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8"/>
  </p:notesMasterIdLst>
  <p:handoutMasterIdLst>
    <p:handoutMasterId r:id="rId19"/>
  </p:handoutMasterIdLst>
  <p:sldIdLst>
    <p:sldId id="257" r:id="rId3"/>
    <p:sldId id="259" r:id="rId4"/>
    <p:sldId id="260" r:id="rId5"/>
    <p:sldId id="261" r:id="rId6"/>
    <p:sldId id="262" r:id="rId7"/>
    <p:sldId id="263" r:id="rId8"/>
    <p:sldId id="265" r:id="rId9"/>
    <p:sldId id="264" r:id="rId10"/>
    <p:sldId id="266" r:id="rId11"/>
    <p:sldId id="267" r:id="rId12"/>
    <p:sldId id="270" r:id="rId13"/>
    <p:sldId id="272" r:id="rId14"/>
    <p:sldId id="268" r:id="rId15"/>
    <p:sldId id="269" r:id="rId16"/>
    <p:sldId id="271"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2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94676" autoAdjust="0"/>
  </p:normalViewPr>
  <p:slideViewPr>
    <p:cSldViewPr snapToGrid="0">
      <p:cViewPr>
        <p:scale>
          <a:sx n="77" d="100"/>
          <a:sy n="77" d="100"/>
        </p:scale>
        <p:origin x="-1290" y="54"/>
      </p:cViewPr>
      <p:guideLst>
        <p:guide orient="horz" pos="2160"/>
        <p:guide pos="2880"/>
      </p:guideLst>
    </p:cSldViewPr>
  </p:slideViewPr>
  <p:notesTextViewPr>
    <p:cViewPr>
      <p:scale>
        <a:sx n="100" d="100"/>
        <a:sy n="100" d="100"/>
      </p:scale>
      <p:origin x="0" y="0"/>
    </p:cViewPr>
  </p:notesTextViewPr>
  <p:notesViewPr>
    <p:cSldViewPr snapToGrid="0">
      <p:cViewPr varScale="1">
        <p:scale>
          <a:sx n="86" d="100"/>
          <a:sy n="86" d="100"/>
        </p:scale>
        <p:origin x="-31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888C6-DF25-4D12-B513-F08975A95946}" type="doc">
      <dgm:prSet loTypeId="urn:microsoft.com/office/officeart/2005/8/layout/hChevron3" loCatId="process" qsTypeId="urn:microsoft.com/office/officeart/2005/8/quickstyle/simple1" qsCatId="simple" csTypeId="urn:microsoft.com/office/officeart/2005/8/colors/accent1_2" csCatId="accent1" phldr="1"/>
      <dgm:spPr/>
    </dgm:pt>
    <dgm:pt modelId="{46E413DB-EF15-4679-BBBD-04BC3281B9F3}">
      <dgm:prSet phldrT="[Text]"/>
      <dgm:spPr>
        <a:solidFill>
          <a:srgbClr val="00B0F0"/>
        </a:solidFill>
      </dgm:spPr>
      <dgm:t>
        <a:bodyPr/>
        <a:lstStyle/>
        <a:p>
          <a:r>
            <a:rPr lang="en-GB" dirty="0" smtClean="0"/>
            <a:t>Creative Activities</a:t>
          </a:r>
          <a:endParaRPr lang="en-GB" dirty="0"/>
        </a:p>
      </dgm:t>
    </dgm:pt>
    <dgm:pt modelId="{4E35F715-6664-45FC-9C6A-994FA604AAC7}" type="parTrans" cxnId="{22B9B63B-E7FD-4BB0-8EF6-09AC1F80F9AA}">
      <dgm:prSet/>
      <dgm:spPr/>
      <dgm:t>
        <a:bodyPr/>
        <a:lstStyle/>
        <a:p>
          <a:endParaRPr lang="en-GB"/>
        </a:p>
      </dgm:t>
    </dgm:pt>
    <dgm:pt modelId="{D3AAD377-F418-4013-8359-FD0E6008EA56}" type="sibTrans" cxnId="{22B9B63B-E7FD-4BB0-8EF6-09AC1F80F9AA}">
      <dgm:prSet/>
      <dgm:spPr/>
      <dgm:t>
        <a:bodyPr/>
        <a:lstStyle/>
        <a:p>
          <a:endParaRPr lang="en-GB"/>
        </a:p>
      </dgm:t>
    </dgm:pt>
    <dgm:pt modelId="{B7A2454A-B0F7-46EC-8DBA-49B922F14C6A}">
      <dgm:prSet phldrT="[Text]"/>
      <dgm:spPr>
        <a:solidFill>
          <a:srgbClr val="00B0F0"/>
        </a:solidFill>
      </dgm:spPr>
      <dgm:t>
        <a:bodyPr/>
        <a:lstStyle/>
        <a:p>
          <a:pPr algn="l"/>
          <a:r>
            <a:rPr lang="en-GB" dirty="0" smtClean="0"/>
            <a:t>New skills/learning</a:t>
          </a:r>
        </a:p>
        <a:p>
          <a:pPr algn="l"/>
          <a:r>
            <a:rPr lang="en-GB" dirty="0" smtClean="0"/>
            <a:t>Social connections/networks</a:t>
          </a:r>
        </a:p>
        <a:p>
          <a:pPr algn="l"/>
          <a:r>
            <a:rPr lang="en-GB" dirty="0" smtClean="0"/>
            <a:t>Efficacy</a:t>
          </a:r>
          <a:endParaRPr lang="en-GB" dirty="0"/>
        </a:p>
      </dgm:t>
    </dgm:pt>
    <dgm:pt modelId="{003E514F-65EF-4942-8F3B-96806621DA43}" type="parTrans" cxnId="{CB250F99-88C7-4DAF-8063-AA76718A6F18}">
      <dgm:prSet/>
      <dgm:spPr/>
      <dgm:t>
        <a:bodyPr/>
        <a:lstStyle/>
        <a:p>
          <a:endParaRPr lang="en-GB"/>
        </a:p>
      </dgm:t>
    </dgm:pt>
    <dgm:pt modelId="{481B4049-6206-4684-82CD-11A3CF131B54}" type="sibTrans" cxnId="{CB250F99-88C7-4DAF-8063-AA76718A6F18}">
      <dgm:prSet/>
      <dgm:spPr/>
      <dgm:t>
        <a:bodyPr/>
        <a:lstStyle/>
        <a:p>
          <a:endParaRPr lang="en-GB"/>
        </a:p>
      </dgm:t>
    </dgm:pt>
    <dgm:pt modelId="{56182FDE-AFC5-4772-90C7-6E11F874062D}">
      <dgm:prSet phldrT="[Text]"/>
      <dgm:spPr>
        <a:solidFill>
          <a:srgbClr val="00B0F0"/>
        </a:solidFill>
      </dgm:spPr>
      <dgm:t>
        <a:bodyPr/>
        <a:lstStyle/>
        <a:p>
          <a:r>
            <a:rPr lang="en-GB" dirty="0" smtClean="0"/>
            <a:t>Cognitive Health</a:t>
          </a:r>
          <a:endParaRPr lang="en-GB" dirty="0"/>
        </a:p>
      </dgm:t>
    </dgm:pt>
    <dgm:pt modelId="{26D7503A-C168-47AA-8195-B2B283B01D59}" type="parTrans" cxnId="{B28A0771-14F0-46CA-951F-0C173913E1E8}">
      <dgm:prSet/>
      <dgm:spPr/>
      <dgm:t>
        <a:bodyPr/>
        <a:lstStyle/>
        <a:p>
          <a:endParaRPr lang="en-GB"/>
        </a:p>
      </dgm:t>
    </dgm:pt>
    <dgm:pt modelId="{807F8614-5810-4316-B564-B7BD3941585B}" type="sibTrans" cxnId="{B28A0771-14F0-46CA-951F-0C173913E1E8}">
      <dgm:prSet/>
      <dgm:spPr/>
      <dgm:t>
        <a:bodyPr/>
        <a:lstStyle/>
        <a:p>
          <a:endParaRPr lang="en-GB"/>
        </a:p>
      </dgm:t>
    </dgm:pt>
    <dgm:pt modelId="{1DA4ED6E-C09B-4547-87CB-0DE81EA26A1B}" type="pres">
      <dgm:prSet presAssocID="{7CA888C6-DF25-4D12-B513-F08975A95946}" presName="Name0" presStyleCnt="0">
        <dgm:presLayoutVars>
          <dgm:dir/>
          <dgm:resizeHandles val="exact"/>
        </dgm:presLayoutVars>
      </dgm:prSet>
      <dgm:spPr/>
    </dgm:pt>
    <dgm:pt modelId="{8788D545-DC43-405C-BF2E-7A004969A0D6}" type="pres">
      <dgm:prSet presAssocID="{46E413DB-EF15-4679-BBBD-04BC3281B9F3}" presName="parTxOnly" presStyleLbl="node1" presStyleIdx="0" presStyleCnt="3">
        <dgm:presLayoutVars>
          <dgm:bulletEnabled val="1"/>
        </dgm:presLayoutVars>
      </dgm:prSet>
      <dgm:spPr/>
      <dgm:t>
        <a:bodyPr/>
        <a:lstStyle/>
        <a:p>
          <a:endParaRPr lang="en-GB"/>
        </a:p>
      </dgm:t>
    </dgm:pt>
    <dgm:pt modelId="{23F44B0F-7C43-4E86-A3FB-08CD1B9EF4F8}" type="pres">
      <dgm:prSet presAssocID="{D3AAD377-F418-4013-8359-FD0E6008EA56}" presName="parSpace" presStyleCnt="0"/>
      <dgm:spPr/>
    </dgm:pt>
    <dgm:pt modelId="{738A327A-FED1-4161-95A9-CDCC175030BF}" type="pres">
      <dgm:prSet presAssocID="{B7A2454A-B0F7-46EC-8DBA-49B922F14C6A}" presName="parTxOnly" presStyleLbl="node1" presStyleIdx="1" presStyleCnt="3">
        <dgm:presLayoutVars>
          <dgm:bulletEnabled val="1"/>
        </dgm:presLayoutVars>
      </dgm:prSet>
      <dgm:spPr/>
      <dgm:t>
        <a:bodyPr/>
        <a:lstStyle/>
        <a:p>
          <a:endParaRPr lang="en-GB"/>
        </a:p>
      </dgm:t>
    </dgm:pt>
    <dgm:pt modelId="{86B6F9D8-58E1-4F62-A01C-80390373ED88}" type="pres">
      <dgm:prSet presAssocID="{481B4049-6206-4684-82CD-11A3CF131B54}" presName="parSpace" presStyleCnt="0"/>
      <dgm:spPr/>
    </dgm:pt>
    <dgm:pt modelId="{40A7BBAF-39F1-4E9B-83EB-0916CDB4242D}" type="pres">
      <dgm:prSet presAssocID="{56182FDE-AFC5-4772-90C7-6E11F874062D}" presName="parTxOnly" presStyleLbl="node1" presStyleIdx="2" presStyleCnt="3">
        <dgm:presLayoutVars>
          <dgm:bulletEnabled val="1"/>
        </dgm:presLayoutVars>
      </dgm:prSet>
      <dgm:spPr/>
      <dgm:t>
        <a:bodyPr/>
        <a:lstStyle/>
        <a:p>
          <a:endParaRPr lang="en-GB"/>
        </a:p>
      </dgm:t>
    </dgm:pt>
  </dgm:ptLst>
  <dgm:cxnLst>
    <dgm:cxn modelId="{E8880B01-F56F-446C-9AF0-F43F02274385}" type="presOf" srcId="{46E413DB-EF15-4679-BBBD-04BC3281B9F3}" destId="{8788D545-DC43-405C-BF2E-7A004969A0D6}" srcOrd="0" destOrd="0" presId="urn:microsoft.com/office/officeart/2005/8/layout/hChevron3"/>
    <dgm:cxn modelId="{B28A0771-14F0-46CA-951F-0C173913E1E8}" srcId="{7CA888C6-DF25-4D12-B513-F08975A95946}" destId="{56182FDE-AFC5-4772-90C7-6E11F874062D}" srcOrd="2" destOrd="0" parTransId="{26D7503A-C168-47AA-8195-B2B283B01D59}" sibTransId="{807F8614-5810-4316-B564-B7BD3941585B}"/>
    <dgm:cxn modelId="{7889E41C-71AE-4E35-9E14-622B25ED2305}" type="presOf" srcId="{7CA888C6-DF25-4D12-B513-F08975A95946}" destId="{1DA4ED6E-C09B-4547-87CB-0DE81EA26A1B}" srcOrd="0" destOrd="0" presId="urn:microsoft.com/office/officeart/2005/8/layout/hChevron3"/>
    <dgm:cxn modelId="{CB250F99-88C7-4DAF-8063-AA76718A6F18}" srcId="{7CA888C6-DF25-4D12-B513-F08975A95946}" destId="{B7A2454A-B0F7-46EC-8DBA-49B922F14C6A}" srcOrd="1" destOrd="0" parTransId="{003E514F-65EF-4942-8F3B-96806621DA43}" sibTransId="{481B4049-6206-4684-82CD-11A3CF131B54}"/>
    <dgm:cxn modelId="{22B9B63B-E7FD-4BB0-8EF6-09AC1F80F9AA}" srcId="{7CA888C6-DF25-4D12-B513-F08975A95946}" destId="{46E413DB-EF15-4679-BBBD-04BC3281B9F3}" srcOrd="0" destOrd="0" parTransId="{4E35F715-6664-45FC-9C6A-994FA604AAC7}" sibTransId="{D3AAD377-F418-4013-8359-FD0E6008EA56}"/>
    <dgm:cxn modelId="{BBB649B9-09ED-4E72-8FA5-8ED0FA5B5885}" type="presOf" srcId="{56182FDE-AFC5-4772-90C7-6E11F874062D}" destId="{40A7BBAF-39F1-4E9B-83EB-0916CDB4242D}" srcOrd="0" destOrd="0" presId="urn:microsoft.com/office/officeart/2005/8/layout/hChevron3"/>
    <dgm:cxn modelId="{39BAAECC-07CA-46ED-986B-F2FB175CAFDE}" type="presOf" srcId="{B7A2454A-B0F7-46EC-8DBA-49B922F14C6A}" destId="{738A327A-FED1-4161-95A9-CDCC175030BF}" srcOrd="0" destOrd="0" presId="urn:microsoft.com/office/officeart/2005/8/layout/hChevron3"/>
    <dgm:cxn modelId="{B9A029CB-0DAF-49E8-A5F2-EB046BF6408D}" type="presParOf" srcId="{1DA4ED6E-C09B-4547-87CB-0DE81EA26A1B}" destId="{8788D545-DC43-405C-BF2E-7A004969A0D6}" srcOrd="0" destOrd="0" presId="urn:microsoft.com/office/officeart/2005/8/layout/hChevron3"/>
    <dgm:cxn modelId="{E9725BDF-F4ED-4C0F-AA71-EBAEF4168F28}" type="presParOf" srcId="{1DA4ED6E-C09B-4547-87CB-0DE81EA26A1B}" destId="{23F44B0F-7C43-4E86-A3FB-08CD1B9EF4F8}" srcOrd="1" destOrd="0" presId="urn:microsoft.com/office/officeart/2005/8/layout/hChevron3"/>
    <dgm:cxn modelId="{BD708BD2-8556-48CB-BEF8-9D1DA7851B84}" type="presParOf" srcId="{1DA4ED6E-C09B-4547-87CB-0DE81EA26A1B}" destId="{738A327A-FED1-4161-95A9-CDCC175030BF}" srcOrd="2" destOrd="0" presId="urn:microsoft.com/office/officeart/2005/8/layout/hChevron3"/>
    <dgm:cxn modelId="{3EF011B1-47DF-4AE4-8072-C6562A8D2908}" type="presParOf" srcId="{1DA4ED6E-C09B-4547-87CB-0DE81EA26A1B}" destId="{86B6F9D8-58E1-4F62-A01C-80390373ED88}" srcOrd="3" destOrd="0" presId="urn:microsoft.com/office/officeart/2005/8/layout/hChevron3"/>
    <dgm:cxn modelId="{2FCB1815-CEEA-434A-B1DB-EF1483659EFA}" type="presParOf" srcId="{1DA4ED6E-C09B-4547-87CB-0DE81EA26A1B}" destId="{40A7BBAF-39F1-4E9B-83EB-0916CDB4242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8D545-DC43-405C-BF2E-7A004969A0D6}">
      <dsp:nvSpPr>
        <dsp:cNvPr id="0" name=""/>
        <dsp:cNvSpPr/>
      </dsp:nvSpPr>
      <dsp:spPr>
        <a:xfrm>
          <a:off x="3616" y="1630491"/>
          <a:ext cx="3162448" cy="1264979"/>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GB" sz="1400" kern="1200" dirty="0" smtClean="0"/>
            <a:t>Creative Activities</a:t>
          </a:r>
          <a:endParaRPr lang="en-GB" sz="1400" kern="1200" dirty="0"/>
        </a:p>
      </dsp:txBody>
      <dsp:txXfrm>
        <a:off x="3616" y="1630491"/>
        <a:ext cx="2846203" cy="1264979"/>
      </dsp:txXfrm>
    </dsp:sp>
    <dsp:sp modelId="{738A327A-FED1-4161-95A9-CDCC175030BF}">
      <dsp:nvSpPr>
        <dsp:cNvPr id="0" name=""/>
        <dsp:cNvSpPr/>
      </dsp:nvSpPr>
      <dsp:spPr>
        <a:xfrm>
          <a:off x="2533575" y="1630491"/>
          <a:ext cx="3162448" cy="1264979"/>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l" defTabSz="622300">
            <a:lnSpc>
              <a:spcPct val="90000"/>
            </a:lnSpc>
            <a:spcBef>
              <a:spcPct val="0"/>
            </a:spcBef>
            <a:spcAft>
              <a:spcPct val="35000"/>
            </a:spcAft>
          </a:pPr>
          <a:r>
            <a:rPr lang="en-GB" sz="1400" kern="1200" dirty="0" smtClean="0"/>
            <a:t>New skills/learning</a:t>
          </a:r>
        </a:p>
        <a:p>
          <a:pPr lvl="0" algn="l" defTabSz="622300">
            <a:lnSpc>
              <a:spcPct val="90000"/>
            </a:lnSpc>
            <a:spcBef>
              <a:spcPct val="0"/>
            </a:spcBef>
            <a:spcAft>
              <a:spcPct val="35000"/>
            </a:spcAft>
          </a:pPr>
          <a:r>
            <a:rPr lang="en-GB" sz="1400" kern="1200" dirty="0" smtClean="0"/>
            <a:t>Social connections/networks</a:t>
          </a:r>
        </a:p>
        <a:p>
          <a:pPr lvl="0" algn="l" defTabSz="622300">
            <a:lnSpc>
              <a:spcPct val="90000"/>
            </a:lnSpc>
            <a:spcBef>
              <a:spcPct val="0"/>
            </a:spcBef>
            <a:spcAft>
              <a:spcPct val="35000"/>
            </a:spcAft>
          </a:pPr>
          <a:r>
            <a:rPr lang="en-GB" sz="1400" kern="1200" dirty="0" smtClean="0"/>
            <a:t>Efficacy</a:t>
          </a:r>
          <a:endParaRPr lang="en-GB" sz="1400" kern="1200" dirty="0"/>
        </a:p>
      </dsp:txBody>
      <dsp:txXfrm>
        <a:off x="3166065" y="1630491"/>
        <a:ext cx="1897469" cy="1264979"/>
      </dsp:txXfrm>
    </dsp:sp>
    <dsp:sp modelId="{40A7BBAF-39F1-4E9B-83EB-0916CDB4242D}">
      <dsp:nvSpPr>
        <dsp:cNvPr id="0" name=""/>
        <dsp:cNvSpPr/>
      </dsp:nvSpPr>
      <dsp:spPr>
        <a:xfrm>
          <a:off x="5063534" y="1630491"/>
          <a:ext cx="3162448" cy="1264979"/>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GB" sz="1400" kern="1200" dirty="0" smtClean="0"/>
            <a:t>Cognitive Health</a:t>
          </a:r>
          <a:endParaRPr lang="en-GB" sz="1400" kern="1200" dirty="0"/>
        </a:p>
      </dsp:txBody>
      <dsp:txXfrm>
        <a:off x="5696024" y="1630491"/>
        <a:ext cx="1897469" cy="126497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61B6DF1-1322-42C2-BBA9-746EA45BF4CE}" type="slidenum">
              <a:rPr lang="en-GB" smtClean="0"/>
              <a:pPr/>
              <a:t>‹#›</a:t>
            </a:fld>
            <a:endParaRPr lang="en-GB"/>
          </a:p>
        </p:txBody>
      </p:sp>
      <p:pic>
        <p:nvPicPr>
          <p:cNvPr id="1026" name="Picture 2"/>
          <p:cNvPicPr>
            <a:picLocks noChangeAspect="1" noChangeArrowheads="1"/>
          </p:cNvPicPr>
          <p:nvPr/>
        </p:nvPicPr>
        <p:blipFill>
          <a:blip r:embed="rId2"/>
          <a:srcRect/>
          <a:stretch>
            <a:fillRect/>
          </a:stretch>
        </p:blipFill>
        <p:spPr bwMode="auto">
          <a:xfrm>
            <a:off x="2979690" y="155479"/>
            <a:ext cx="825980" cy="706055"/>
          </a:xfrm>
          <a:prstGeom prst="rect">
            <a:avLst/>
          </a:prstGeom>
          <a:noFill/>
          <a:ln w="9525">
            <a:noFill/>
            <a:miter lim="800000"/>
            <a:headEnd/>
            <a:tailEnd/>
          </a:ln>
          <a:effectLst/>
        </p:spPr>
      </p:pic>
    </p:spTree>
    <p:extLst>
      <p:ext uri="{BB962C8B-B14F-4D97-AF65-F5344CB8AC3E}">
        <p14:creationId xmlns:p14="http://schemas.microsoft.com/office/powerpoint/2010/main" val="275420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7829ADE-2BD5-492E-B394-053FE1D619C0}" type="slidenum">
              <a:rPr lang="en-GB" smtClean="0"/>
              <a:pPr/>
              <a:t>‹#›</a:t>
            </a:fld>
            <a:endParaRPr lang="en-GB"/>
          </a:p>
        </p:txBody>
      </p:sp>
      <p:pic>
        <p:nvPicPr>
          <p:cNvPr id="2050" name="Picture 2"/>
          <p:cNvPicPr>
            <a:picLocks noChangeAspect="1" noChangeArrowheads="1"/>
          </p:cNvPicPr>
          <p:nvPr/>
        </p:nvPicPr>
        <p:blipFill>
          <a:blip r:embed="rId2"/>
          <a:srcRect/>
          <a:stretch>
            <a:fillRect/>
          </a:stretch>
        </p:blipFill>
        <p:spPr bwMode="auto">
          <a:xfrm>
            <a:off x="2968770" y="11960"/>
            <a:ext cx="825980" cy="706055"/>
          </a:xfrm>
          <a:prstGeom prst="rect">
            <a:avLst/>
          </a:prstGeom>
          <a:noFill/>
          <a:ln w="9525">
            <a:noFill/>
            <a:miter lim="800000"/>
            <a:headEnd/>
            <a:tailEnd/>
          </a:ln>
          <a:effectLst/>
        </p:spPr>
      </p:pic>
    </p:spTree>
    <p:extLst>
      <p:ext uri="{BB962C8B-B14F-4D97-AF65-F5344CB8AC3E}">
        <p14:creationId xmlns:p14="http://schemas.microsoft.com/office/powerpoint/2010/main" val="376496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87955E-C6C7-4A7C-BCA2-68AB3BF0133C}" type="slidenum">
              <a:rPr lang="en-GB" smtClean="0"/>
              <a:t>3</a:t>
            </a:fld>
            <a:endParaRPr lang="en-GB"/>
          </a:p>
        </p:txBody>
      </p:sp>
    </p:spTree>
    <p:extLst>
      <p:ext uri="{BB962C8B-B14F-4D97-AF65-F5344CB8AC3E}">
        <p14:creationId xmlns:p14="http://schemas.microsoft.com/office/powerpoint/2010/main" val="163275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829ADE-2BD5-492E-B394-053FE1D619C0}" type="slidenum">
              <a:rPr lang="en-GB" smtClean="0"/>
              <a:pPr/>
              <a:t>6</a:t>
            </a:fld>
            <a:endParaRPr lang="en-GB"/>
          </a:p>
        </p:txBody>
      </p:sp>
    </p:spTree>
    <p:extLst>
      <p:ext uri="{BB962C8B-B14F-4D97-AF65-F5344CB8AC3E}">
        <p14:creationId xmlns:p14="http://schemas.microsoft.com/office/powerpoint/2010/main" val="199370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087955E-C6C7-4A7C-BCA2-68AB3BF0133C}" type="slidenum">
              <a:rPr lang="en-GB" smtClean="0"/>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829ADE-2BD5-492E-B394-053FE1D619C0}" type="slidenum">
              <a:rPr lang="en-GB" smtClean="0"/>
              <a:pPr/>
              <a:t>15</a:t>
            </a:fld>
            <a:endParaRPr lang="en-GB"/>
          </a:p>
        </p:txBody>
      </p:sp>
    </p:spTree>
    <p:extLst>
      <p:ext uri="{BB962C8B-B14F-4D97-AF65-F5344CB8AC3E}">
        <p14:creationId xmlns:p14="http://schemas.microsoft.com/office/powerpoint/2010/main" val="126390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348" y="4391031"/>
            <a:ext cx="7707339" cy="785818"/>
          </a:xfrm>
        </p:spPr>
        <p:txBody>
          <a:bodyPr anchor="t">
            <a:normAutofit/>
          </a:bodyPr>
          <a:lstStyle>
            <a:lvl1pPr algn="l">
              <a:defRPr sz="2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14348" y="5214950"/>
            <a:ext cx="7707339" cy="406396"/>
          </a:xfrm>
        </p:spPr>
        <p:txBody>
          <a:bodyPr anchor="b">
            <a:normAutofit/>
          </a:bodyPr>
          <a:lstStyle>
            <a:lvl1pPr marL="0" indent="0">
              <a:buNone/>
              <a:defRPr sz="1600" b="1">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Picture Placeholder 10"/>
          <p:cNvSpPr>
            <a:spLocks noGrp="1"/>
          </p:cNvSpPr>
          <p:nvPr>
            <p:ph type="pic" sz="quarter" idx="13"/>
          </p:nvPr>
        </p:nvSpPr>
        <p:spPr>
          <a:xfrm>
            <a:off x="714348" y="1524000"/>
            <a:ext cx="7715250" cy="2619361"/>
          </a:xfrm>
        </p:spPr>
        <p:txBody>
          <a:bodyPr/>
          <a:lstStyle/>
          <a:p>
            <a:r>
              <a:rPr lang="en-US" smtClean="0"/>
              <a:t>Click icon to add picture</a:t>
            </a:r>
            <a:endParaRPr lang="en-GB"/>
          </a:p>
        </p:txBody>
      </p:sp>
      <p:sp>
        <p:nvSpPr>
          <p:cNvPr id="13" name="Text Placeholder 12"/>
          <p:cNvSpPr>
            <a:spLocks noGrp="1"/>
          </p:cNvSpPr>
          <p:nvPr>
            <p:ph type="body" sz="quarter" idx="14"/>
          </p:nvPr>
        </p:nvSpPr>
        <p:spPr>
          <a:xfrm>
            <a:off x="723900" y="5715000"/>
            <a:ext cx="7715250" cy="428625"/>
          </a:xfrm>
        </p:spPr>
        <p:txBody>
          <a:bodyPr>
            <a:normAutofit/>
          </a:bodyPr>
          <a:lstStyle>
            <a:lvl1pPr>
              <a:buNone/>
              <a:defRPr sz="800" b="1" baseline="0"/>
            </a:lvl1pPr>
          </a:lstStyle>
          <a:p>
            <a:pPr lvl="0"/>
            <a:r>
              <a:rPr lang="en-US" sz="800" b="1" smtClean="0"/>
              <a:t>Click to edit Master text styles</a:t>
            </a:r>
          </a:p>
        </p:txBody>
      </p:sp>
      <p:sp>
        <p:nvSpPr>
          <p:cNvPr id="15" name="Text Placeholder 14"/>
          <p:cNvSpPr>
            <a:spLocks noGrp="1"/>
          </p:cNvSpPr>
          <p:nvPr>
            <p:ph type="body" sz="quarter" idx="15" hasCustomPrompt="1"/>
          </p:nvPr>
        </p:nvSpPr>
        <p:spPr>
          <a:xfrm>
            <a:off x="714375" y="428625"/>
            <a:ext cx="4572000" cy="57148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None/>
              <a:tabLst/>
              <a:defRPr sz="800" b="1"/>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900" b="1" dirty="0" smtClean="0">
                <a:solidFill>
                  <a:schemeClr val="bg1"/>
                </a:solidFill>
              </a:rPr>
              <a:t>PRIFYSGOL BANGOR / BANGOR UNIVERSITY</a:t>
            </a:r>
          </a:p>
          <a:p>
            <a:pPr lvl="0"/>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icture or 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92040-3B36-4193-A197-C04B9C42B328}" type="datetimeFigureOut">
              <a:rPr lang="en-US" smtClean="0"/>
              <a:pPr/>
              <a:t>4/1/2014</a:t>
            </a:fld>
            <a:endParaRPr lang="en-GB"/>
          </a:p>
        </p:txBody>
      </p:sp>
      <p:sp>
        <p:nvSpPr>
          <p:cNvPr id="7" name="Slide Number Placeholder 6"/>
          <p:cNvSpPr>
            <a:spLocks noGrp="1"/>
          </p:cNvSpPr>
          <p:nvPr>
            <p:ph type="sldNum" sz="quarter" idx="12"/>
          </p:nvPr>
        </p:nvSpPr>
        <p:spPr/>
        <p:txBody>
          <a:bodyPr/>
          <a:lstStyle/>
          <a:p>
            <a:fld id="{737A6138-84E9-4A3C-BE7A-ADDED43CDFAC}" type="slidenum">
              <a:rPr lang="en-GB" smtClean="0"/>
              <a:pPr/>
              <a:t>‹#›</a:t>
            </a:fld>
            <a:endParaRPr lang="en-GB"/>
          </a:p>
        </p:txBody>
      </p:sp>
      <p:sp>
        <p:nvSpPr>
          <p:cNvPr id="9" name="Content Placeholder 8"/>
          <p:cNvSpPr>
            <a:spLocks noGrp="1"/>
          </p:cNvSpPr>
          <p:nvPr>
            <p:ph sz="quarter" idx="13"/>
          </p:nvPr>
        </p:nvSpPr>
        <p:spPr>
          <a:xfrm>
            <a:off x="1800225" y="638175"/>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0773EE-9876-49E4-9503-098F3D5321B4}" type="datetimeFigureOut">
              <a:rPr lang="en-GB" smtClean="0"/>
              <a:t>01/04/2014</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45512F4-296E-4994-A918-4A16858B0E25}" type="slidenum">
              <a:rPr lang="en-GB" smtClean="0"/>
              <a:t>‹#›</a:t>
            </a:fld>
            <a:endParaRPr lang="en-GB"/>
          </a:p>
        </p:txBody>
      </p:sp>
    </p:spTree>
    <p:extLst>
      <p:ext uri="{BB962C8B-B14F-4D97-AF65-F5344CB8AC3E}">
        <p14:creationId xmlns:p14="http://schemas.microsoft.com/office/powerpoint/2010/main" val="165621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348" y="4391031"/>
            <a:ext cx="7707339" cy="785818"/>
          </a:xfrm>
        </p:spPr>
        <p:txBody>
          <a:bodyPr anchor="t">
            <a:normAutofit/>
          </a:bodyPr>
          <a:lstStyle>
            <a:lvl1pPr algn="l">
              <a:defRPr sz="2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14348" y="5214950"/>
            <a:ext cx="7707339" cy="406396"/>
          </a:xfrm>
        </p:spPr>
        <p:txBody>
          <a:bodyPr anchor="b">
            <a:normAutofit/>
          </a:bodyPr>
          <a:lstStyle>
            <a:lvl1pPr marL="0" indent="0">
              <a:buNone/>
              <a:defRPr sz="1600" b="1">
                <a:solidFill>
                  <a:schemeClr val="bg2">
                    <a:lumMod val="1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Picture Placeholder 10"/>
          <p:cNvSpPr>
            <a:spLocks noGrp="1"/>
          </p:cNvSpPr>
          <p:nvPr>
            <p:ph type="pic" sz="quarter" idx="13"/>
          </p:nvPr>
        </p:nvSpPr>
        <p:spPr>
          <a:xfrm>
            <a:off x="714348" y="1524000"/>
            <a:ext cx="7715250" cy="2619361"/>
          </a:xfrm>
        </p:spPr>
        <p:txBody>
          <a:bodyPr/>
          <a:lstStyle/>
          <a:p>
            <a:endParaRPr lang="en-GB"/>
          </a:p>
        </p:txBody>
      </p:sp>
      <p:sp>
        <p:nvSpPr>
          <p:cNvPr id="13" name="Text Placeholder 12"/>
          <p:cNvSpPr>
            <a:spLocks noGrp="1"/>
          </p:cNvSpPr>
          <p:nvPr>
            <p:ph type="body" sz="quarter" idx="14"/>
          </p:nvPr>
        </p:nvSpPr>
        <p:spPr>
          <a:xfrm>
            <a:off x="723900" y="5715000"/>
            <a:ext cx="7715250" cy="428625"/>
          </a:xfrm>
        </p:spPr>
        <p:txBody>
          <a:bodyPr>
            <a:normAutofit/>
          </a:bodyPr>
          <a:lstStyle>
            <a:lvl1pPr>
              <a:buNone/>
              <a:defRPr sz="800" b="1" baseline="0"/>
            </a:lvl1pPr>
          </a:lstStyle>
          <a:p>
            <a:pPr lvl="0"/>
            <a:r>
              <a:rPr lang="en-GB" sz="800" b="1" dirty="0" smtClean="0"/>
              <a:t>Click to edit Master text styles</a:t>
            </a:r>
            <a:endParaRPr lang="en-GB" dirty="0"/>
          </a:p>
        </p:txBody>
      </p:sp>
      <p:sp>
        <p:nvSpPr>
          <p:cNvPr id="15" name="Text Placeholder 14"/>
          <p:cNvSpPr>
            <a:spLocks noGrp="1"/>
          </p:cNvSpPr>
          <p:nvPr>
            <p:ph type="body" sz="quarter" idx="15" hasCustomPrompt="1"/>
          </p:nvPr>
        </p:nvSpPr>
        <p:spPr>
          <a:xfrm>
            <a:off x="714375" y="428625"/>
            <a:ext cx="4572000" cy="57148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None/>
              <a:tabLst/>
              <a:defRPr sz="800" b="1"/>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900" b="1" dirty="0" smtClean="0">
                <a:solidFill>
                  <a:schemeClr val="bg1"/>
                </a:solidFill>
              </a:rPr>
              <a:t>PRIFYSGOL BANGOR / BANGOR UNIVERSITY</a:t>
            </a:r>
          </a:p>
          <a:p>
            <a:pPr lvl="0"/>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A92040-3B36-4193-A197-C04B9C42B328}" type="datetimeFigureOut">
              <a:rPr lang="en-US" smtClean="0"/>
              <a:pPr/>
              <a:t>4/1/2014</a:t>
            </a:fld>
            <a:endParaRPr lang="en-GB"/>
          </a:p>
        </p:txBody>
      </p:sp>
      <p:sp>
        <p:nvSpPr>
          <p:cNvPr id="6" name="Slide Number Placeholder 5"/>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U Title Slide Option 2">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000240"/>
            <a:ext cx="3814762" cy="2028839"/>
          </a:xfrm>
        </p:spPr>
        <p:txBody>
          <a:bodyPr>
            <a:normAutofit/>
          </a:bodyPr>
          <a:lstStyle>
            <a:lvl1pPr algn="l">
              <a:defRPr sz="1800" b="1"/>
            </a:lvl1pPr>
          </a:lstStyle>
          <a:p>
            <a:r>
              <a:rPr lang="en-US" dirty="0" smtClean="0"/>
              <a:t>Click to edit Master title style</a:t>
            </a:r>
            <a:endParaRPr lang="en-GB" dirty="0"/>
          </a:p>
        </p:txBody>
      </p:sp>
      <p:sp>
        <p:nvSpPr>
          <p:cNvPr id="3" name="Subtitle 2"/>
          <p:cNvSpPr>
            <a:spLocks noGrp="1"/>
          </p:cNvSpPr>
          <p:nvPr>
            <p:ph type="subTitle" idx="1"/>
          </p:nvPr>
        </p:nvSpPr>
        <p:spPr>
          <a:xfrm>
            <a:off x="457144" y="4286256"/>
            <a:ext cx="3786214" cy="785818"/>
          </a:xfrm>
        </p:spPr>
        <p:txBody>
          <a:bodyPr>
            <a:normAutofit/>
          </a:bodyPr>
          <a:lstStyle>
            <a:lvl1pPr marL="0" indent="0" algn="l">
              <a:buNone/>
              <a:defRPr sz="1600">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0" name="Picture Placeholder 9"/>
          <p:cNvSpPr>
            <a:spLocks noGrp="1"/>
          </p:cNvSpPr>
          <p:nvPr>
            <p:ph type="pic" sz="quarter" idx="10"/>
          </p:nvPr>
        </p:nvSpPr>
        <p:spPr>
          <a:xfrm>
            <a:off x="4572000" y="0"/>
            <a:ext cx="4572000" cy="6858000"/>
          </a:xfrm>
        </p:spPr>
        <p:txBody>
          <a:bodyPr/>
          <a:lstStyle/>
          <a:p>
            <a:endParaRPr lang="en-GB"/>
          </a:p>
        </p:txBody>
      </p:sp>
      <p:sp>
        <p:nvSpPr>
          <p:cNvPr id="12" name="Text Placeholder 11"/>
          <p:cNvSpPr>
            <a:spLocks noGrp="1"/>
          </p:cNvSpPr>
          <p:nvPr>
            <p:ph type="body" sz="quarter" idx="11"/>
          </p:nvPr>
        </p:nvSpPr>
        <p:spPr>
          <a:xfrm>
            <a:off x="461935" y="5143500"/>
            <a:ext cx="3786214" cy="785813"/>
          </a:xfrm>
        </p:spPr>
        <p:txBody>
          <a:bodyPr>
            <a:normAutofit/>
          </a:bodyPr>
          <a:lstStyle>
            <a:lvl1pPr>
              <a:buFontTx/>
              <a:buNone/>
              <a:defRPr sz="800" b="1"/>
            </a:lvl1pPr>
          </a:lstStyle>
          <a:p>
            <a:pPr lvl="0"/>
            <a:endParaRPr lang="en-GB" dirty="0"/>
          </a:p>
        </p:txBody>
      </p:sp>
      <p:pic>
        <p:nvPicPr>
          <p:cNvPr id="7" name="Picture 3"/>
          <p:cNvPicPr>
            <a:picLocks noChangeAspect="1" noChangeArrowheads="1"/>
          </p:cNvPicPr>
          <p:nvPr userDrawn="1"/>
        </p:nvPicPr>
        <p:blipFill>
          <a:blip r:embed="rId2"/>
          <a:srcRect/>
          <a:stretch>
            <a:fillRect/>
          </a:stretch>
        </p:blipFill>
        <p:spPr bwMode="auto">
          <a:xfrm>
            <a:off x="1577974" y="539750"/>
            <a:ext cx="1480741" cy="1155700"/>
          </a:xfrm>
          <a:prstGeom prst="rect">
            <a:avLst/>
          </a:prstGeom>
          <a:noFill/>
          <a:ln w="9525">
            <a:noFill/>
            <a:miter lim="800000"/>
            <a:headEnd/>
            <a:tailEnd/>
          </a:ln>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 Title Slide Option 3">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000240"/>
            <a:ext cx="3814762" cy="2028839"/>
          </a:xfrm>
        </p:spPr>
        <p:txBody>
          <a:bodyPr/>
          <a:lstStyle>
            <a:lvl1pPr algn="l">
              <a:defRPr sz="1800" b="1"/>
            </a:lvl1pPr>
          </a:lstStyle>
          <a:p>
            <a:r>
              <a:rPr lang="en-US" dirty="0" smtClean="0"/>
              <a:t>Click to edit Master title style</a:t>
            </a:r>
            <a:endParaRPr lang="en-GB" dirty="0"/>
          </a:p>
        </p:txBody>
      </p:sp>
      <p:sp>
        <p:nvSpPr>
          <p:cNvPr id="3" name="Subtitle 2"/>
          <p:cNvSpPr>
            <a:spLocks noGrp="1"/>
          </p:cNvSpPr>
          <p:nvPr>
            <p:ph type="subTitle" idx="1"/>
          </p:nvPr>
        </p:nvSpPr>
        <p:spPr>
          <a:xfrm>
            <a:off x="366655" y="4229106"/>
            <a:ext cx="3814819" cy="600069"/>
          </a:xfrm>
        </p:spPr>
        <p:txBody>
          <a:bodyPr/>
          <a:lstStyle>
            <a:lvl1pPr marL="0" indent="0" algn="l">
              <a:buNone/>
              <a:defRPr sz="1600">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Picture Placeholder 8"/>
          <p:cNvSpPr>
            <a:spLocks noGrp="1"/>
          </p:cNvSpPr>
          <p:nvPr>
            <p:ph type="pic" sz="quarter" idx="10"/>
          </p:nvPr>
        </p:nvSpPr>
        <p:spPr>
          <a:xfrm>
            <a:off x="4357686" y="2000240"/>
            <a:ext cx="4429156" cy="3429011"/>
          </a:xfrm>
        </p:spPr>
        <p:txBody>
          <a:bodyPr/>
          <a:lstStyle/>
          <a:p>
            <a:endParaRPr lang="en-GB"/>
          </a:p>
        </p:txBody>
      </p:sp>
      <p:sp>
        <p:nvSpPr>
          <p:cNvPr id="11" name="Text Placeholder 10"/>
          <p:cNvSpPr>
            <a:spLocks noGrp="1"/>
          </p:cNvSpPr>
          <p:nvPr>
            <p:ph type="body" sz="quarter" idx="11"/>
          </p:nvPr>
        </p:nvSpPr>
        <p:spPr>
          <a:xfrm>
            <a:off x="361949" y="5029200"/>
            <a:ext cx="3829051" cy="400050"/>
          </a:xfrm>
        </p:spPr>
        <p:txBody>
          <a:bodyPr>
            <a:normAutofit/>
          </a:bodyPr>
          <a:lstStyle>
            <a:lvl1pPr>
              <a:buFontTx/>
              <a:buNone/>
              <a:defRPr sz="800" b="1"/>
            </a:lvl1pPr>
          </a:lstStyle>
          <a:p>
            <a:pPr lvl="0"/>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A92040-3B36-4193-A197-C04B9C42B328}" type="datetimeFigureOut">
              <a:rPr lang="en-US" smtClean="0"/>
              <a:pPr/>
              <a:t>4/1/2014</a:t>
            </a:fld>
            <a:endParaRPr lang="en-GB"/>
          </a:p>
        </p:txBody>
      </p:sp>
      <p:sp>
        <p:nvSpPr>
          <p:cNvPr id="7" name="Slide Number Placeholder 6"/>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A92040-3B36-4193-A197-C04B9C42B328}" type="datetimeFigureOut">
              <a:rPr lang="en-US" smtClean="0"/>
              <a:pPr/>
              <a:t>4/1/2014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A92040-3B36-4193-A197-C04B9C42B328}" type="datetimeFigureOut">
              <a:rPr lang="en-US" smtClean="0"/>
              <a:pPr/>
              <a:t>4/1/2014</a:t>
            </a:fld>
            <a:endParaRPr lang="en-GB"/>
          </a:p>
        </p:txBody>
      </p:sp>
      <p:sp>
        <p:nvSpPr>
          <p:cNvPr id="5" name="Slide Number Placeholder 4"/>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92040-3B36-4193-A197-C04B9C42B328}" type="datetimeFigureOut">
              <a:rPr lang="en-US" smtClean="0"/>
              <a:pPr/>
              <a:t>4/1/2014</a:t>
            </a:fld>
            <a:endParaRPr lang="en-GB"/>
          </a:p>
        </p:txBody>
      </p:sp>
      <p:sp>
        <p:nvSpPr>
          <p:cNvPr id="4" name="Slide Number Placeholder 3"/>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A92040-3B36-4193-A197-C04B9C42B328}" type="datetimeFigureOut">
              <a:rPr lang="en-US" smtClean="0"/>
              <a:pPr/>
              <a:t>4/1/2014</a:t>
            </a:fld>
            <a:endParaRPr lang="en-GB"/>
          </a:p>
        </p:txBody>
      </p:sp>
      <p:sp>
        <p:nvSpPr>
          <p:cNvPr id="6" name="Slide Number Placeholder 5"/>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or 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92040-3B36-4193-A197-C04B9C42B328}" type="datetimeFigureOut">
              <a:rPr lang="en-US" smtClean="0"/>
              <a:pPr/>
              <a:t>4/1/2014</a:t>
            </a:fld>
            <a:endParaRPr lang="en-GB"/>
          </a:p>
        </p:txBody>
      </p:sp>
      <p:sp>
        <p:nvSpPr>
          <p:cNvPr id="7" name="Slide Number Placeholder 6"/>
          <p:cNvSpPr>
            <a:spLocks noGrp="1"/>
          </p:cNvSpPr>
          <p:nvPr>
            <p:ph type="sldNum" sz="quarter" idx="12"/>
          </p:nvPr>
        </p:nvSpPr>
        <p:spPr/>
        <p:txBody>
          <a:bodyPr/>
          <a:lstStyle/>
          <a:p>
            <a:fld id="{737A6138-84E9-4A3C-BE7A-ADDED43CDFAC}" type="slidenum">
              <a:rPr lang="en-GB" smtClean="0"/>
              <a:pPr/>
              <a:t>‹#›</a:t>
            </a:fld>
            <a:endParaRPr lang="en-GB"/>
          </a:p>
        </p:txBody>
      </p:sp>
      <p:sp>
        <p:nvSpPr>
          <p:cNvPr id="9" name="Content Placeholder 8"/>
          <p:cNvSpPr>
            <a:spLocks noGrp="1"/>
          </p:cNvSpPr>
          <p:nvPr>
            <p:ph sz="quarter" idx="13"/>
          </p:nvPr>
        </p:nvSpPr>
        <p:spPr>
          <a:xfrm>
            <a:off x="1800225" y="638175"/>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or 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92040-3B36-4193-A197-C04B9C42B328}" type="datetimeFigureOut">
              <a:rPr lang="en-US" smtClean="0"/>
              <a:pPr/>
              <a:t>4/1/2014</a:t>
            </a:fld>
            <a:endParaRPr lang="en-GB"/>
          </a:p>
        </p:txBody>
      </p:sp>
      <p:sp>
        <p:nvSpPr>
          <p:cNvPr id="7" name="Slide Number Placeholder 6"/>
          <p:cNvSpPr>
            <a:spLocks noGrp="1"/>
          </p:cNvSpPr>
          <p:nvPr>
            <p:ph type="sldNum" sz="quarter" idx="12"/>
          </p:nvPr>
        </p:nvSpPr>
        <p:spPr/>
        <p:txBody>
          <a:bodyPr/>
          <a:lstStyle/>
          <a:p>
            <a:fld id="{737A6138-84E9-4A3C-BE7A-ADDED43CDFAC}" type="slidenum">
              <a:rPr lang="en-GB" smtClean="0"/>
              <a:pPr/>
              <a:t>‹#›</a:t>
            </a:fld>
            <a:endParaRPr lang="en-GB"/>
          </a:p>
        </p:txBody>
      </p:sp>
      <p:sp>
        <p:nvSpPr>
          <p:cNvPr id="9" name="Content Placeholder 8"/>
          <p:cNvSpPr>
            <a:spLocks noGrp="1"/>
          </p:cNvSpPr>
          <p:nvPr>
            <p:ph sz="quarter" idx="13"/>
          </p:nvPr>
        </p:nvSpPr>
        <p:spPr>
          <a:xfrm>
            <a:off x="1800225" y="638175"/>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 Title Slide Option 2">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000240"/>
            <a:ext cx="3814762" cy="2028839"/>
          </a:xfrm>
        </p:spPr>
        <p:txBody>
          <a:bodyPr>
            <a:normAutofit/>
          </a:bodyPr>
          <a:lstStyle>
            <a:lvl1pPr algn="l">
              <a:defRPr sz="1800" b="1"/>
            </a:lvl1pPr>
          </a:lstStyle>
          <a:p>
            <a:r>
              <a:rPr lang="en-US" smtClean="0"/>
              <a:t>Click to edit Master title style</a:t>
            </a:r>
            <a:endParaRPr lang="en-GB" dirty="0"/>
          </a:p>
        </p:txBody>
      </p:sp>
      <p:sp>
        <p:nvSpPr>
          <p:cNvPr id="3" name="Subtitle 2"/>
          <p:cNvSpPr>
            <a:spLocks noGrp="1"/>
          </p:cNvSpPr>
          <p:nvPr>
            <p:ph type="subTitle" idx="1"/>
          </p:nvPr>
        </p:nvSpPr>
        <p:spPr>
          <a:xfrm>
            <a:off x="457144" y="4286256"/>
            <a:ext cx="3786214" cy="785818"/>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3074" name="Picture 2"/>
          <p:cNvPicPr>
            <a:picLocks noChangeAspect="1" noChangeArrowheads="1"/>
          </p:cNvPicPr>
          <p:nvPr userDrawn="1"/>
        </p:nvPicPr>
        <p:blipFill>
          <a:blip r:embed="rId2" cstate="print"/>
          <a:srcRect/>
          <a:stretch>
            <a:fillRect/>
          </a:stretch>
        </p:blipFill>
        <p:spPr bwMode="auto">
          <a:xfrm>
            <a:off x="1557615" y="857232"/>
            <a:ext cx="1399859" cy="983204"/>
          </a:xfrm>
          <a:prstGeom prst="rect">
            <a:avLst/>
          </a:prstGeom>
          <a:noFill/>
          <a:ln w="9525">
            <a:noFill/>
            <a:miter lim="800000"/>
            <a:headEnd/>
            <a:tailEnd/>
          </a:ln>
          <a:effectLst/>
        </p:spPr>
      </p:pic>
      <p:sp>
        <p:nvSpPr>
          <p:cNvPr id="10" name="Picture Placeholder 9"/>
          <p:cNvSpPr>
            <a:spLocks noGrp="1"/>
          </p:cNvSpPr>
          <p:nvPr>
            <p:ph type="pic" sz="quarter" idx="10"/>
          </p:nvPr>
        </p:nvSpPr>
        <p:spPr>
          <a:xfrm>
            <a:off x="4572000" y="0"/>
            <a:ext cx="4572000" cy="6858000"/>
          </a:xfrm>
        </p:spPr>
        <p:txBody>
          <a:bodyPr/>
          <a:lstStyle/>
          <a:p>
            <a:r>
              <a:rPr lang="en-US" smtClean="0"/>
              <a:t>Click icon to add picture</a:t>
            </a:r>
            <a:endParaRPr lang="en-GB"/>
          </a:p>
        </p:txBody>
      </p:sp>
      <p:sp>
        <p:nvSpPr>
          <p:cNvPr id="12" name="Text Placeholder 11"/>
          <p:cNvSpPr>
            <a:spLocks noGrp="1"/>
          </p:cNvSpPr>
          <p:nvPr>
            <p:ph type="body" sz="quarter" idx="11"/>
          </p:nvPr>
        </p:nvSpPr>
        <p:spPr>
          <a:xfrm>
            <a:off x="461935" y="5143500"/>
            <a:ext cx="3786214" cy="785813"/>
          </a:xfrm>
        </p:spPr>
        <p:txBody>
          <a:bodyPr>
            <a:normAutofit/>
          </a:bodyPr>
          <a:lstStyle>
            <a:lvl1pPr>
              <a:buFontTx/>
              <a:buNone/>
              <a:defRPr sz="800" b="1"/>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 Title Slide Option 3">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000240"/>
            <a:ext cx="3814762" cy="2028839"/>
          </a:xfrm>
        </p:spPr>
        <p:txBody>
          <a:bodyPr/>
          <a:lstStyle>
            <a:lvl1pPr algn="l">
              <a:defRPr sz="1800" b="1"/>
            </a:lvl1pPr>
          </a:lstStyle>
          <a:p>
            <a:r>
              <a:rPr lang="en-US" smtClean="0"/>
              <a:t>Click to edit Master title style</a:t>
            </a:r>
            <a:endParaRPr lang="en-GB" dirty="0"/>
          </a:p>
        </p:txBody>
      </p:sp>
      <p:sp>
        <p:nvSpPr>
          <p:cNvPr id="3" name="Subtitle 2"/>
          <p:cNvSpPr>
            <a:spLocks noGrp="1"/>
          </p:cNvSpPr>
          <p:nvPr>
            <p:ph type="subTitle" idx="1"/>
          </p:nvPr>
        </p:nvSpPr>
        <p:spPr>
          <a:xfrm>
            <a:off x="366655" y="4229106"/>
            <a:ext cx="3814819" cy="600069"/>
          </a:xfr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9" name="Picture Placeholder 8"/>
          <p:cNvSpPr>
            <a:spLocks noGrp="1"/>
          </p:cNvSpPr>
          <p:nvPr>
            <p:ph type="pic" sz="quarter" idx="10"/>
          </p:nvPr>
        </p:nvSpPr>
        <p:spPr>
          <a:xfrm>
            <a:off x="4357686" y="2000240"/>
            <a:ext cx="4429156" cy="3429011"/>
          </a:xfrm>
        </p:spPr>
        <p:txBody>
          <a:bodyPr/>
          <a:lstStyle/>
          <a:p>
            <a:r>
              <a:rPr lang="en-US" smtClean="0"/>
              <a:t>Click icon to add picture</a:t>
            </a:r>
            <a:endParaRPr lang="en-GB"/>
          </a:p>
        </p:txBody>
      </p:sp>
      <p:sp>
        <p:nvSpPr>
          <p:cNvPr id="11" name="Text Placeholder 10"/>
          <p:cNvSpPr>
            <a:spLocks noGrp="1"/>
          </p:cNvSpPr>
          <p:nvPr>
            <p:ph type="body" sz="quarter" idx="11"/>
          </p:nvPr>
        </p:nvSpPr>
        <p:spPr>
          <a:xfrm>
            <a:off x="361949" y="5029200"/>
            <a:ext cx="3829051" cy="400050"/>
          </a:xfrm>
        </p:spPr>
        <p:txBody>
          <a:bodyPr>
            <a:normAutofit/>
          </a:bodyPr>
          <a:lstStyle>
            <a:lvl1pPr>
              <a:buFontTx/>
              <a:buNone/>
              <a:defRPr sz="800" b="1"/>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A92040-3B36-4193-A197-C04B9C42B328}" type="datetimeFigureOut">
              <a:rPr lang="en-US" smtClean="0"/>
              <a:pPr/>
              <a:t>4/1/2014</a:t>
            </a:fld>
            <a:endParaRPr lang="en-GB"/>
          </a:p>
        </p:txBody>
      </p:sp>
      <p:sp>
        <p:nvSpPr>
          <p:cNvPr id="7" name="Slide Number Placeholder 6"/>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A92040-3B36-4193-A197-C04B9C42B328}" type="datetimeFigureOut">
              <a:rPr lang="en-US" smtClean="0"/>
              <a:pPr/>
              <a:t>4/1/2014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A92040-3B36-4193-A197-C04B9C42B328}" type="datetimeFigureOut">
              <a:rPr lang="en-US" smtClean="0"/>
              <a:pPr/>
              <a:t>4/1/2014</a:t>
            </a:fld>
            <a:endParaRPr lang="en-GB"/>
          </a:p>
        </p:txBody>
      </p:sp>
      <p:sp>
        <p:nvSpPr>
          <p:cNvPr id="5" name="Slide Number Placeholder 4"/>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92040-3B36-4193-A197-C04B9C42B328}" type="datetimeFigureOut">
              <a:rPr lang="en-US" smtClean="0"/>
              <a:pPr/>
              <a:t>4/1/2014</a:t>
            </a:fld>
            <a:endParaRPr lang="en-GB"/>
          </a:p>
        </p:txBody>
      </p:sp>
      <p:sp>
        <p:nvSpPr>
          <p:cNvPr id="4" name="Slide Number Placeholder 3"/>
          <p:cNvSpPr>
            <a:spLocks noGrp="1"/>
          </p:cNvSpPr>
          <p:nvPr>
            <p:ph type="sldNum" sz="quarter" idx="12"/>
          </p:nvPr>
        </p:nvSpPr>
        <p:spPr/>
        <p:txBody>
          <a:bodyPr/>
          <a:lstStyle/>
          <a:p>
            <a:fld id="{737A6138-84E9-4A3C-BE7A-ADDED43CDFA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r 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92040-3B36-4193-A197-C04B9C42B328}" type="datetimeFigureOut">
              <a:rPr lang="en-US" smtClean="0"/>
              <a:pPr/>
              <a:t>4/1/2014</a:t>
            </a:fld>
            <a:endParaRPr lang="en-GB"/>
          </a:p>
        </p:txBody>
      </p:sp>
      <p:sp>
        <p:nvSpPr>
          <p:cNvPr id="7" name="Slide Number Placeholder 6"/>
          <p:cNvSpPr>
            <a:spLocks noGrp="1"/>
          </p:cNvSpPr>
          <p:nvPr>
            <p:ph type="sldNum" sz="quarter" idx="12"/>
          </p:nvPr>
        </p:nvSpPr>
        <p:spPr/>
        <p:txBody>
          <a:bodyPr/>
          <a:lstStyle/>
          <a:p>
            <a:fld id="{737A6138-84E9-4A3C-BE7A-ADDED43CDFAC}" type="slidenum">
              <a:rPr lang="en-GB" smtClean="0"/>
              <a:pPr/>
              <a:t>‹#›</a:t>
            </a:fld>
            <a:endParaRPr lang="en-GB"/>
          </a:p>
        </p:txBody>
      </p:sp>
      <p:sp>
        <p:nvSpPr>
          <p:cNvPr id="9" name="Content Placeholder 8"/>
          <p:cNvSpPr>
            <a:spLocks noGrp="1"/>
          </p:cNvSpPr>
          <p:nvPr>
            <p:ph sz="quarter" idx="13"/>
          </p:nvPr>
        </p:nvSpPr>
        <p:spPr>
          <a:xfrm>
            <a:off x="1800225" y="638175"/>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822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29444"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92040-3B36-4193-A197-C04B9C42B328}" type="datetimeFigureOut">
              <a:rPr lang="en-US" smtClean="0"/>
              <a:pPr/>
              <a:t>4/1/2014</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A6138-84E9-4A3C-BE7A-ADDED43CDFAC}" type="slidenum">
              <a:rPr lang="en-GB" smtClean="0"/>
              <a:pPr/>
              <a:t>‹#›</a:t>
            </a:fld>
            <a:endParaRPr lang="en-GB"/>
          </a:p>
        </p:txBody>
      </p:sp>
      <p:pic>
        <p:nvPicPr>
          <p:cNvPr id="1027" name="Picture 3"/>
          <p:cNvPicPr>
            <a:picLocks noChangeAspect="1" noChangeArrowheads="1"/>
          </p:cNvPicPr>
          <p:nvPr/>
        </p:nvPicPr>
        <p:blipFill>
          <a:blip r:embed="rId13" cstate="print"/>
          <a:srcRect/>
          <a:stretch>
            <a:fillRect/>
          </a:stretch>
        </p:blipFill>
        <p:spPr bwMode="auto">
          <a:xfrm>
            <a:off x="7386983" y="357166"/>
            <a:ext cx="1399859" cy="98320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60" r:id="rId4"/>
    <p:sldLayoutId id="2147483652" r:id="rId5"/>
    <p:sldLayoutId id="2147483653" r:id="rId6"/>
    <p:sldLayoutId id="2147483654" r:id="rId7"/>
    <p:sldLayoutId id="2147483655" r:id="rId8"/>
    <p:sldLayoutId id="2147483657" r:id="rId9"/>
    <p:sldLayoutId id="2147483673" r:id="rId10"/>
    <p:sldLayoutId id="2147483685" r:id="rId11"/>
  </p:sldLayoutIdLst>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29444"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lumMod val="10000"/>
                  </a:schemeClr>
                </a:solidFill>
              </a:defRPr>
            </a:lvl1pPr>
          </a:lstStyle>
          <a:p>
            <a:fld id="{D7A92040-3B36-4193-A197-C04B9C42B328}" type="datetimeFigureOut">
              <a:rPr lang="en-US" smtClean="0"/>
              <a:pPr/>
              <a:t>4/1/2014</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lumMod val="10000"/>
                  </a:schemeClr>
                </a:solidFill>
              </a:defRPr>
            </a:lvl1pPr>
          </a:lstStyle>
          <a:p>
            <a:fld id="{737A6138-84E9-4A3C-BE7A-ADDED43CDFAC}" type="slidenum">
              <a:rPr lang="en-GB" smtClean="0"/>
              <a:pPr/>
              <a:t>‹#›</a:t>
            </a:fld>
            <a:endParaRPr lang="en-GB"/>
          </a:p>
        </p:txBody>
      </p:sp>
      <p:pic>
        <p:nvPicPr>
          <p:cNvPr id="5" name="Picture 3"/>
          <p:cNvPicPr>
            <a:picLocks noChangeAspect="1" noChangeArrowheads="1"/>
          </p:cNvPicPr>
          <p:nvPr/>
        </p:nvPicPr>
        <p:blipFill>
          <a:blip r:embed="rId12"/>
          <a:srcRect/>
          <a:stretch>
            <a:fillRect/>
          </a:stretch>
        </p:blipFill>
        <p:spPr bwMode="auto">
          <a:xfrm>
            <a:off x="7312024" y="234950"/>
            <a:ext cx="1480741" cy="11557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ctr" defTabSz="914400" rtl="0" eaLnBrk="1" latinLnBrk="0" hangingPunct="1">
        <a:spcBef>
          <a:spcPct val="0"/>
        </a:spcBef>
        <a:buNone/>
        <a:defRPr sz="3200" b="1" kern="1200">
          <a:solidFill>
            <a:schemeClr val="bg2">
              <a:lumMod val="1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journals.cambridge.org/repo_A81iOgz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Is it worth taking the trouble to study resilience?</a:t>
            </a:r>
            <a:endParaRPr lang="en-GB" dirty="0"/>
          </a:p>
        </p:txBody>
      </p:sp>
      <p:sp>
        <p:nvSpPr>
          <p:cNvPr id="3" name="Subtitle 2"/>
          <p:cNvSpPr>
            <a:spLocks noGrp="1"/>
          </p:cNvSpPr>
          <p:nvPr>
            <p:ph type="subTitle" idx="1"/>
          </p:nvPr>
        </p:nvSpPr>
        <p:spPr/>
        <p:txBody>
          <a:bodyPr>
            <a:normAutofit lnSpcReduction="10000"/>
          </a:bodyPr>
          <a:lstStyle/>
          <a:p>
            <a:r>
              <a:rPr lang="en-GB" dirty="0" smtClean="0">
                <a:solidFill>
                  <a:schemeClr val="tx1"/>
                </a:solidFill>
              </a:rPr>
              <a:t>Dr. Gill Windle</a:t>
            </a:r>
          </a:p>
          <a:p>
            <a:r>
              <a:rPr lang="en-GB" dirty="0" smtClean="0">
                <a:solidFill>
                  <a:schemeClr val="tx1"/>
                </a:solidFill>
              </a:rPr>
              <a:t>Senior Research Fellow</a:t>
            </a:r>
          </a:p>
          <a:p>
            <a:r>
              <a:rPr lang="en-GB" dirty="0" smtClean="0">
                <a:solidFill>
                  <a:schemeClr val="tx1"/>
                </a:solidFill>
              </a:rPr>
              <a:t>Dementia Services Development Centre</a:t>
            </a:r>
          </a:p>
          <a:p>
            <a:r>
              <a:rPr lang="en-GB" dirty="0" smtClean="0">
                <a:solidFill>
                  <a:schemeClr val="tx1"/>
                </a:solidFill>
              </a:rPr>
              <a:t>Bangor University</a:t>
            </a:r>
          </a:p>
        </p:txBody>
      </p:sp>
      <p:pic>
        <p:nvPicPr>
          <p:cNvPr id="4" name="Picture 3" descr="A1_FullColour.jpg"/>
          <p:cNvPicPr>
            <a:picLocks noChangeAspect="1"/>
          </p:cNvPicPr>
          <p:nvPr/>
        </p:nvPicPr>
        <p:blipFill>
          <a:blip r:embed="rId2" cstate="print"/>
          <a:stretch>
            <a:fillRect/>
          </a:stretch>
        </p:blipFill>
        <p:spPr>
          <a:xfrm>
            <a:off x="3635896" y="548680"/>
            <a:ext cx="1944216" cy="1296144"/>
          </a:xfrm>
          <a:prstGeom prst="rect">
            <a:avLst/>
          </a:prstGeom>
        </p:spPr>
      </p:pic>
    </p:spTree>
    <p:extLst>
      <p:ext uri="{BB962C8B-B14F-4D97-AF65-F5344CB8AC3E}">
        <p14:creationId xmlns:p14="http://schemas.microsoft.com/office/powerpoint/2010/main" val="124680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Measuring Resilience</a:t>
            </a:r>
            <a:endParaRPr lang="en-GB" dirty="0"/>
          </a:p>
        </p:txBody>
      </p:sp>
      <p:sp>
        <p:nvSpPr>
          <p:cNvPr id="3" name="Content Placeholder 2"/>
          <p:cNvSpPr>
            <a:spLocks noGrp="1"/>
          </p:cNvSpPr>
          <p:nvPr>
            <p:ph idx="1"/>
          </p:nvPr>
        </p:nvSpPr>
        <p:spPr/>
        <p:txBody>
          <a:bodyPr>
            <a:normAutofit fontScale="92500" lnSpcReduction="10000"/>
          </a:bodyPr>
          <a:lstStyle/>
          <a:p>
            <a:r>
              <a:rPr lang="en-GB" dirty="0"/>
              <a:t>Assessments of resilience need to </a:t>
            </a:r>
            <a:r>
              <a:rPr lang="en-GB" dirty="0" smtClean="0"/>
              <a:t>consider:</a:t>
            </a:r>
          </a:p>
          <a:p>
            <a:pPr marL="571500" indent="-571500">
              <a:buFont typeface="+mj-lt"/>
              <a:buAutoNum type="romanUcPeriod"/>
            </a:pPr>
            <a:r>
              <a:rPr lang="en-GB" dirty="0" smtClean="0"/>
              <a:t>a</a:t>
            </a:r>
            <a:r>
              <a:rPr lang="en-GB" dirty="0"/>
              <a:t>) the risk or </a:t>
            </a:r>
            <a:r>
              <a:rPr lang="en-GB" dirty="0" smtClean="0"/>
              <a:t>adversity</a:t>
            </a:r>
          </a:p>
          <a:p>
            <a:pPr marL="571500" indent="-571500">
              <a:buFont typeface="+mj-lt"/>
              <a:buAutoNum type="romanUcPeriod"/>
            </a:pPr>
            <a:r>
              <a:rPr lang="en-GB" dirty="0" smtClean="0"/>
              <a:t>b) </a:t>
            </a:r>
            <a:r>
              <a:rPr lang="en-GB" dirty="0"/>
              <a:t>assets/resources that might offset the effect of the risk </a:t>
            </a:r>
            <a:endParaRPr lang="en-GB" dirty="0" smtClean="0"/>
          </a:p>
          <a:p>
            <a:pPr marL="571500" indent="-571500">
              <a:buFont typeface="+mj-lt"/>
              <a:buAutoNum type="romanUcPeriod"/>
            </a:pPr>
            <a:r>
              <a:rPr lang="en-GB" dirty="0" smtClean="0"/>
              <a:t>c</a:t>
            </a:r>
            <a:r>
              <a:rPr lang="en-GB" dirty="0"/>
              <a:t>) the </a:t>
            </a:r>
            <a:r>
              <a:rPr lang="en-GB" dirty="0" smtClean="0"/>
              <a:t>outcome</a:t>
            </a:r>
          </a:p>
          <a:p>
            <a:pPr>
              <a:buNone/>
            </a:pPr>
            <a:endParaRPr lang="en-GB" dirty="0" smtClean="0"/>
          </a:p>
          <a:p>
            <a:r>
              <a:rPr lang="en-GB" dirty="0" smtClean="0"/>
              <a:t>Quantitative direct measurement – using a resilience measurement </a:t>
            </a:r>
            <a:r>
              <a:rPr lang="en-GB" dirty="0" smtClean="0"/>
              <a:t>scale as an outcome measure</a:t>
            </a:r>
            <a:endParaRPr lang="en-GB" dirty="0" smtClean="0"/>
          </a:p>
          <a:p>
            <a:pPr>
              <a:buNone/>
            </a:pPr>
            <a:endParaRPr lang="en-GB" dirty="0" smtClean="0"/>
          </a:p>
          <a:p>
            <a:r>
              <a:rPr lang="en-GB" dirty="0" smtClean="0"/>
              <a:t>Quantitative indirect measurement – modelling a range of data with multivariate statistics</a:t>
            </a:r>
          </a:p>
          <a:p>
            <a:pPr>
              <a:buNone/>
            </a:pPr>
            <a:endParaRPr lang="en-GB" dirty="0" smtClean="0"/>
          </a:p>
          <a:p>
            <a:r>
              <a:rPr lang="en-GB" dirty="0" smtClean="0"/>
              <a:t>Qualitative – understanding individual experiences</a:t>
            </a:r>
          </a:p>
          <a:p>
            <a:endParaRPr lang="en-GB" dirty="0"/>
          </a:p>
        </p:txBody>
      </p:sp>
    </p:spTree>
    <p:extLst>
      <p:ext uri="{BB962C8B-B14F-4D97-AF65-F5344CB8AC3E}">
        <p14:creationId xmlns:p14="http://schemas.microsoft.com/office/powerpoint/2010/main" val="1934679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Promoting resilience through creative activities</a:t>
            </a:r>
            <a:endParaRPr lang="en-GB" dirty="0"/>
          </a:p>
        </p:txBody>
      </p:sp>
      <p:sp>
        <p:nvSpPr>
          <p:cNvPr id="3" name="Content Placeholder 2"/>
          <p:cNvSpPr>
            <a:spLocks noGrp="1"/>
          </p:cNvSpPr>
          <p:nvPr>
            <p:ph idx="1"/>
          </p:nvPr>
        </p:nvSpPr>
        <p:spPr/>
        <p:txBody>
          <a:bodyPr/>
          <a:lstStyle/>
          <a:p>
            <a:r>
              <a:rPr lang="en-GB" dirty="0"/>
              <a:t>Who are </a:t>
            </a:r>
            <a:r>
              <a:rPr lang="en-GB" dirty="0" smtClean="0"/>
              <a:t>the focus of  </a:t>
            </a:r>
            <a:r>
              <a:rPr lang="en-GB" dirty="0"/>
              <a:t>your </a:t>
            </a:r>
            <a:r>
              <a:rPr lang="en-GB" dirty="0" smtClean="0"/>
              <a:t>activities?</a:t>
            </a:r>
            <a:endParaRPr lang="en-GB" dirty="0"/>
          </a:p>
          <a:p>
            <a:r>
              <a:rPr lang="en-GB" dirty="0"/>
              <a:t>What is their adversity?</a:t>
            </a:r>
          </a:p>
          <a:p>
            <a:r>
              <a:rPr lang="en-GB" dirty="0" smtClean="0"/>
              <a:t>Why </a:t>
            </a:r>
            <a:r>
              <a:rPr lang="en-GB" dirty="0" smtClean="0"/>
              <a:t>do you think creative activities might build resilience? (your ‘theory’)</a:t>
            </a:r>
          </a:p>
          <a:p>
            <a:r>
              <a:rPr lang="en-GB" dirty="0" smtClean="0"/>
              <a:t>How </a:t>
            </a:r>
            <a:r>
              <a:rPr lang="en-GB" dirty="0" smtClean="0"/>
              <a:t>might they benefit from a resilience promoting activity? </a:t>
            </a:r>
          </a:p>
          <a:p>
            <a:r>
              <a:rPr lang="en-GB" dirty="0" smtClean="0"/>
              <a:t>How will you know they have benefited</a:t>
            </a:r>
            <a:r>
              <a:rPr lang="en-GB" dirty="0" smtClean="0"/>
              <a:t>?</a:t>
            </a:r>
            <a:endParaRPr lang="en-GB" dirty="0" smtClean="0"/>
          </a:p>
        </p:txBody>
      </p:sp>
    </p:spTree>
    <p:extLst>
      <p:ext uri="{BB962C8B-B14F-4D97-AF65-F5344CB8AC3E}">
        <p14:creationId xmlns:p14="http://schemas.microsoft.com/office/powerpoint/2010/main" val="193702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6829444" cy="2060789"/>
          </a:xfrm>
        </p:spPr>
        <p:txBody>
          <a:bodyPr>
            <a:normAutofit fontScale="90000"/>
          </a:bodyPr>
          <a:lstStyle/>
          <a:p>
            <a:pPr lvl="0"/>
            <a:r>
              <a:rPr lang="en-GB" dirty="0"/>
              <a:t>Why do you think creative activities might build resilience</a:t>
            </a:r>
            <a:r>
              <a:rPr lang="en-GB" dirty="0" smtClean="0"/>
              <a:t>?</a:t>
            </a:r>
            <a:br>
              <a:rPr lang="en-GB" dirty="0" smtClean="0"/>
            </a:br>
            <a:r>
              <a:rPr lang="en-GB" i="1" dirty="0" smtClean="0"/>
              <a:t>Cognitive Reserve Hypothesis</a:t>
            </a:r>
            <a:br>
              <a:rPr lang="en-GB" i="1" dirty="0" smtClean="0"/>
            </a:br>
            <a:r>
              <a:rPr lang="en-GB" i="1" dirty="0"/>
              <a:t/>
            </a:r>
            <a:br>
              <a:rPr lang="en-GB" i="1" dirty="0"/>
            </a:br>
            <a:endParaRPr lang="en-GB"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27059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047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7941448"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262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a:t>Is it worth taking the trouble to study resilience? </a:t>
            </a:r>
            <a:r>
              <a:rPr lang="en-GB" dirty="0" smtClean="0"/>
              <a:t>YES!</a:t>
            </a:r>
          </a:p>
          <a:p>
            <a:endParaRPr lang="en-GB" dirty="0"/>
          </a:p>
          <a:p>
            <a:pPr marL="0" indent="0">
              <a:buNone/>
            </a:pPr>
            <a:endParaRPr lang="en-GB" dirty="0" smtClean="0"/>
          </a:p>
          <a:p>
            <a:r>
              <a:rPr lang="en-GB" i="1" dirty="0" smtClean="0"/>
              <a:t>“Nonetheless, it remains the case that progress on delineating resilience processes with the precision that </a:t>
            </a:r>
            <a:r>
              <a:rPr lang="en-GB" i="1" dirty="0" err="1" smtClean="0"/>
              <a:t>Rutter</a:t>
            </a:r>
            <a:r>
              <a:rPr lang="en-GB" i="1" dirty="0" smtClean="0"/>
              <a:t> and other pioneers hoped for will require close attention to conceptual and measurement issues” </a:t>
            </a:r>
            <a:r>
              <a:rPr lang="en-GB" dirty="0" smtClean="0"/>
              <a:t>(</a:t>
            </a:r>
            <a:r>
              <a:rPr lang="en-GB" dirty="0" err="1" smtClean="0"/>
              <a:t>Masten</a:t>
            </a:r>
            <a:r>
              <a:rPr lang="en-GB" dirty="0" smtClean="0"/>
              <a:t>, in press).</a:t>
            </a:r>
            <a:endParaRPr lang="en-GB" dirty="0"/>
          </a:p>
        </p:txBody>
      </p:sp>
    </p:spTree>
    <p:extLst>
      <p:ext uri="{BB962C8B-B14F-4D97-AF65-F5344CB8AC3E}">
        <p14:creationId xmlns:p14="http://schemas.microsoft.com/office/powerpoint/2010/main" val="3843949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3200" b="1" dirty="0" err="1" smtClean="0"/>
              <a:t>Diolch</a:t>
            </a:r>
            <a:r>
              <a:rPr lang="en-GB" sz="3200" b="1" dirty="0" smtClean="0"/>
              <a:t> </a:t>
            </a:r>
            <a:r>
              <a:rPr lang="en-GB" sz="3200" b="1" dirty="0" err="1" smtClean="0"/>
              <a:t>yn</a:t>
            </a:r>
            <a:r>
              <a:rPr lang="en-GB" sz="3200" b="1" dirty="0" smtClean="0"/>
              <a:t> </a:t>
            </a:r>
            <a:r>
              <a:rPr lang="en-GB" sz="3200" b="1" dirty="0" err="1" smtClean="0"/>
              <a:t>fawr</a:t>
            </a:r>
            <a:r>
              <a:rPr lang="en-GB" sz="3200" b="1" dirty="0" smtClean="0"/>
              <a:t>/Thank you</a:t>
            </a:r>
          </a:p>
          <a:p>
            <a:pPr marL="0" indent="0" algn="ctr">
              <a:buNone/>
            </a:pPr>
            <a:endParaRPr lang="en-GB" sz="3200" b="1" dirty="0"/>
          </a:p>
          <a:p>
            <a:pPr marL="0" indent="0" algn="ctr">
              <a:buNone/>
            </a:pPr>
            <a:endParaRPr lang="en-GB" sz="3200" b="1" dirty="0"/>
          </a:p>
        </p:txBody>
      </p:sp>
      <p:sp>
        <p:nvSpPr>
          <p:cNvPr id="4" name="Title 6"/>
          <p:cNvSpPr>
            <a:spLocks noGrp="1"/>
          </p:cNvSpPr>
          <p:nvPr>
            <p:ph type="title"/>
          </p:nvPr>
        </p:nvSpPr>
        <p:spPr>
          <a:xfrm>
            <a:off x="1003111" y="3058782"/>
            <a:ext cx="6829444" cy="1143000"/>
          </a:xfrm>
        </p:spPr>
        <p:txBody>
          <a:bodyPr>
            <a:normAutofit fontScale="90000"/>
          </a:bodyPr>
          <a:lstStyle/>
          <a:p>
            <a:pPr lvl="0">
              <a:spcBef>
                <a:spcPct val="20000"/>
              </a:spcBef>
              <a:defRPr/>
            </a:pPr>
            <a:r>
              <a:rPr lang="en-GB" sz="1800" dirty="0" err="1">
                <a:solidFill>
                  <a:schemeClr val="bg1"/>
                </a:solidFill>
                <a:latin typeface="Century Gothic" pitchFamily="34" charset="0"/>
              </a:rPr>
              <a:t>Dr.</a:t>
            </a:r>
            <a:r>
              <a:rPr lang="en-GB" sz="1800" dirty="0">
                <a:solidFill>
                  <a:schemeClr val="bg1"/>
                </a:solidFill>
                <a:latin typeface="Century Gothic" pitchFamily="34" charset="0"/>
              </a:rPr>
              <a:t> Gill </a:t>
            </a:r>
            <a:r>
              <a:rPr lang="en-GB" sz="1800" dirty="0" smtClean="0">
                <a:solidFill>
                  <a:schemeClr val="bg1"/>
                </a:solidFill>
                <a:latin typeface="Century Gothic" pitchFamily="34" charset="0"/>
              </a:rPr>
              <a:t>Windle, Senior Research Fellow</a:t>
            </a:r>
            <a:r>
              <a:rPr lang="en-GB" sz="1800" dirty="0">
                <a:solidFill>
                  <a:schemeClr val="bg1"/>
                </a:solidFill>
                <a:latin typeface="Century Gothic" pitchFamily="34" charset="0"/>
              </a:rPr>
              <a:t/>
            </a:r>
            <a:br>
              <a:rPr lang="en-GB" sz="1800" dirty="0">
                <a:solidFill>
                  <a:schemeClr val="bg1"/>
                </a:solidFill>
                <a:latin typeface="Century Gothic" pitchFamily="34" charset="0"/>
              </a:rPr>
            </a:br>
            <a:r>
              <a:rPr lang="en-GB" sz="1800" dirty="0">
                <a:solidFill>
                  <a:schemeClr val="bg1"/>
                </a:solidFill>
                <a:latin typeface="Century Gothic" pitchFamily="34" charset="0"/>
              </a:rPr>
              <a:t>Dementia Services Development Centre</a:t>
            </a:r>
            <a:br>
              <a:rPr lang="en-GB" sz="1800" dirty="0">
                <a:solidFill>
                  <a:schemeClr val="bg1"/>
                </a:solidFill>
                <a:latin typeface="Century Gothic" pitchFamily="34" charset="0"/>
              </a:rPr>
            </a:br>
            <a:r>
              <a:rPr lang="en-GB" sz="1800" dirty="0">
                <a:solidFill>
                  <a:schemeClr val="bg1"/>
                </a:solidFill>
                <a:latin typeface="Century Gothic" pitchFamily="34" charset="0"/>
              </a:rPr>
              <a:t>Bangor </a:t>
            </a:r>
            <a:r>
              <a:rPr lang="en-GB" sz="1800" dirty="0" smtClean="0">
                <a:solidFill>
                  <a:schemeClr val="bg1"/>
                </a:solidFill>
                <a:latin typeface="Century Gothic" pitchFamily="34" charset="0"/>
              </a:rPr>
              <a:t>University</a:t>
            </a:r>
            <a:br>
              <a:rPr lang="en-GB" sz="1800" dirty="0" smtClean="0">
                <a:solidFill>
                  <a:schemeClr val="bg1"/>
                </a:solidFill>
                <a:latin typeface="Century Gothic" pitchFamily="34" charset="0"/>
              </a:rPr>
            </a:br>
            <a:r>
              <a:rPr lang="en-GB" sz="1800" dirty="0">
                <a:solidFill>
                  <a:schemeClr val="bg1"/>
                </a:solidFill>
                <a:latin typeface="Century Gothic" pitchFamily="34" charset="0"/>
              </a:rPr>
              <a:t/>
            </a:r>
            <a:br>
              <a:rPr lang="en-GB" sz="1800" dirty="0">
                <a:solidFill>
                  <a:schemeClr val="bg1"/>
                </a:solidFill>
                <a:latin typeface="Century Gothic" pitchFamily="34" charset="0"/>
              </a:rPr>
            </a:br>
            <a:r>
              <a:rPr lang="en-GB" sz="1800" dirty="0" smtClean="0">
                <a:solidFill>
                  <a:schemeClr val="bg1"/>
                </a:solidFill>
                <a:latin typeface="Century Gothic" pitchFamily="34" charset="0"/>
              </a:rPr>
              <a:t>g.windle@bangor.ac.uk</a:t>
            </a:r>
            <a:r>
              <a:rPr lang="en-GB" dirty="0">
                <a:solidFill>
                  <a:srgbClr val="002060"/>
                </a:solidFill>
                <a:latin typeface="Century Gothic" pitchFamily="34" charset="0"/>
              </a:rPr>
              <a:t/>
            </a:r>
            <a:br>
              <a:rPr lang="en-GB" dirty="0">
                <a:solidFill>
                  <a:srgbClr val="002060"/>
                </a:solidFill>
                <a:latin typeface="Century Gothic" pitchFamily="34" charset="0"/>
              </a:rPr>
            </a:br>
            <a:endParaRPr lang="en-GB" dirty="0"/>
          </a:p>
        </p:txBody>
      </p:sp>
    </p:spTree>
    <p:extLst>
      <p:ext uri="{BB962C8B-B14F-4D97-AF65-F5344CB8AC3E}">
        <p14:creationId xmlns:p14="http://schemas.microsoft.com/office/powerpoint/2010/main" val="2597235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Is it worth taking the trouble to study resilience?</a:t>
            </a:r>
            <a:endParaRPr lang="en-GB" sz="3600"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What </a:t>
            </a:r>
            <a:r>
              <a:rPr lang="en-US" dirty="0"/>
              <a:t>is resilience? </a:t>
            </a:r>
            <a:endParaRPr lang="en-GB" dirty="0"/>
          </a:p>
          <a:p>
            <a:r>
              <a:rPr lang="en-US" dirty="0" smtClean="0"/>
              <a:t>Do we need to measure it? </a:t>
            </a:r>
            <a:endParaRPr lang="en-US" dirty="0"/>
          </a:p>
          <a:p>
            <a:r>
              <a:rPr lang="en-US" dirty="0" smtClean="0"/>
              <a:t>How </a:t>
            </a:r>
            <a:r>
              <a:rPr lang="en-US" dirty="0"/>
              <a:t>can we measure resilience?</a:t>
            </a:r>
            <a:endParaRPr lang="en-GB" dirty="0"/>
          </a:p>
          <a:p>
            <a:r>
              <a:rPr lang="en-US" dirty="0" smtClean="0"/>
              <a:t>Can creative activities support resilience, and if so, how do they do this?</a:t>
            </a:r>
            <a:endParaRPr lang="en-GB" dirty="0"/>
          </a:p>
          <a:p>
            <a:endParaRPr lang="en-GB" dirty="0"/>
          </a:p>
        </p:txBody>
      </p:sp>
    </p:spTree>
    <p:extLst>
      <p:ext uri="{BB962C8B-B14F-4D97-AF65-F5344CB8AC3E}">
        <p14:creationId xmlns:p14="http://schemas.microsoft.com/office/powerpoint/2010/main" val="740445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57200" y="1314451"/>
            <a:ext cx="8229600" cy="4811713"/>
          </a:xfrm>
        </p:spPr>
        <p:txBody>
          <a:bodyPr>
            <a:normAutofit/>
          </a:bodyPr>
          <a:lstStyle/>
          <a:p>
            <a:pPr marL="0" indent="0">
              <a:buNone/>
            </a:pPr>
            <a:r>
              <a:rPr lang="en-GB" sz="1800" dirty="0" smtClean="0"/>
              <a:t>PhD 2003-2006 ‘Variations in well-being: the role of psychological resilience in older age’ (ESRC Studentship)</a:t>
            </a:r>
          </a:p>
          <a:p>
            <a:endParaRPr lang="en-GB" sz="1800" dirty="0"/>
          </a:p>
        </p:txBody>
      </p:sp>
      <p:pic>
        <p:nvPicPr>
          <p:cNvPr id="4" name="Picture 3" descr="logo-v-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66" y="2122811"/>
            <a:ext cx="2520951"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31147" y="2312966"/>
            <a:ext cx="50405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600" i="1" dirty="0"/>
              <a:t>Longitudinal study (</a:t>
            </a:r>
            <a:r>
              <a:rPr lang="en-GB" altLang="en-US" sz="1600" i="1" dirty="0" smtClean="0"/>
              <a:t>n=3500) – My work is looking at resilience </a:t>
            </a:r>
            <a:r>
              <a:rPr lang="en-GB" altLang="en-US" sz="1600" i="1" dirty="0"/>
              <a:t>from age 65+ in relation to illness, disability  and cognitive </a:t>
            </a:r>
            <a:r>
              <a:rPr lang="en-GB" altLang="en-US" sz="1600" i="1" dirty="0" smtClean="0"/>
              <a:t>impairment, using quantitative and qualitative methods  </a:t>
            </a:r>
            <a:r>
              <a:rPr lang="en-GB" altLang="en-US" sz="1600" i="1" dirty="0"/>
              <a:t>(ESRC  £</a:t>
            </a:r>
            <a:r>
              <a:rPr lang="en-GB" altLang="en-US" sz="1600" i="1" dirty="0" smtClean="0"/>
              <a:t>3.3m; 2010-2016)</a:t>
            </a:r>
            <a:endParaRPr lang="en-GB" altLang="en-US" sz="1600"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766" y="4509121"/>
            <a:ext cx="19446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559139" y="3883615"/>
            <a:ext cx="518457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600" i="1" dirty="0" smtClean="0"/>
              <a:t>Challenges and Healthy Ageing: The Role of Resilience Across the Life-course’ (Medical Research Council, 2010)</a:t>
            </a:r>
          </a:p>
          <a:p>
            <a:pPr eaLnBrk="1" hangingPunct="1"/>
            <a:endParaRPr lang="en-GB" altLang="en-US" sz="1600" i="1" dirty="0" smtClean="0"/>
          </a:p>
          <a:p>
            <a:pPr eaLnBrk="1" hangingPunct="1"/>
            <a:endParaRPr lang="en-GB" altLang="en-US" sz="1600" i="1" dirty="0"/>
          </a:p>
          <a:p>
            <a:pPr eaLnBrk="1" hangingPunct="1"/>
            <a:r>
              <a:rPr lang="en-GB" altLang="en-US" sz="1600" i="1" dirty="0" smtClean="0"/>
              <a:t>‘Lifestyle Matters for Health and Well-Being’. RCT </a:t>
            </a:r>
            <a:r>
              <a:rPr lang="en-GB" altLang="en-US" sz="1600" i="1" dirty="0"/>
              <a:t>of a health promotion intervention (n=400 ). Promoting resilience age 65+ (MRC LLHW £</a:t>
            </a:r>
            <a:r>
              <a:rPr lang="en-GB" altLang="en-US" sz="1600" i="1" dirty="0" smtClean="0"/>
              <a:t>1.3m 2012-2015).</a:t>
            </a:r>
          </a:p>
          <a:p>
            <a:pPr eaLnBrk="1" hangingPunct="1"/>
            <a:endParaRPr lang="en-GB" altLang="en-US" sz="1600" b="1" i="1" dirty="0" smtClean="0"/>
          </a:p>
          <a:p>
            <a:pPr eaLnBrk="1" hangingPunct="1"/>
            <a:endParaRPr lang="en-GB" altLang="en-US" sz="1600" b="1" i="1" dirty="0"/>
          </a:p>
          <a:p>
            <a:pPr eaLnBrk="1" hangingPunct="1"/>
            <a:endParaRPr lang="en-GB" altLang="en-US" sz="1600" b="1" i="1" dirty="0"/>
          </a:p>
        </p:txBody>
      </p:sp>
      <p:pic>
        <p:nvPicPr>
          <p:cNvPr id="12" name="Picture 42" descr="ESR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314" y="3278388"/>
            <a:ext cx="1477297" cy="105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logo_m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249" y="5661248"/>
            <a:ext cx="17240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87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Context</a:t>
            </a:r>
            <a:endParaRPr lang="en-GB" dirty="0"/>
          </a:p>
        </p:txBody>
      </p:sp>
      <p:sp>
        <p:nvSpPr>
          <p:cNvPr id="3" name="Content Placeholder 2"/>
          <p:cNvSpPr>
            <a:spLocks noGrp="1"/>
          </p:cNvSpPr>
          <p:nvPr>
            <p:ph idx="1"/>
          </p:nvPr>
        </p:nvSpPr>
        <p:spPr/>
        <p:txBody>
          <a:bodyPr>
            <a:normAutofit/>
          </a:bodyPr>
          <a:lstStyle/>
          <a:p>
            <a:r>
              <a:rPr lang="en-GB" dirty="0" smtClean="0"/>
              <a:t>The study of resilience is not new</a:t>
            </a:r>
          </a:p>
          <a:p>
            <a:r>
              <a:rPr lang="en-GB" dirty="0" smtClean="0"/>
              <a:t>Early studies focussed on the origins of mental illness in children – looked at the wide variability in outcomes</a:t>
            </a:r>
          </a:p>
          <a:p>
            <a:r>
              <a:rPr lang="en-GB" dirty="0" smtClean="0"/>
              <a:t>‘Psychosocial resilience and protective mechanisms’ (</a:t>
            </a:r>
            <a:r>
              <a:rPr lang="en-GB" dirty="0" err="1" smtClean="0"/>
              <a:t>Rutter</a:t>
            </a:r>
            <a:r>
              <a:rPr lang="en-GB" dirty="0" smtClean="0"/>
              <a:t>, 1987)</a:t>
            </a:r>
          </a:p>
          <a:p>
            <a:r>
              <a:rPr lang="en-GB" dirty="0" smtClean="0"/>
              <a:t>Protective factors and processes</a:t>
            </a:r>
          </a:p>
          <a:p>
            <a:endParaRPr lang="en-GB" dirty="0" smtClean="0"/>
          </a:p>
          <a:p>
            <a:pPr algn="ctr">
              <a:buNone/>
            </a:pPr>
            <a:r>
              <a:rPr lang="en-GB" i="1" dirty="0" smtClean="0"/>
              <a:t>	BUT.. a lot of the theoretical development to date has been undertaken from observations with children</a:t>
            </a:r>
            <a:endParaRPr lang="en-GB" i="1" dirty="0"/>
          </a:p>
          <a:p>
            <a:endParaRPr lang="en-GB" i="1" dirty="0"/>
          </a:p>
        </p:txBody>
      </p:sp>
    </p:spTree>
    <p:extLst>
      <p:ext uri="{BB962C8B-B14F-4D97-AF65-F5344CB8AC3E}">
        <p14:creationId xmlns:p14="http://schemas.microsoft.com/office/powerpoint/2010/main" val="20026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a:t>
            </a:r>
            <a:r>
              <a:rPr lang="en-US" dirty="0"/>
              <a:t>is a vague concept and difficult to </a:t>
            </a:r>
            <a:r>
              <a:rPr lang="en-US" dirty="0" smtClean="0"/>
              <a:t>define”</a:t>
            </a:r>
            <a:endParaRPr lang="en-GB" dirty="0"/>
          </a:p>
        </p:txBody>
      </p:sp>
      <p:sp>
        <p:nvSpPr>
          <p:cNvPr id="3" name="Content Placeholder 2"/>
          <p:cNvSpPr>
            <a:spLocks noGrp="1"/>
          </p:cNvSpPr>
          <p:nvPr>
            <p:ph idx="1"/>
          </p:nvPr>
        </p:nvSpPr>
        <p:spPr/>
        <p:txBody>
          <a:bodyPr/>
          <a:lstStyle/>
          <a:p>
            <a:r>
              <a:rPr lang="en-GB" dirty="0" smtClean="0"/>
              <a:t>Consensus from research regarding difficulties in developing a single definition of </a:t>
            </a:r>
            <a:r>
              <a:rPr lang="en-GB" dirty="0" smtClean="0"/>
              <a:t>resilience</a:t>
            </a:r>
          </a:p>
          <a:p>
            <a:pPr marL="0" indent="0">
              <a:buNone/>
            </a:pPr>
            <a:endParaRPr lang="en-GB" dirty="0" smtClean="0"/>
          </a:p>
          <a:p>
            <a:r>
              <a:rPr lang="en-GB" dirty="0" smtClean="0"/>
              <a:t>Prevalence of resilience – between 25% to 84% (Vanderbilt-</a:t>
            </a:r>
            <a:r>
              <a:rPr lang="en-GB" dirty="0" err="1" smtClean="0"/>
              <a:t>Adriance</a:t>
            </a:r>
            <a:r>
              <a:rPr lang="en-GB" dirty="0" smtClean="0"/>
              <a:t> &amp; Shaw, 2008</a:t>
            </a:r>
            <a:r>
              <a:rPr lang="en-GB" dirty="0" smtClean="0"/>
              <a:t>)</a:t>
            </a:r>
          </a:p>
          <a:p>
            <a:pPr marL="0" indent="0">
              <a:buNone/>
            </a:pPr>
            <a:endParaRPr lang="en-GB" dirty="0" smtClean="0"/>
          </a:p>
          <a:p>
            <a:r>
              <a:rPr lang="en-GB" dirty="0" smtClean="0"/>
              <a:t>Strength – disciplinary diversity in the study – it can be explored in different populations, contexts and scientific disciplines</a:t>
            </a:r>
            <a:endParaRPr lang="en-GB" dirty="0"/>
          </a:p>
        </p:txBody>
      </p:sp>
    </p:spTree>
    <p:extLst>
      <p:ext uri="{BB962C8B-B14F-4D97-AF65-F5344CB8AC3E}">
        <p14:creationId xmlns:p14="http://schemas.microsoft.com/office/powerpoint/2010/main" val="2238755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GB" altLang="en-US" sz="4000" dirty="0" smtClean="0"/>
              <a:t> </a:t>
            </a:r>
            <a:br>
              <a:rPr lang="en-GB" altLang="en-US" sz="4000" dirty="0" smtClean="0"/>
            </a:br>
            <a:r>
              <a:rPr lang="en-GB" altLang="en-US" sz="3200" b="1" dirty="0" smtClean="0"/>
              <a:t>Method</a:t>
            </a:r>
          </a:p>
        </p:txBody>
      </p:sp>
      <p:sp>
        <p:nvSpPr>
          <p:cNvPr id="8195" name="Rectangle 5"/>
          <p:cNvSpPr>
            <a:spLocks noGrp="1" noChangeArrowheads="1"/>
          </p:cNvSpPr>
          <p:nvPr>
            <p:ph idx="1"/>
          </p:nvPr>
        </p:nvSpPr>
        <p:spPr>
          <a:xfrm>
            <a:off x="468313" y="1125538"/>
            <a:ext cx="8229600" cy="5497684"/>
          </a:xfrm>
        </p:spPr>
        <p:txBody>
          <a:bodyPr>
            <a:normAutofit lnSpcReduction="10000"/>
          </a:bodyPr>
          <a:lstStyle/>
          <a:p>
            <a:pPr algn="ctr" eaLnBrk="1" hangingPunct="1">
              <a:lnSpc>
                <a:spcPct val="90000"/>
              </a:lnSpc>
              <a:buFontTx/>
              <a:buNone/>
            </a:pPr>
            <a:endParaRPr lang="en-GB" altLang="en-US" sz="2400" b="1" i="1" dirty="0" smtClean="0"/>
          </a:p>
          <a:p>
            <a:pPr algn="ctr" eaLnBrk="1" hangingPunct="1">
              <a:lnSpc>
                <a:spcPct val="90000"/>
              </a:lnSpc>
              <a:buFontTx/>
              <a:buNone/>
            </a:pPr>
            <a:r>
              <a:rPr lang="en-GB" altLang="en-US" b="1" i="1" dirty="0" smtClean="0"/>
              <a:t>Research from the c</a:t>
            </a:r>
            <a:r>
              <a:rPr lang="en-GB" altLang="en-US" sz="2400" b="1" i="1" dirty="0" smtClean="0"/>
              <a:t>hallenges and healthy ageing team</a:t>
            </a:r>
          </a:p>
          <a:p>
            <a:pPr algn="ctr" eaLnBrk="1" hangingPunct="1">
              <a:lnSpc>
                <a:spcPct val="90000"/>
              </a:lnSpc>
              <a:buFontTx/>
              <a:buNone/>
            </a:pPr>
            <a:endParaRPr lang="en-GB" altLang="en-US" sz="2400" b="1" i="1" dirty="0" smtClean="0"/>
          </a:p>
          <a:p>
            <a:pPr>
              <a:lnSpc>
                <a:spcPct val="90000"/>
              </a:lnSpc>
            </a:pPr>
            <a:r>
              <a:rPr lang="en-GB" altLang="en-US" dirty="0" smtClean="0"/>
              <a:t>Stakeholders and academics in discussion </a:t>
            </a:r>
            <a:endParaRPr lang="en-GB" altLang="en-US" dirty="0" smtClean="0"/>
          </a:p>
          <a:p>
            <a:pPr marL="0" indent="0">
              <a:lnSpc>
                <a:spcPct val="90000"/>
              </a:lnSpc>
              <a:buNone/>
            </a:pPr>
            <a:endParaRPr lang="en-GB" altLang="en-US" dirty="0"/>
          </a:p>
          <a:p>
            <a:pPr>
              <a:lnSpc>
                <a:spcPct val="90000"/>
              </a:lnSpc>
            </a:pPr>
            <a:r>
              <a:rPr lang="en-GB" altLang="en-US" sz="2400" dirty="0" smtClean="0"/>
              <a:t>Literature Review using systematic principles – searched academic journals, policy documents, internet</a:t>
            </a:r>
            <a:r>
              <a:rPr lang="en-GB" altLang="en-US" sz="2400" dirty="0" smtClean="0"/>
              <a:t>.</a:t>
            </a:r>
          </a:p>
          <a:p>
            <a:pPr marL="0" indent="0">
              <a:lnSpc>
                <a:spcPct val="90000"/>
              </a:lnSpc>
              <a:buNone/>
            </a:pPr>
            <a:endParaRPr lang="en-GB" altLang="en-US" sz="2400" dirty="0" smtClean="0"/>
          </a:p>
          <a:p>
            <a:r>
              <a:rPr lang="en-GB" altLang="en-US" sz="2400" dirty="0" smtClean="0"/>
              <a:t>Applied </a:t>
            </a:r>
            <a:r>
              <a:rPr lang="en-GB" altLang="en-US" sz="2400" dirty="0" smtClean="0"/>
              <a:t>concept analysis to clarify the definition of resilience </a:t>
            </a:r>
            <a:r>
              <a:rPr lang="en-GB" altLang="en-US" sz="1500" dirty="0" smtClean="0"/>
              <a:t>Windle, G., &amp; The Resilience Network. </a:t>
            </a:r>
            <a:r>
              <a:rPr lang="en-GB" altLang="en-US" sz="1600" dirty="0">
                <a:cs typeface="Times New Roman" pitchFamily="18" charset="0"/>
              </a:rPr>
              <a:t>(2011). What </a:t>
            </a:r>
            <a:r>
              <a:rPr lang="en-GB" altLang="en-US" sz="1600" dirty="0" smtClean="0">
                <a:cs typeface="Times New Roman" pitchFamily="18" charset="0"/>
              </a:rPr>
              <a:t>is resilience? A review and concept analysis. </a:t>
            </a:r>
            <a:r>
              <a:rPr lang="en-GB" altLang="en-US" sz="1600" i="1" dirty="0" smtClean="0">
                <a:cs typeface="Times New Roman" pitchFamily="18" charset="0"/>
              </a:rPr>
              <a:t>Reviews in  Clinical Gerontology, 21 </a:t>
            </a:r>
            <a:r>
              <a:rPr lang="en-GB" altLang="en-US" sz="1600" dirty="0" smtClean="0">
                <a:cs typeface="Times New Roman" pitchFamily="18" charset="0"/>
              </a:rPr>
              <a:t>(2), 151-16</a:t>
            </a:r>
            <a:r>
              <a:rPr lang="en-GB" altLang="en-US" sz="1600" dirty="0" smtClean="0">
                <a:cs typeface="Times New Roman" pitchFamily="18" charset="0"/>
              </a:rPr>
              <a:t>.</a:t>
            </a:r>
          </a:p>
          <a:p>
            <a:endParaRPr lang="en-GB" altLang="en-US" sz="1600" dirty="0" smtClean="0">
              <a:cs typeface="Times New Roman" pitchFamily="18" charset="0"/>
            </a:endParaRPr>
          </a:p>
          <a:p>
            <a:pPr eaLnBrk="1" hangingPunct="1"/>
            <a:r>
              <a:rPr lang="en-GB" altLang="en-US" sz="2400" dirty="0" smtClean="0"/>
              <a:t>A </a:t>
            </a:r>
            <a:r>
              <a:rPr lang="en-GB" altLang="en-US" sz="2400" dirty="0" smtClean="0"/>
              <a:t>quantitative methodological review of resilience measurement scales   </a:t>
            </a:r>
            <a:r>
              <a:rPr lang="en-GB" altLang="en-US" sz="1600" dirty="0" smtClean="0"/>
              <a:t>Windle, G., Bennett, K. and Noyes, J. (2011). A methodological review of resilience  measurement scales. </a:t>
            </a:r>
            <a:r>
              <a:rPr lang="en-GB" altLang="en-US" sz="1600" i="1" dirty="0" smtClean="0"/>
              <a:t>BMC</a:t>
            </a:r>
            <a:r>
              <a:rPr lang="en-GB" altLang="en-US" sz="1600" dirty="0" smtClean="0"/>
              <a:t> </a:t>
            </a:r>
            <a:r>
              <a:rPr lang="en-GB" altLang="en-US" sz="1600" i="1" dirty="0" smtClean="0"/>
              <a:t>Health and Quality of Life Outcomes</a:t>
            </a:r>
            <a:r>
              <a:rPr lang="en-GB" altLang="en-US" sz="1600" dirty="0" smtClean="0"/>
              <a:t>.</a:t>
            </a:r>
            <a:r>
              <a:rPr lang="en-GB" altLang="en-US" sz="1600" b="1" dirty="0" smtClean="0"/>
              <a:t> </a:t>
            </a:r>
            <a:r>
              <a:rPr lang="en-GB" altLang="en-US" sz="1600" i="1" dirty="0" smtClean="0"/>
              <a:t>9 </a:t>
            </a:r>
            <a:r>
              <a:rPr lang="en-GB" altLang="en-US" sz="1600" dirty="0" smtClean="0"/>
              <a:t>(8), d oi:10.1186/1477-7525-9-8</a:t>
            </a:r>
            <a:endParaRPr lang="en-GB" altLang="en-US" sz="1600" i="1" dirty="0" smtClean="0"/>
          </a:p>
          <a:p>
            <a:pPr eaLnBrk="1" hangingPunct="1"/>
            <a:endParaRPr lang="en-GB" altLang="en-US" sz="2000" dirty="0" smtClean="0"/>
          </a:p>
          <a:p>
            <a:pPr eaLnBrk="1" hangingPunct="1">
              <a:lnSpc>
                <a:spcPct val="90000"/>
              </a:lnSpc>
              <a:buFontTx/>
              <a:buNone/>
            </a:pPr>
            <a:endParaRPr lang="en-GB" altLang="en-US" sz="2400" b="1" dirty="0" smtClean="0"/>
          </a:p>
          <a:p>
            <a:pPr algn="ctr" eaLnBrk="1" hangingPunct="1">
              <a:lnSpc>
                <a:spcPct val="90000"/>
              </a:lnSpc>
              <a:buFontTx/>
              <a:buNone/>
            </a:pPr>
            <a:endParaRPr lang="en-GB" altLang="en-US" sz="2400" b="1" dirty="0" smtClean="0"/>
          </a:p>
        </p:txBody>
      </p:sp>
      <p:pic>
        <p:nvPicPr>
          <p:cNvPr id="8196" name="Picture 6" descr="logo_m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564" y="252413"/>
            <a:ext cx="17240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4" y="158750"/>
            <a:ext cx="19446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86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a:t>
            </a:r>
            <a:endParaRPr lang="en-GB" dirty="0"/>
          </a:p>
        </p:txBody>
      </p:sp>
      <p:sp>
        <p:nvSpPr>
          <p:cNvPr id="3" name="Content Placeholder 2"/>
          <p:cNvSpPr>
            <a:spLocks noGrp="1"/>
          </p:cNvSpPr>
          <p:nvPr>
            <p:ph idx="1"/>
          </p:nvPr>
        </p:nvSpPr>
        <p:spPr/>
        <p:txBody>
          <a:bodyPr>
            <a:normAutofit/>
          </a:bodyPr>
          <a:lstStyle/>
          <a:p>
            <a:r>
              <a:rPr lang="en-GB" b="1" i="1" dirty="0" smtClean="0"/>
              <a:t>Resilience is the </a:t>
            </a:r>
            <a:r>
              <a:rPr lang="en-GB" b="1" i="1" u="sng" dirty="0" smtClean="0"/>
              <a:t>process</a:t>
            </a:r>
            <a:r>
              <a:rPr lang="en-GB" b="1" i="1" dirty="0" smtClean="0"/>
              <a:t> of negotiating, managing and adapting to significant sources of stress or trauma. Assets and resources within the individual, their life and environment facilitate this capacity for adaptation and ‘bouncing back’ in the face of adversity.  Across the life course, the experience of resilience will vary</a:t>
            </a:r>
            <a:r>
              <a:rPr lang="en-GB" b="1" i="1" dirty="0" smtClean="0"/>
              <a:t>.’</a:t>
            </a:r>
          </a:p>
          <a:p>
            <a:pPr marL="0" indent="0">
              <a:buNone/>
            </a:pPr>
            <a:endParaRPr lang="en-GB" i="1" dirty="0" smtClean="0"/>
          </a:p>
          <a:p>
            <a:pPr marL="0" indent="0">
              <a:buNone/>
            </a:pPr>
            <a:r>
              <a:rPr lang="en-GB" i="1" dirty="0" smtClean="0"/>
              <a:t>Doing okay or even quite well despite illness and disability</a:t>
            </a:r>
          </a:p>
          <a:p>
            <a:pPr marL="0" indent="0">
              <a:buNone/>
            </a:pPr>
            <a:endParaRPr lang="en-GB" i="1" dirty="0"/>
          </a:p>
        </p:txBody>
      </p:sp>
    </p:spTree>
    <p:extLst>
      <p:ext uri="{BB962C8B-B14F-4D97-AF65-F5344CB8AC3E}">
        <p14:creationId xmlns:p14="http://schemas.microsoft.com/office/powerpoint/2010/main" val="2630139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Concept clarification</a:t>
            </a:r>
            <a:r>
              <a:rPr lang="en-GB" sz="1400" dirty="0" smtClean="0"/>
              <a:t/>
            </a:r>
            <a:br>
              <a:rPr lang="en-GB" sz="1400" dirty="0" smtClean="0"/>
            </a:br>
            <a:r>
              <a:rPr lang="en-US" sz="1400" b="1" dirty="0" smtClean="0"/>
              <a:t>Windle, G. (2011).  What is resilience? A review and concept analysis </a:t>
            </a:r>
            <a:r>
              <a:rPr lang="en-GB" sz="1400" b="1" i="1" dirty="0" smtClean="0"/>
              <a:t>Reviews in Clinical Gerontology, 21 </a:t>
            </a:r>
            <a:r>
              <a:rPr lang="en-GB" sz="1400" b="1" dirty="0" smtClean="0"/>
              <a:t>(2), 151-169.</a:t>
            </a:r>
            <a:br>
              <a:rPr lang="en-GB" sz="1400" b="1" dirty="0" smtClean="0"/>
            </a:br>
            <a:r>
              <a:rPr lang="en-GB" sz="1400" b="1" u="sng" dirty="0" smtClean="0">
                <a:hlinkClick r:id="rId3"/>
              </a:rPr>
              <a:t>http://journals.cambridge.org/repo_A81iOgzq</a:t>
            </a:r>
            <a:endParaRPr lang="en-GB" sz="1400" b="1" dirty="0"/>
          </a:p>
        </p:txBody>
      </p:sp>
      <p:sp>
        <p:nvSpPr>
          <p:cNvPr id="3" name="Content Placeholder 2"/>
          <p:cNvSpPr>
            <a:spLocks noGrp="1"/>
          </p:cNvSpPr>
          <p:nvPr>
            <p:ph idx="1"/>
          </p:nvPr>
        </p:nvSpPr>
        <p:spPr>
          <a:xfrm>
            <a:off x="457200" y="1412777"/>
            <a:ext cx="8229600" cy="4713387"/>
          </a:xfrm>
        </p:spPr>
        <p:txBody>
          <a:bodyPr>
            <a:normAutofit fontScale="77500" lnSpcReduction="20000"/>
          </a:bodyPr>
          <a:lstStyle/>
          <a:p>
            <a:pPr marL="609600" indent="-609600" algn="ctr">
              <a:buFontTx/>
              <a:buNone/>
            </a:pPr>
            <a:endParaRPr lang="en-US" sz="3600" b="1" i="1" dirty="0" smtClean="0"/>
          </a:p>
          <a:p>
            <a:pPr marL="609600" indent="-609600" algn="ctr">
              <a:buFontTx/>
              <a:buNone/>
            </a:pPr>
            <a:r>
              <a:rPr lang="en-US" sz="3600" b="1" i="1" dirty="0" smtClean="0"/>
              <a:t>Essential requirements for resilience</a:t>
            </a:r>
          </a:p>
          <a:p>
            <a:pPr marL="609600" indent="-609600" algn="ctr">
              <a:buFontTx/>
              <a:buNone/>
            </a:pPr>
            <a:endParaRPr lang="en-US" b="1" i="1" dirty="0" smtClean="0"/>
          </a:p>
          <a:p>
            <a:pPr marL="609600" indent="-609600">
              <a:buFontTx/>
              <a:buAutoNum type="arabicPeriod"/>
            </a:pPr>
            <a:r>
              <a:rPr lang="en-US" b="1" dirty="0" smtClean="0"/>
              <a:t>There must be a major risk or adversity that </a:t>
            </a:r>
            <a:r>
              <a:rPr lang="en-GB" b="1" dirty="0" smtClean="0"/>
              <a:t>carries a significant threat for the development of a poor outcome</a:t>
            </a:r>
            <a:r>
              <a:rPr lang="en-GB" dirty="0" smtClean="0"/>
              <a:t> </a:t>
            </a:r>
            <a:endParaRPr lang="en-US" b="1" dirty="0" smtClean="0"/>
          </a:p>
          <a:p>
            <a:pPr marL="609600" indent="-609600">
              <a:buFontTx/>
              <a:buNone/>
            </a:pPr>
            <a:endParaRPr lang="en-US" b="1" dirty="0" smtClean="0"/>
          </a:p>
          <a:p>
            <a:pPr marL="609600" indent="-609600">
              <a:buFontTx/>
              <a:buAutoNum type="arabicPeriod" startAt="2"/>
            </a:pPr>
            <a:r>
              <a:rPr lang="en-GB" b="1" dirty="0" smtClean="0"/>
              <a:t>Poor outcomes as a result of the adversity are not experienced; </a:t>
            </a:r>
            <a:r>
              <a:rPr lang="en-US" b="1" dirty="0" smtClean="0"/>
              <a:t>the maintenance of normal development or functioning, such as physical or mental health, or </a:t>
            </a:r>
            <a:r>
              <a:rPr lang="en-US" b="1" u="sng" dirty="0" smtClean="0"/>
              <a:t>better than expected development or functioning</a:t>
            </a:r>
            <a:r>
              <a:rPr lang="en-US" b="1" dirty="0" smtClean="0"/>
              <a:t>, in the face of adversity.  This is often referred to as positive adaptation.</a:t>
            </a:r>
            <a:r>
              <a:rPr lang="en-US" dirty="0" smtClean="0"/>
              <a:t> </a:t>
            </a:r>
            <a:endParaRPr lang="en-GB" b="1" dirty="0" smtClean="0"/>
          </a:p>
          <a:p>
            <a:pPr marL="609600" indent="-609600">
              <a:buFontTx/>
              <a:buNone/>
            </a:pPr>
            <a:endParaRPr lang="en-GB" dirty="0" smtClean="0"/>
          </a:p>
          <a:p>
            <a:pPr marL="609600" indent="-609600">
              <a:buFontTx/>
              <a:buNone/>
            </a:pPr>
            <a:r>
              <a:rPr lang="en-US" b="1" dirty="0" smtClean="0"/>
              <a:t>3. There are supportive aspects within the individual’s life and environment that facilitate the capacity for adaptation to adversity (or constitute a risk</a:t>
            </a:r>
            <a:r>
              <a:rPr lang="en-US" b="1" dirty="0" smtClean="0"/>
              <a:t>) – </a:t>
            </a:r>
            <a:r>
              <a:rPr lang="en-US" b="1" i="1" dirty="0" smtClean="0"/>
              <a:t>what is present in someone’s life that supports a good outcome?</a:t>
            </a:r>
            <a:endParaRPr lang="en-GB" i="1" dirty="0" smtClean="0"/>
          </a:p>
          <a:p>
            <a:endParaRPr lang="en-GB" dirty="0"/>
          </a:p>
        </p:txBody>
      </p:sp>
    </p:spTree>
    <p:extLst>
      <p:ext uri="{BB962C8B-B14F-4D97-AF65-F5344CB8AC3E}">
        <p14:creationId xmlns:p14="http://schemas.microsoft.com/office/powerpoint/2010/main" val="64738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 resilience framework</a:t>
            </a:r>
            <a:endParaRPr lang="en-GB" dirty="0"/>
          </a:p>
        </p:txBody>
      </p:sp>
      <p:pic>
        <p:nvPicPr>
          <p:cNvPr id="4" name="Content Placeholder 4" descr="resilienceGill.jpg"/>
          <p:cNvPicPr>
            <a:picLocks noGrp="1" noChangeAspect="1"/>
          </p:cNvPicPr>
          <p:nvPr>
            <p:ph idx="1"/>
          </p:nvPr>
        </p:nvPicPr>
        <p:blipFill>
          <a:blip r:embed="rId2" cstate="print"/>
          <a:stretch>
            <a:fillRect/>
          </a:stretch>
        </p:blipFill>
        <p:spPr>
          <a:xfrm>
            <a:off x="827584" y="1556793"/>
            <a:ext cx="7632848" cy="4752172"/>
          </a:xfrm>
        </p:spPr>
      </p:pic>
    </p:spTree>
    <p:extLst>
      <p:ext uri="{BB962C8B-B14F-4D97-AF65-F5344CB8AC3E}">
        <p14:creationId xmlns:p14="http://schemas.microsoft.com/office/powerpoint/2010/main" val="328843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U Template in Powerpoint 2007 format">
  <a:themeElements>
    <a:clrScheme name="BU Branding">
      <a:dk1>
        <a:srgbClr val="FFFFFF"/>
      </a:dk1>
      <a:lt1>
        <a:sysClr val="window" lastClr="FFFFFF"/>
      </a:lt1>
      <a:dk2>
        <a:srgbClr val="FFFFFF"/>
      </a:dk2>
      <a:lt2>
        <a:srgbClr val="EEECE1"/>
      </a:lt2>
      <a:accent1>
        <a:srgbClr val="FDB415"/>
      </a:accent1>
      <a:accent2>
        <a:srgbClr val="C00000"/>
      </a:accent2>
      <a:accent3>
        <a:srgbClr val="FDB415"/>
      </a:accent3>
      <a:accent4>
        <a:srgbClr val="C00000"/>
      </a:accent4>
      <a:accent5>
        <a:srgbClr val="FDB415"/>
      </a:accent5>
      <a:accent6>
        <a:srgbClr val="C00000"/>
      </a:accent6>
      <a:hlink>
        <a:srgbClr val="FDB415"/>
      </a:hlink>
      <a:folHlink>
        <a:srgbClr val="C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U Branding">
      <a:dk1>
        <a:srgbClr val="FFFFFF"/>
      </a:dk1>
      <a:lt1>
        <a:sysClr val="window" lastClr="FFFFFF"/>
      </a:lt1>
      <a:dk2>
        <a:srgbClr val="FFFFFF"/>
      </a:dk2>
      <a:lt2>
        <a:srgbClr val="EEECE1"/>
      </a:lt2>
      <a:accent1>
        <a:srgbClr val="FDB415"/>
      </a:accent1>
      <a:accent2>
        <a:srgbClr val="C00000"/>
      </a:accent2>
      <a:accent3>
        <a:srgbClr val="FDB415"/>
      </a:accent3>
      <a:accent4>
        <a:srgbClr val="C00000"/>
      </a:accent4>
      <a:accent5>
        <a:srgbClr val="FDB415"/>
      </a:accent5>
      <a:accent6>
        <a:srgbClr val="C00000"/>
      </a:accent6>
      <a:hlink>
        <a:srgbClr val="FDB415"/>
      </a:hlink>
      <a:folHlink>
        <a:srgbClr val="C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 Template in Powerpoint 2007 format</Template>
  <TotalTime>163</TotalTime>
  <Words>781</Words>
  <Application>Microsoft Office PowerPoint</Application>
  <PresentationFormat>On-screen Show (4:3)</PresentationFormat>
  <Paragraphs>93</Paragraphs>
  <Slides>15</Slides>
  <Notes>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BU Template in Powerpoint 2007 format</vt:lpstr>
      <vt:lpstr>1_Office Theme</vt:lpstr>
      <vt:lpstr>Is it worth taking the trouble to study resilience?</vt:lpstr>
      <vt:lpstr>Is it worth taking the trouble to study resilience?</vt:lpstr>
      <vt:lpstr>Background</vt:lpstr>
      <vt:lpstr>Historical Context</vt:lpstr>
      <vt:lpstr>“It is a vague concept and difficult to define”</vt:lpstr>
      <vt:lpstr>  Method</vt:lpstr>
      <vt:lpstr>Definition</vt:lpstr>
      <vt:lpstr>Concept clarification Windle, G. (2011).  What is resilience? A review and concept analysis Reviews in Clinical Gerontology, 21 (2), 151-169. http://journals.cambridge.org/repo_A81iOgzq</vt:lpstr>
      <vt:lpstr>Example of a resilience framework</vt:lpstr>
      <vt:lpstr>Measuring Resilience</vt:lpstr>
      <vt:lpstr>Promoting resilience through creative activities</vt:lpstr>
      <vt:lpstr>Why do you think creative activities might build resilience? Cognitive Reserve Hypothesis  </vt:lpstr>
      <vt:lpstr>PowerPoint Presentation</vt:lpstr>
      <vt:lpstr>Conclusion</vt:lpstr>
      <vt:lpstr>Dr. Gill Windle, Senior Research Fellow Dementia Services Development Centre Bangor University  g.windle@bangor.ac.uk </vt:lpstr>
    </vt:vector>
  </TitlesOfParts>
  <Company>Pryfysgol Bangor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sps803</dc:creator>
  <cp:lastModifiedBy>Gillian Windle</cp:lastModifiedBy>
  <cp:revision>14</cp:revision>
  <cp:lastPrinted>2014-03-31T10:08:51Z</cp:lastPrinted>
  <dcterms:created xsi:type="dcterms:W3CDTF">2014-03-30T18:42:18Z</dcterms:created>
  <dcterms:modified xsi:type="dcterms:W3CDTF">2014-04-01T08:30:27Z</dcterms:modified>
</cp:coreProperties>
</file>