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D33B-2B28-4998-9627-0E8D63D52B56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AA24-14E8-4DDF-9D10-FF7CB2699F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Iterative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Adverse</a:t>
            </a:r>
            <a:r>
              <a:rPr lang="en-GB" baseline="0" dirty="0" smtClean="0"/>
              <a:t> events that required resilience – bereavement, war, children leaving home, mental and physical illness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4B14-02AE-4D7E-8986-73B3FC03872B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FCFF-3822-4E9D-A844-C9C88B2A2B7B}" type="datetimeFigureOut">
              <a:rPr lang="en-GB" smtClean="0"/>
              <a:pPr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role </a:t>
            </a:r>
            <a:r>
              <a:rPr lang="en-GB" dirty="0" smtClean="0"/>
              <a:t>of creative interventions in fostering connectivity and resilience in older </a:t>
            </a:r>
            <a:r>
              <a:rPr lang="en-GB" dirty="0" smtClean="0"/>
              <a:t>people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Anna Goulding and Andrew Newman, Newcastle University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17232"/>
            <a:ext cx="2714612" cy="11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620688"/>
          <a:ext cx="7715199" cy="491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/>
                <a:gridCol w="2571733"/>
                <a:gridCol w="2571733"/>
              </a:tblGrid>
              <a:tr h="406855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Speakers</a:t>
                      </a:r>
                      <a:endParaRPr lang="en-GB" dirty="0"/>
                    </a:p>
                  </a:txBody>
                  <a:tcPr/>
                </a:tc>
              </a:tr>
              <a:tr h="1693899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does resilience mean?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Community-led design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 Gill Windle, Bangor University</a:t>
                      </a:r>
                    </a:p>
                    <a:p>
                      <a:r>
                        <a:rPr lang="en-GB" dirty="0" smtClean="0"/>
                        <a:t>Rose</a:t>
                      </a:r>
                      <a:r>
                        <a:rPr lang="en-GB" baseline="0" dirty="0" smtClean="0"/>
                        <a:t> Gilroy, Newcastle University</a:t>
                      </a:r>
                    </a:p>
                    <a:p>
                      <a:r>
                        <a:rPr lang="en-GB" baseline="0" dirty="0" smtClean="0"/>
                        <a:t>Sophia de Sousa, Glass-House Design</a:t>
                      </a:r>
                      <a:endParaRPr lang="en-GB" dirty="0"/>
                    </a:p>
                  </a:txBody>
                  <a:tcPr/>
                </a:tc>
              </a:tr>
              <a:tr h="1158984">
                <a:tc>
                  <a:txBody>
                    <a:bodyPr/>
                    <a:lstStyle/>
                    <a:p>
                      <a:r>
                        <a:rPr lang="en-GB" dirty="0" smtClean="0"/>
                        <a:t>May 14th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Everyday participation,</a:t>
                      </a:r>
                      <a:r>
                        <a:rPr lang="en-GB" sz="1800" baseline="0" dirty="0" smtClean="0"/>
                        <a:t> everyday resilience</a:t>
                      </a:r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Andrew Miles, Manchester University</a:t>
                      </a:r>
                    </a:p>
                    <a:p>
                      <a:r>
                        <a:rPr lang="en-GB" dirty="0" smtClean="0"/>
                        <a:t>Karen Scott, Newcastle University</a:t>
                      </a:r>
                      <a:endParaRPr lang="en-GB" dirty="0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dirty="0" smtClean="0"/>
                        <a:t>June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Methodologies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September-February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Academic outputs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en-GB" dirty="0" smtClean="0"/>
              <a:t>community gardening, filmmaking, the built environment, product design, digital media, theatre, music, cultural learning and visual arts interventions for those with early stage dementia.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(whether artistic or not) is a process whereby the individual seeks an original solution to a problem or challenge at hand and, therefore, the process itself demands that the individual be open to new ideas and approaches (</a:t>
            </a:r>
            <a:r>
              <a:rPr lang="en-GB" dirty="0" err="1" smtClean="0"/>
              <a:t>Mariske</a:t>
            </a:r>
            <a:r>
              <a:rPr lang="en-GB" dirty="0" smtClean="0"/>
              <a:t> and Willis 1998).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Resilience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and environmental (incl. social)</a:t>
            </a:r>
          </a:p>
          <a:p>
            <a:r>
              <a:rPr lang="en-GB" dirty="0" smtClean="0"/>
              <a:t>Process of negotiating, adapting to, or managing significant sources of stress or trauma (Mancini and </a:t>
            </a:r>
            <a:r>
              <a:rPr lang="en-GB" dirty="0" err="1" smtClean="0"/>
              <a:t>Bonanno</a:t>
            </a:r>
            <a:r>
              <a:rPr lang="en-GB" dirty="0" smtClean="0"/>
              <a:t> 2009)</a:t>
            </a:r>
          </a:p>
          <a:p>
            <a:r>
              <a:rPr lang="en-GB" dirty="0" smtClean="0"/>
              <a:t>How individuals negotiate the more ordinary upheavals associated with normal life transitions (</a:t>
            </a:r>
            <a:r>
              <a:rPr lang="en-GB" dirty="0" err="1" smtClean="0"/>
              <a:t>Nauman</a:t>
            </a:r>
            <a:r>
              <a:rPr lang="en-GB" dirty="0" smtClean="0"/>
              <a:t>, Adams and Waldo 2001)</a:t>
            </a:r>
          </a:p>
          <a:p>
            <a:r>
              <a:rPr lang="en-GB" dirty="0" smtClean="0"/>
              <a:t>Traits             processes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907704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animation workshop led by Sue Moffat from the New Vic Theatre</a:t>
            </a:r>
            <a:endParaRPr lang="en-US" dirty="0"/>
          </a:p>
        </p:txBody>
      </p:sp>
      <p:pic>
        <p:nvPicPr>
          <p:cNvPr id="4" name="Content Placeholder 3" descr="P10200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664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Feedback on cultural animation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“Made you think.”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Showed us what we could do.”</a:t>
            </a:r>
          </a:p>
          <a:p>
            <a:r>
              <a:rPr lang="en-US" dirty="0" smtClean="0"/>
              <a:t>“I was hesitant..it was a challenge – should I join in?”</a:t>
            </a:r>
          </a:p>
          <a:p>
            <a:r>
              <a:rPr lang="en-US" dirty="0" smtClean="0"/>
              <a:t>“What does ‘Resilience’ mean?” “I don’t think about things like that everyday?”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did they overcome challenges?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Community</a:t>
            </a:r>
            <a:r>
              <a:rPr lang="en-US" dirty="0" smtClean="0"/>
              <a:t> - </a:t>
            </a:r>
            <a:r>
              <a:rPr lang="en-US" dirty="0" smtClean="0"/>
              <a:t>Difficult circumstance has made generation more resilient – strong community spirit</a:t>
            </a:r>
          </a:p>
          <a:p>
            <a:r>
              <a:rPr lang="en-US" b="1" dirty="0" smtClean="0"/>
              <a:t>Community</a:t>
            </a:r>
            <a:r>
              <a:rPr lang="en-US" dirty="0" smtClean="0"/>
              <a:t> - </a:t>
            </a:r>
            <a:r>
              <a:rPr lang="en-US" dirty="0" smtClean="0"/>
              <a:t>Living at sheltered accommodation unit – warden instrumental</a:t>
            </a:r>
          </a:p>
          <a:p>
            <a:r>
              <a:rPr lang="en-US" b="1" dirty="0" smtClean="0"/>
              <a:t>Adaptation</a:t>
            </a:r>
            <a:r>
              <a:rPr lang="en-US" dirty="0" smtClean="0"/>
              <a:t> - “As you age, you don’t worry about things as much.”</a:t>
            </a:r>
          </a:p>
          <a:p>
            <a:r>
              <a:rPr lang="en-US" b="1" dirty="0" smtClean="0"/>
              <a:t>Social support coupled with determined personality trait </a:t>
            </a:r>
            <a:r>
              <a:rPr lang="en-US" dirty="0" smtClean="0"/>
              <a:t>- Friends invited me on holiday after two years of being widowed:  “I came home and thought ‘I’ve got to get on with it’.”</a:t>
            </a:r>
          </a:p>
          <a:p>
            <a:r>
              <a:rPr lang="en-US" dirty="0" smtClean="0"/>
              <a:t>Keep relatives alive by talking to them</a:t>
            </a:r>
          </a:p>
          <a:p>
            <a:r>
              <a:rPr lang="en-US" dirty="0" smtClean="0"/>
              <a:t>Charitable work and volunteering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Everyday resilience, everyday creativity</a:t>
            </a:r>
          </a:p>
          <a:p>
            <a:r>
              <a:rPr lang="en-GB" dirty="0" smtClean="0"/>
              <a:t>Quality of engagement and level of engagement</a:t>
            </a:r>
          </a:p>
          <a:p>
            <a:r>
              <a:rPr lang="en-GB" dirty="0" smtClean="0"/>
              <a:t>Older people determining their own needs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402</Words>
  <Application>Microsoft Office PowerPoint</Application>
  <PresentationFormat>On-screen Show (4:3)</PresentationFormat>
  <Paragraphs>53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role of creative interventions in fostering connectivity and resilience in older people </vt:lpstr>
      <vt:lpstr> </vt:lpstr>
      <vt:lpstr>Slide 3</vt:lpstr>
      <vt:lpstr>Creative activity</vt:lpstr>
      <vt:lpstr>Resilience</vt:lpstr>
      <vt:lpstr>Cultural animation workshop led by Sue Moffat from the New Vic Theatre</vt:lpstr>
      <vt:lpstr>Feedback on cultural animation workshop</vt:lpstr>
      <vt:lpstr>How did they overcome challenges?</vt:lpstr>
      <vt:lpstr>Next steps…</vt:lpstr>
    </vt:vector>
  </TitlesOfParts>
  <Company>Newcastle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AHRC Connected Communities</dc:title>
  <dc:creator>nag47</dc:creator>
  <cp:lastModifiedBy>nag47</cp:lastModifiedBy>
  <cp:revision>14</cp:revision>
  <dcterms:created xsi:type="dcterms:W3CDTF">2014-03-31T08:54:38Z</dcterms:created>
  <dcterms:modified xsi:type="dcterms:W3CDTF">2014-04-02T12:31:29Z</dcterms:modified>
</cp:coreProperties>
</file>