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7" r:id="rId3"/>
    <p:sldId id="258" r:id="rId4"/>
    <p:sldId id="270" r:id="rId5"/>
    <p:sldId id="271" r:id="rId6"/>
    <p:sldId id="274" r:id="rId7"/>
    <p:sldId id="276" r:id="rId8"/>
    <p:sldId id="266" r:id="rId9"/>
    <p:sldId id="272" r:id="rId10"/>
    <p:sldId id="273" r:id="rId11"/>
    <p:sldId id="277" r:id="rId12"/>
    <p:sldId id="278" r:id="rId13"/>
    <p:sldId id="257" r:id="rId14"/>
    <p:sldId id="279" r:id="rId15"/>
    <p:sldId id="280" r:id="rId16"/>
    <p:sldId id="281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18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488C0-D406-48D4-8627-E5EEF5C4117D}" type="datetimeFigureOut">
              <a:rPr lang="en-GB" smtClean="0"/>
              <a:t>01/04/2014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AD494-FA18-4152-A2DE-4F4F6D10B8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193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38945-DDE8-4BA6-83E0-2D400002A8D4}" type="datetimeFigureOut">
              <a:rPr lang="en-GB" smtClean="0"/>
              <a:t>01/04/2014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0F810-A0FE-4E94-A2A4-7AD19205F0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13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52F24-4E08-4AC5-9C54-66549DE0CA8C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0F810-A0FE-4E94-A2A4-7AD19205F03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969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4AD067-7122-4BAA-8802-691A13716191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Our consideration of resilience is anchored in the concept of the tripartite ecological framework through which we can understand the importance of a range of components: societal, community and individual that may promote </a:t>
            </a:r>
            <a:r>
              <a:rPr lang="en-GB" dirty="0" err="1" smtClean="0"/>
              <a:t>resiience</a:t>
            </a:r>
            <a:r>
              <a:rPr lang="en-GB" dirty="0" smtClean="0"/>
              <a:t>. These components are not hierarchical    but it might be that a variety of factors at more than one level may be necessary though not all have to be present.</a:t>
            </a:r>
          </a:p>
          <a:p>
            <a:r>
              <a:rPr lang="en-GB" dirty="0" smtClean="0"/>
              <a:t>Deep dissatisfaction with the current services and targeted housing offer to older people against  a background of distressing reports about neglect of older people in hospital wards and at home for those receiving home care prompted older people in Newcastle to want to explore a different sort of housing.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0F810-A0FE-4E94-A2A4-7AD19205F03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969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Our consideration of resilience is anchored in the concept of the tripartite ecological framework through which we can understand the importance of a range of components: societal, community and individual that may promote </a:t>
            </a:r>
            <a:r>
              <a:rPr lang="en-GB" dirty="0" err="1" smtClean="0"/>
              <a:t>resiience</a:t>
            </a:r>
            <a:r>
              <a:rPr lang="en-GB" dirty="0" smtClean="0"/>
              <a:t>. These components are not hierarchical    but it might be that a variety of factors at more than one level may be necessary though not all have to be present.</a:t>
            </a:r>
          </a:p>
          <a:p>
            <a:r>
              <a:rPr lang="en-GB" dirty="0" smtClean="0"/>
              <a:t>Deep dissatisfaction with the current services and targeted housing offer to older people against  a background of distressing reports about neglect of older people in hospital wards and at home for those receiving home care prompted older people in Newcastle to want to explore a different sort of housing.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0F810-A0FE-4E94-A2A4-7AD19205F03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969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Our consideration of resilience is anchored in the concept of the tripartite ecological framework through which we can understand the importance of a range of components: societal, community and individual that may promote </a:t>
            </a:r>
            <a:r>
              <a:rPr lang="en-GB" dirty="0" err="1" smtClean="0"/>
              <a:t>resiience</a:t>
            </a:r>
            <a:r>
              <a:rPr lang="en-GB" dirty="0" smtClean="0"/>
              <a:t>. These components are not hierarchical    but it might be that a variety of factors at more than one level may be necessary though not all have to be present.</a:t>
            </a:r>
          </a:p>
          <a:p>
            <a:r>
              <a:rPr lang="en-GB" dirty="0" smtClean="0"/>
              <a:t>Deep dissatisfaction with the current services and targeted housing offer to older people against  a background of distressing reports about neglect of older people in hospital wards and at home for those receiving home care prompted older people in Newcastle to want to explore a different sort of housing.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0F810-A0FE-4E94-A2A4-7AD19205F03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969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403D-5B27-403D-8511-338C0A4D6A11}" type="datetimeFigureOut">
              <a:rPr lang="en-GB" smtClean="0"/>
              <a:t>01/04/2014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3865-75A3-4C19-8D64-F6DA69F99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681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403D-5B27-403D-8511-338C0A4D6A11}" type="datetimeFigureOut">
              <a:rPr lang="en-GB" smtClean="0"/>
              <a:t>01/04/2014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3865-75A3-4C19-8D64-F6DA69F99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00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403D-5B27-403D-8511-338C0A4D6A11}" type="datetimeFigureOut">
              <a:rPr lang="en-GB" smtClean="0"/>
              <a:t>01/04/2014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3865-75A3-4C19-8D64-F6DA69F99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285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403D-5B27-403D-8511-338C0A4D6A11}" type="datetimeFigureOut">
              <a:rPr lang="en-GB" smtClean="0"/>
              <a:t>01/04/2014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3865-75A3-4C19-8D64-F6DA69F99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39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403D-5B27-403D-8511-338C0A4D6A11}" type="datetimeFigureOut">
              <a:rPr lang="en-GB" smtClean="0"/>
              <a:t>01/04/2014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3865-75A3-4C19-8D64-F6DA69F99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253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403D-5B27-403D-8511-338C0A4D6A11}" type="datetimeFigureOut">
              <a:rPr lang="en-GB" smtClean="0"/>
              <a:t>01/04/2014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3865-75A3-4C19-8D64-F6DA69F99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610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403D-5B27-403D-8511-338C0A4D6A11}" type="datetimeFigureOut">
              <a:rPr lang="en-GB" smtClean="0"/>
              <a:t>01/04/2014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3865-75A3-4C19-8D64-F6DA69F99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02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403D-5B27-403D-8511-338C0A4D6A11}" type="datetimeFigureOut">
              <a:rPr lang="en-GB" smtClean="0"/>
              <a:t>01/04/2014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3865-75A3-4C19-8D64-F6DA69F99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723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403D-5B27-403D-8511-338C0A4D6A11}" type="datetimeFigureOut">
              <a:rPr lang="en-GB" smtClean="0"/>
              <a:t>01/04/2014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3865-75A3-4C19-8D64-F6DA69F99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359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403D-5B27-403D-8511-338C0A4D6A11}" type="datetimeFigureOut">
              <a:rPr lang="en-GB" smtClean="0"/>
              <a:t>01/04/2014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3865-75A3-4C19-8D64-F6DA69F99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18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403D-5B27-403D-8511-338C0A4D6A11}" type="datetimeFigureOut">
              <a:rPr lang="en-GB" smtClean="0"/>
              <a:t>01/04/2014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3865-75A3-4C19-8D64-F6DA69F99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320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3403D-5B27-403D-8511-338C0A4D6A11}" type="datetimeFigureOut">
              <a:rPr lang="en-GB" smtClean="0"/>
              <a:t>01/04/2014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13865-75A3-4C19-8D64-F6DA69F99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136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It’s good to talk!</a:t>
            </a:r>
            <a:endParaRPr lang="en-GB" sz="6600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Presentation to the Seminar on “The role of creative interventions in fostering connectivity and resilience in older people”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April 1</a:t>
            </a:r>
            <a:r>
              <a:rPr lang="en-GB" baseline="30000" dirty="0" smtClean="0">
                <a:solidFill>
                  <a:schemeClr val="accent2">
                    <a:lumMod val="75000"/>
                  </a:schemeClr>
                </a:solidFill>
              </a:rPr>
              <a:t>st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 2014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88640"/>
            <a:ext cx="4608512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Presented by Rose Gilroy</a:t>
            </a:r>
          </a:p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School of Architecture, Planning and Landscape</a:t>
            </a:r>
          </a:p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Newcastle University</a:t>
            </a:r>
          </a:p>
          <a:p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For the research team: RG; Barbara Douglas; Moyra </a:t>
            </a:r>
            <a:r>
              <a:rPr lang="en-GB" b="1" dirty="0" err="1" smtClean="0">
                <a:solidFill>
                  <a:schemeClr val="accent2">
                    <a:lumMod val="75000"/>
                  </a:schemeClr>
                </a:solidFill>
              </a:rPr>
              <a:t>Riseborough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27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891" y="764704"/>
            <a:ext cx="8928992" cy="5976664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821227" y="1093046"/>
            <a:ext cx="2736304" cy="224676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 Rounded MT Bold" panose="020F0704030504030204" pitchFamily="34" charset="0"/>
              </a:rPr>
              <a:t>Social policies</a:t>
            </a:r>
          </a:p>
          <a:p>
            <a:r>
              <a:rPr lang="en-GB" sz="2000" b="1" dirty="0" smtClean="0">
                <a:latin typeface="Arial Rounded MT Bold" panose="020F0704030504030204" pitchFamily="34" charset="0"/>
              </a:rPr>
              <a:t>Social support services</a:t>
            </a:r>
          </a:p>
          <a:p>
            <a:r>
              <a:rPr lang="en-GB" sz="2000" b="1" dirty="0" smtClean="0">
                <a:latin typeface="Arial Rounded MT Bold" panose="020F0704030504030204" pitchFamily="34" charset="0"/>
              </a:rPr>
              <a:t>Neighbourhood</a:t>
            </a:r>
          </a:p>
          <a:p>
            <a:r>
              <a:rPr lang="en-GB" sz="2000" b="1" dirty="0" smtClean="0">
                <a:latin typeface="Arial Rounded MT Bold" panose="020F0704030504030204" pitchFamily="34" charset="0"/>
              </a:rPr>
              <a:t>Economy</a:t>
            </a:r>
          </a:p>
          <a:p>
            <a:r>
              <a:rPr lang="en-GB" sz="2000" b="1" dirty="0" smtClean="0">
                <a:latin typeface="Arial Rounded MT Bold" panose="020F0704030504030204" pitchFamily="34" charset="0"/>
              </a:rPr>
              <a:t>Health and Social Services</a:t>
            </a:r>
            <a:endParaRPr lang="en-GB" sz="2000" b="1" dirty="0">
              <a:latin typeface="Arial Rounded MT Bold" panose="020F07040305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33358" y="4286775"/>
            <a:ext cx="2650809" cy="160043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Social support</a:t>
            </a:r>
          </a:p>
          <a:p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Social cohesion</a:t>
            </a:r>
          </a:p>
          <a:p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Social participation</a:t>
            </a:r>
          </a:p>
          <a:p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Housing</a:t>
            </a:r>
          </a:p>
          <a:p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86130" y="1498794"/>
            <a:ext cx="2952328" cy="163121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Psychological resources</a:t>
            </a:r>
          </a:p>
          <a:p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Biological resources</a:t>
            </a:r>
          </a:p>
          <a:p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Gender age</a:t>
            </a:r>
          </a:p>
          <a:p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Health behaviour</a:t>
            </a:r>
            <a:endParaRPr lang="en-GB" sz="2000" b="1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600" y="3360842"/>
            <a:ext cx="216024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Society</a:t>
            </a:r>
            <a:endParaRPr lang="en-GB" sz="2400" b="1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22408" y="3842113"/>
            <a:ext cx="203606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Community</a:t>
            </a:r>
            <a:endParaRPr lang="en-GB" sz="2400" b="1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0152" y="3130010"/>
            <a:ext cx="237356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Individual</a:t>
            </a:r>
            <a:endParaRPr lang="en-GB" sz="2400" b="1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9" name="Arc 28"/>
          <p:cNvSpPr/>
          <p:nvPr/>
        </p:nvSpPr>
        <p:spPr>
          <a:xfrm>
            <a:off x="2661587" y="922730"/>
            <a:ext cx="3919809" cy="1152128"/>
          </a:xfrm>
          <a:prstGeom prst="arc">
            <a:avLst>
              <a:gd name="adj1" fmla="val 11806807"/>
              <a:gd name="adj2" fmla="val 0"/>
            </a:avLst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reeform 31"/>
          <p:cNvSpPr/>
          <p:nvPr/>
        </p:nvSpPr>
        <p:spPr>
          <a:xfrm>
            <a:off x="1861457" y="3864429"/>
            <a:ext cx="2264229" cy="2445131"/>
          </a:xfrm>
          <a:custGeom>
            <a:avLst/>
            <a:gdLst>
              <a:gd name="connsiteX0" fmla="*/ 0 w 2264229"/>
              <a:gd name="connsiteY0" fmla="*/ 0 h 2445131"/>
              <a:gd name="connsiteX1" fmla="*/ 1621972 w 2264229"/>
              <a:gd name="connsiteY1" fmla="*/ 2340428 h 2445131"/>
              <a:gd name="connsiteX2" fmla="*/ 2264229 w 2264229"/>
              <a:gd name="connsiteY2" fmla="*/ 2068285 h 2445131"/>
              <a:gd name="connsiteX3" fmla="*/ 2264229 w 2264229"/>
              <a:gd name="connsiteY3" fmla="*/ 2068285 h 2445131"/>
              <a:gd name="connsiteX4" fmla="*/ 2264229 w 2264229"/>
              <a:gd name="connsiteY4" fmla="*/ 2068285 h 2445131"/>
              <a:gd name="connsiteX5" fmla="*/ 2264229 w 2264229"/>
              <a:gd name="connsiteY5" fmla="*/ 2068285 h 2445131"/>
              <a:gd name="connsiteX6" fmla="*/ 2264229 w 2264229"/>
              <a:gd name="connsiteY6" fmla="*/ 2068285 h 244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4229" h="2445131">
                <a:moveTo>
                  <a:pt x="0" y="0"/>
                </a:moveTo>
                <a:cubicBezTo>
                  <a:pt x="622300" y="997857"/>
                  <a:pt x="1244601" y="1995714"/>
                  <a:pt x="1621972" y="2340428"/>
                </a:cubicBezTo>
                <a:cubicBezTo>
                  <a:pt x="1999343" y="2685142"/>
                  <a:pt x="2264229" y="2068285"/>
                  <a:pt x="2264229" y="2068285"/>
                </a:cubicBezTo>
                <a:lnTo>
                  <a:pt x="2264229" y="2068285"/>
                </a:lnTo>
                <a:lnTo>
                  <a:pt x="2264229" y="2068285"/>
                </a:lnTo>
                <a:lnTo>
                  <a:pt x="2264229" y="2068285"/>
                </a:lnTo>
                <a:lnTo>
                  <a:pt x="2264229" y="2068285"/>
                </a:ln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 38"/>
          <p:cNvSpPr/>
          <p:nvPr/>
        </p:nvSpPr>
        <p:spPr>
          <a:xfrm>
            <a:off x="4974771" y="3592286"/>
            <a:ext cx="2481943" cy="3097410"/>
          </a:xfrm>
          <a:custGeom>
            <a:avLst/>
            <a:gdLst>
              <a:gd name="connsiteX0" fmla="*/ 2481943 w 2481943"/>
              <a:gd name="connsiteY0" fmla="*/ 0 h 3097410"/>
              <a:gd name="connsiteX1" fmla="*/ 576943 w 2481943"/>
              <a:gd name="connsiteY1" fmla="*/ 3015343 h 3097410"/>
              <a:gd name="connsiteX2" fmla="*/ 0 w 2481943"/>
              <a:gd name="connsiteY2" fmla="*/ 2307771 h 3097410"/>
              <a:gd name="connsiteX3" fmla="*/ 0 w 2481943"/>
              <a:gd name="connsiteY3" fmla="*/ 2307771 h 3097410"/>
              <a:gd name="connsiteX4" fmla="*/ 10886 w 2481943"/>
              <a:gd name="connsiteY4" fmla="*/ 2318657 h 3097410"/>
              <a:gd name="connsiteX5" fmla="*/ 10886 w 2481943"/>
              <a:gd name="connsiteY5" fmla="*/ 2318657 h 3097410"/>
              <a:gd name="connsiteX6" fmla="*/ 32658 w 2481943"/>
              <a:gd name="connsiteY6" fmla="*/ 2340428 h 309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1943" h="3097410">
                <a:moveTo>
                  <a:pt x="2481943" y="0"/>
                </a:moveTo>
                <a:cubicBezTo>
                  <a:pt x="1736271" y="1315357"/>
                  <a:pt x="990600" y="2630715"/>
                  <a:pt x="576943" y="3015343"/>
                </a:cubicBezTo>
                <a:cubicBezTo>
                  <a:pt x="163286" y="3399971"/>
                  <a:pt x="0" y="2307771"/>
                  <a:pt x="0" y="2307771"/>
                </a:cubicBezTo>
                <a:lnTo>
                  <a:pt x="0" y="2307771"/>
                </a:lnTo>
                <a:lnTo>
                  <a:pt x="10886" y="2318657"/>
                </a:lnTo>
                <a:lnTo>
                  <a:pt x="10886" y="2318657"/>
                </a:lnTo>
                <a:lnTo>
                  <a:pt x="32658" y="2340428"/>
                </a:ln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29275" y="21372"/>
            <a:ext cx="9020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An ecological framework of resilience (2014) Kate Bennett and Laura </a:t>
            </a:r>
            <a:r>
              <a:rPr lang="en-GB" sz="2400" b="1" dirty="0" err="1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Soulsby</a:t>
            </a:r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endParaRPr lang="en-GB" sz="2400" b="1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47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Co-housing as an investment in our future selves 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Arial Rounded MT Bold" panose="020F0704030504030204" pitchFamily="34" charset="0"/>
              </a:rPr>
              <a:t>“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I am clear about the design and layout I want. It has to be easy to look after, attractive and practical with room for the adaptations and equipment I might need as time goes on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”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“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I like the idea of cohousing because I can think maybe for the first time about how I would like to live and where”.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82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891" y="764704"/>
            <a:ext cx="8928992" cy="5976664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821227" y="1093046"/>
            <a:ext cx="2736304" cy="224676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Social policies</a:t>
            </a:r>
          </a:p>
          <a:p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Social support services</a:t>
            </a:r>
          </a:p>
          <a:p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Neighbourhood</a:t>
            </a:r>
          </a:p>
          <a:p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Economy</a:t>
            </a:r>
          </a:p>
          <a:p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Health and Social Services</a:t>
            </a:r>
            <a:endParaRPr lang="en-GB" sz="2000" b="1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33358" y="4286775"/>
            <a:ext cx="2650809" cy="160043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 Rounded MT Bold" panose="020F0704030504030204" pitchFamily="34" charset="0"/>
              </a:rPr>
              <a:t>Social support</a:t>
            </a:r>
          </a:p>
          <a:p>
            <a:r>
              <a:rPr lang="en-GB" sz="2000" b="1" dirty="0" smtClean="0">
                <a:latin typeface="Arial Rounded MT Bold" panose="020F0704030504030204" pitchFamily="34" charset="0"/>
              </a:rPr>
              <a:t>Social cohesion</a:t>
            </a:r>
          </a:p>
          <a:p>
            <a:r>
              <a:rPr lang="en-GB" sz="2000" b="1" dirty="0" smtClean="0">
                <a:latin typeface="Arial Rounded MT Bold" panose="020F0704030504030204" pitchFamily="34" charset="0"/>
              </a:rPr>
              <a:t>Social participation</a:t>
            </a:r>
          </a:p>
          <a:p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Housing</a:t>
            </a:r>
          </a:p>
          <a:p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86130" y="1498794"/>
            <a:ext cx="2952328" cy="163121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Psychological resources</a:t>
            </a:r>
          </a:p>
          <a:p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Biological resources</a:t>
            </a:r>
          </a:p>
          <a:p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Gender age</a:t>
            </a:r>
          </a:p>
          <a:p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Health behaviour</a:t>
            </a:r>
            <a:endParaRPr lang="en-GB" sz="2000" b="1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600" y="3360842"/>
            <a:ext cx="216024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Society</a:t>
            </a:r>
            <a:endParaRPr lang="en-GB" sz="2400" b="1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22408" y="3842113"/>
            <a:ext cx="203606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Community</a:t>
            </a:r>
            <a:endParaRPr lang="en-GB" sz="2400" b="1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0152" y="3130010"/>
            <a:ext cx="237356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Individual</a:t>
            </a:r>
            <a:endParaRPr lang="en-GB" sz="2400" b="1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9" name="Arc 28"/>
          <p:cNvSpPr/>
          <p:nvPr/>
        </p:nvSpPr>
        <p:spPr>
          <a:xfrm>
            <a:off x="2661587" y="922730"/>
            <a:ext cx="3919809" cy="1152128"/>
          </a:xfrm>
          <a:prstGeom prst="arc">
            <a:avLst>
              <a:gd name="adj1" fmla="val 11806807"/>
              <a:gd name="adj2" fmla="val 0"/>
            </a:avLst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reeform 31"/>
          <p:cNvSpPr/>
          <p:nvPr/>
        </p:nvSpPr>
        <p:spPr>
          <a:xfrm>
            <a:off x="1861457" y="3864429"/>
            <a:ext cx="2264229" cy="2445131"/>
          </a:xfrm>
          <a:custGeom>
            <a:avLst/>
            <a:gdLst>
              <a:gd name="connsiteX0" fmla="*/ 0 w 2264229"/>
              <a:gd name="connsiteY0" fmla="*/ 0 h 2445131"/>
              <a:gd name="connsiteX1" fmla="*/ 1621972 w 2264229"/>
              <a:gd name="connsiteY1" fmla="*/ 2340428 h 2445131"/>
              <a:gd name="connsiteX2" fmla="*/ 2264229 w 2264229"/>
              <a:gd name="connsiteY2" fmla="*/ 2068285 h 2445131"/>
              <a:gd name="connsiteX3" fmla="*/ 2264229 w 2264229"/>
              <a:gd name="connsiteY3" fmla="*/ 2068285 h 2445131"/>
              <a:gd name="connsiteX4" fmla="*/ 2264229 w 2264229"/>
              <a:gd name="connsiteY4" fmla="*/ 2068285 h 2445131"/>
              <a:gd name="connsiteX5" fmla="*/ 2264229 w 2264229"/>
              <a:gd name="connsiteY5" fmla="*/ 2068285 h 2445131"/>
              <a:gd name="connsiteX6" fmla="*/ 2264229 w 2264229"/>
              <a:gd name="connsiteY6" fmla="*/ 2068285 h 244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4229" h="2445131">
                <a:moveTo>
                  <a:pt x="0" y="0"/>
                </a:moveTo>
                <a:cubicBezTo>
                  <a:pt x="622300" y="997857"/>
                  <a:pt x="1244601" y="1995714"/>
                  <a:pt x="1621972" y="2340428"/>
                </a:cubicBezTo>
                <a:cubicBezTo>
                  <a:pt x="1999343" y="2685142"/>
                  <a:pt x="2264229" y="2068285"/>
                  <a:pt x="2264229" y="2068285"/>
                </a:cubicBezTo>
                <a:lnTo>
                  <a:pt x="2264229" y="2068285"/>
                </a:lnTo>
                <a:lnTo>
                  <a:pt x="2264229" y="2068285"/>
                </a:lnTo>
                <a:lnTo>
                  <a:pt x="2264229" y="2068285"/>
                </a:lnTo>
                <a:lnTo>
                  <a:pt x="2264229" y="2068285"/>
                </a:ln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 38"/>
          <p:cNvSpPr/>
          <p:nvPr/>
        </p:nvSpPr>
        <p:spPr>
          <a:xfrm>
            <a:off x="4974771" y="3592286"/>
            <a:ext cx="2481943" cy="3097410"/>
          </a:xfrm>
          <a:custGeom>
            <a:avLst/>
            <a:gdLst>
              <a:gd name="connsiteX0" fmla="*/ 2481943 w 2481943"/>
              <a:gd name="connsiteY0" fmla="*/ 0 h 3097410"/>
              <a:gd name="connsiteX1" fmla="*/ 576943 w 2481943"/>
              <a:gd name="connsiteY1" fmla="*/ 3015343 h 3097410"/>
              <a:gd name="connsiteX2" fmla="*/ 0 w 2481943"/>
              <a:gd name="connsiteY2" fmla="*/ 2307771 h 3097410"/>
              <a:gd name="connsiteX3" fmla="*/ 0 w 2481943"/>
              <a:gd name="connsiteY3" fmla="*/ 2307771 h 3097410"/>
              <a:gd name="connsiteX4" fmla="*/ 10886 w 2481943"/>
              <a:gd name="connsiteY4" fmla="*/ 2318657 h 3097410"/>
              <a:gd name="connsiteX5" fmla="*/ 10886 w 2481943"/>
              <a:gd name="connsiteY5" fmla="*/ 2318657 h 3097410"/>
              <a:gd name="connsiteX6" fmla="*/ 32658 w 2481943"/>
              <a:gd name="connsiteY6" fmla="*/ 2340428 h 309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1943" h="3097410">
                <a:moveTo>
                  <a:pt x="2481943" y="0"/>
                </a:moveTo>
                <a:cubicBezTo>
                  <a:pt x="1736271" y="1315357"/>
                  <a:pt x="990600" y="2630715"/>
                  <a:pt x="576943" y="3015343"/>
                </a:cubicBezTo>
                <a:cubicBezTo>
                  <a:pt x="163286" y="3399971"/>
                  <a:pt x="0" y="2307771"/>
                  <a:pt x="0" y="2307771"/>
                </a:cubicBezTo>
                <a:lnTo>
                  <a:pt x="0" y="2307771"/>
                </a:lnTo>
                <a:lnTo>
                  <a:pt x="10886" y="2318657"/>
                </a:lnTo>
                <a:lnTo>
                  <a:pt x="10886" y="2318657"/>
                </a:lnTo>
                <a:lnTo>
                  <a:pt x="32658" y="2340428"/>
                </a:ln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29275" y="21372"/>
            <a:ext cx="9020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An ecological framework of resilience (2014) Kate Bennett and Laura </a:t>
            </a:r>
            <a:r>
              <a:rPr lang="en-GB" sz="2400" b="1" dirty="0" err="1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Soulsby</a:t>
            </a:r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endParaRPr lang="en-GB" sz="2400" b="1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99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43" y="332656"/>
            <a:ext cx="9056953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18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743" y="332656"/>
            <a:ext cx="2808312" cy="156966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How do I avoid empty days?</a:t>
            </a:r>
            <a:endParaRPr lang="en-GB" sz="3200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564904"/>
            <a:ext cx="3600400" cy="3046988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How do I find recognition when I no longer have formal status through waged work?</a:t>
            </a:r>
            <a:endParaRPr lang="en-GB" sz="3200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9080" y="548680"/>
            <a:ext cx="2592288" cy="156966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How can I manage transitions?</a:t>
            </a:r>
            <a:endParaRPr lang="en-GB" sz="3200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8224" y="548680"/>
            <a:ext cx="2376264" cy="3046988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How can I `safeguard my convoy of supportive people`?</a:t>
            </a:r>
            <a:endParaRPr lang="en-GB" sz="3200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9992" y="4221088"/>
            <a:ext cx="3276364" cy="156966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How do I celebrate my achievements? </a:t>
            </a:r>
            <a:endParaRPr lang="en-GB" sz="3200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487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The response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5400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“ We need the space to explore our own feelings on how to live, not just how others organise it ”</a:t>
            </a:r>
            <a:endParaRPr lang="en-GB" sz="5400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567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891" y="764704"/>
            <a:ext cx="8928992" cy="5976664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821227" y="1093046"/>
            <a:ext cx="2736304" cy="224676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Social policies</a:t>
            </a:r>
          </a:p>
          <a:p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Social support services</a:t>
            </a:r>
          </a:p>
          <a:p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Neighbourhood</a:t>
            </a:r>
          </a:p>
          <a:p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Economy</a:t>
            </a:r>
          </a:p>
          <a:p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Health and Social Services</a:t>
            </a:r>
            <a:endParaRPr lang="en-GB" sz="2000" b="1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33358" y="4286775"/>
            <a:ext cx="2650809" cy="160043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Social support</a:t>
            </a:r>
          </a:p>
          <a:p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Social cohesion</a:t>
            </a:r>
          </a:p>
          <a:p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Social participation</a:t>
            </a:r>
          </a:p>
          <a:p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Housing</a:t>
            </a:r>
          </a:p>
          <a:p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86130" y="1498794"/>
            <a:ext cx="2952328" cy="163121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 Rounded MT Bold" panose="020F0704030504030204" pitchFamily="34" charset="0"/>
              </a:rPr>
              <a:t>Psychological resources</a:t>
            </a:r>
          </a:p>
          <a:p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Biological resources</a:t>
            </a:r>
          </a:p>
          <a:p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Gender &amp; Age</a:t>
            </a:r>
          </a:p>
          <a:p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Health behaviour</a:t>
            </a:r>
            <a:endParaRPr lang="en-GB" sz="2000" b="1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600" y="3360842"/>
            <a:ext cx="216024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Society</a:t>
            </a:r>
            <a:endParaRPr lang="en-GB" sz="2400" b="1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22408" y="3842113"/>
            <a:ext cx="203606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Community</a:t>
            </a:r>
            <a:endParaRPr lang="en-GB" sz="2400" b="1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0152" y="3130010"/>
            <a:ext cx="237356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Individual</a:t>
            </a:r>
            <a:endParaRPr lang="en-GB" sz="2400" b="1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9" name="Arc 28"/>
          <p:cNvSpPr/>
          <p:nvPr/>
        </p:nvSpPr>
        <p:spPr>
          <a:xfrm>
            <a:off x="2661587" y="922730"/>
            <a:ext cx="3919809" cy="1152128"/>
          </a:xfrm>
          <a:prstGeom prst="arc">
            <a:avLst>
              <a:gd name="adj1" fmla="val 11806807"/>
              <a:gd name="adj2" fmla="val 0"/>
            </a:avLst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reeform 31"/>
          <p:cNvSpPr/>
          <p:nvPr/>
        </p:nvSpPr>
        <p:spPr>
          <a:xfrm>
            <a:off x="1861457" y="3864429"/>
            <a:ext cx="2264229" cy="2445131"/>
          </a:xfrm>
          <a:custGeom>
            <a:avLst/>
            <a:gdLst>
              <a:gd name="connsiteX0" fmla="*/ 0 w 2264229"/>
              <a:gd name="connsiteY0" fmla="*/ 0 h 2445131"/>
              <a:gd name="connsiteX1" fmla="*/ 1621972 w 2264229"/>
              <a:gd name="connsiteY1" fmla="*/ 2340428 h 2445131"/>
              <a:gd name="connsiteX2" fmla="*/ 2264229 w 2264229"/>
              <a:gd name="connsiteY2" fmla="*/ 2068285 h 2445131"/>
              <a:gd name="connsiteX3" fmla="*/ 2264229 w 2264229"/>
              <a:gd name="connsiteY3" fmla="*/ 2068285 h 2445131"/>
              <a:gd name="connsiteX4" fmla="*/ 2264229 w 2264229"/>
              <a:gd name="connsiteY4" fmla="*/ 2068285 h 2445131"/>
              <a:gd name="connsiteX5" fmla="*/ 2264229 w 2264229"/>
              <a:gd name="connsiteY5" fmla="*/ 2068285 h 2445131"/>
              <a:gd name="connsiteX6" fmla="*/ 2264229 w 2264229"/>
              <a:gd name="connsiteY6" fmla="*/ 2068285 h 244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4229" h="2445131">
                <a:moveTo>
                  <a:pt x="0" y="0"/>
                </a:moveTo>
                <a:cubicBezTo>
                  <a:pt x="622300" y="997857"/>
                  <a:pt x="1244601" y="1995714"/>
                  <a:pt x="1621972" y="2340428"/>
                </a:cubicBezTo>
                <a:cubicBezTo>
                  <a:pt x="1999343" y="2685142"/>
                  <a:pt x="2264229" y="2068285"/>
                  <a:pt x="2264229" y="2068285"/>
                </a:cubicBezTo>
                <a:lnTo>
                  <a:pt x="2264229" y="2068285"/>
                </a:lnTo>
                <a:lnTo>
                  <a:pt x="2264229" y="2068285"/>
                </a:lnTo>
                <a:lnTo>
                  <a:pt x="2264229" y="2068285"/>
                </a:lnTo>
                <a:lnTo>
                  <a:pt x="2264229" y="2068285"/>
                </a:ln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 38"/>
          <p:cNvSpPr/>
          <p:nvPr/>
        </p:nvSpPr>
        <p:spPr>
          <a:xfrm>
            <a:off x="4974771" y="3592286"/>
            <a:ext cx="2481943" cy="3097410"/>
          </a:xfrm>
          <a:custGeom>
            <a:avLst/>
            <a:gdLst>
              <a:gd name="connsiteX0" fmla="*/ 2481943 w 2481943"/>
              <a:gd name="connsiteY0" fmla="*/ 0 h 3097410"/>
              <a:gd name="connsiteX1" fmla="*/ 576943 w 2481943"/>
              <a:gd name="connsiteY1" fmla="*/ 3015343 h 3097410"/>
              <a:gd name="connsiteX2" fmla="*/ 0 w 2481943"/>
              <a:gd name="connsiteY2" fmla="*/ 2307771 h 3097410"/>
              <a:gd name="connsiteX3" fmla="*/ 0 w 2481943"/>
              <a:gd name="connsiteY3" fmla="*/ 2307771 h 3097410"/>
              <a:gd name="connsiteX4" fmla="*/ 10886 w 2481943"/>
              <a:gd name="connsiteY4" fmla="*/ 2318657 h 3097410"/>
              <a:gd name="connsiteX5" fmla="*/ 10886 w 2481943"/>
              <a:gd name="connsiteY5" fmla="*/ 2318657 h 3097410"/>
              <a:gd name="connsiteX6" fmla="*/ 32658 w 2481943"/>
              <a:gd name="connsiteY6" fmla="*/ 2340428 h 309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1943" h="3097410">
                <a:moveTo>
                  <a:pt x="2481943" y="0"/>
                </a:moveTo>
                <a:cubicBezTo>
                  <a:pt x="1736271" y="1315357"/>
                  <a:pt x="990600" y="2630715"/>
                  <a:pt x="576943" y="3015343"/>
                </a:cubicBezTo>
                <a:cubicBezTo>
                  <a:pt x="163286" y="3399971"/>
                  <a:pt x="0" y="2307771"/>
                  <a:pt x="0" y="2307771"/>
                </a:cubicBezTo>
                <a:lnTo>
                  <a:pt x="0" y="2307771"/>
                </a:lnTo>
                <a:lnTo>
                  <a:pt x="10886" y="2318657"/>
                </a:lnTo>
                <a:lnTo>
                  <a:pt x="10886" y="2318657"/>
                </a:lnTo>
                <a:lnTo>
                  <a:pt x="32658" y="2340428"/>
                </a:ln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29275" y="21372"/>
            <a:ext cx="9020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An ecological framework of resilience (2014) Kate Bennett and Laura </a:t>
            </a:r>
            <a:r>
              <a:rPr lang="en-GB" sz="2400" b="1" dirty="0" err="1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Soulsby</a:t>
            </a:r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endParaRPr lang="en-GB" sz="2400" b="1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18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980728"/>
            <a:ext cx="4680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Thank you for your attention</a:t>
            </a:r>
            <a:endParaRPr lang="en-GB" sz="6000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28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Nothing about us without us</a:t>
            </a:r>
            <a:endParaRPr lang="en-GB" sz="3600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556793"/>
            <a:ext cx="4165128" cy="473967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Older people are a valued resource</a:t>
            </a:r>
          </a:p>
          <a:p>
            <a:r>
              <a:rPr lang="en-GB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Older people are acknowledged as equals </a:t>
            </a:r>
          </a:p>
          <a:p>
            <a:r>
              <a:rPr lang="en-GB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Work is undertaken in collaboration between older people &amp; agencies</a:t>
            </a:r>
          </a:p>
          <a:p>
            <a:r>
              <a:rPr lang="en-GB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The process produces practical ideas which make a difference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51926"/>
            <a:ext cx="6741595" cy="57208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60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891" y="764704"/>
            <a:ext cx="8928992" cy="5976664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821227" y="1093046"/>
            <a:ext cx="2736304" cy="224676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Social policies</a:t>
            </a:r>
          </a:p>
          <a:p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Social support services</a:t>
            </a:r>
          </a:p>
          <a:p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Neighbourhood</a:t>
            </a:r>
          </a:p>
          <a:p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Economy</a:t>
            </a:r>
          </a:p>
          <a:p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Health and Social Services</a:t>
            </a:r>
            <a:endParaRPr lang="en-GB" sz="2000" b="1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33358" y="4286775"/>
            <a:ext cx="2650809" cy="160043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Social support</a:t>
            </a:r>
          </a:p>
          <a:p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Social cohesion</a:t>
            </a:r>
          </a:p>
          <a:p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Social participation</a:t>
            </a:r>
          </a:p>
          <a:p>
            <a:r>
              <a:rPr lang="en-GB" sz="2000" b="1" dirty="0" smtClean="0">
                <a:latin typeface="Arial Rounded MT Bold" panose="020F0704030504030204" pitchFamily="34" charset="0"/>
              </a:rPr>
              <a:t>Housing</a:t>
            </a:r>
          </a:p>
          <a:p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86130" y="1498794"/>
            <a:ext cx="2952328" cy="163121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Psychological resources</a:t>
            </a:r>
          </a:p>
          <a:p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Biological resources</a:t>
            </a:r>
          </a:p>
          <a:p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Gender age</a:t>
            </a:r>
          </a:p>
          <a:p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Health behaviour</a:t>
            </a:r>
            <a:endParaRPr lang="en-GB" sz="2000" b="1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600" y="3360842"/>
            <a:ext cx="216024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Society</a:t>
            </a:r>
            <a:endParaRPr lang="en-GB" sz="2400" b="1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22408" y="3842113"/>
            <a:ext cx="203606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Community</a:t>
            </a:r>
            <a:endParaRPr lang="en-GB" sz="2400" b="1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0152" y="3130010"/>
            <a:ext cx="237356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Individual</a:t>
            </a:r>
            <a:endParaRPr lang="en-GB" sz="2400" b="1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9" name="Arc 28"/>
          <p:cNvSpPr/>
          <p:nvPr/>
        </p:nvSpPr>
        <p:spPr>
          <a:xfrm>
            <a:off x="2661587" y="922730"/>
            <a:ext cx="3919809" cy="1152128"/>
          </a:xfrm>
          <a:prstGeom prst="arc">
            <a:avLst>
              <a:gd name="adj1" fmla="val 11806807"/>
              <a:gd name="adj2" fmla="val 0"/>
            </a:avLst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reeform 31"/>
          <p:cNvSpPr/>
          <p:nvPr/>
        </p:nvSpPr>
        <p:spPr>
          <a:xfrm>
            <a:off x="1861457" y="3864429"/>
            <a:ext cx="2264229" cy="2445131"/>
          </a:xfrm>
          <a:custGeom>
            <a:avLst/>
            <a:gdLst>
              <a:gd name="connsiteX0" fmla="*/ 0 w 2264229"/>
              <a:gd name="connsiteY0" fmla="*/ 0 h 2445131"/>
              <a:gd name="connsiteX1" fmla="*/ 1621972 w 2264229"/>
              <a:gd name="connsiteY1" fmla="*/ 2340428 h 2445131"/>
              <a:gd name="connsiteX2" fmla="*/ 2264229 w 2264229"/>
              <a:gd name="connsiteY2" fmla="*/ 2068285 h 2445131"/>
              <a:gd name="connsiteX3" fmla="*/ 2264229 w 2264229"/>
              <a:gd name="connsiteY3" fmla="*/ 2068285 h 2445131"/>
              <a:gd name="connsiteX4" fmla="*/ 2264229 w 2264229"/>
              <a:gd name="connsiteY4" fmla="*/ 2068285 h 2445131"/>
              <a:gd name="connsiteX5" fmla="*/ 2264229 w 2264229"/>
              <a:gd name="connsiteY5" fmla="*/ 2068285 h 2445131"/>
              <a:gd name="connsiteX6" fmla="*/ 2264229 w 2264229"/>
              <a:gd name="connsiteY6" fmla="*/ 2068285 h 244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4229" h="2445131">
                <a:moveTo>
                  <a:pt x="0" y="0"/>
                </a:moveTo>
                <a:cubicBezTo>
                  <a:pt x="622300" y="997857"/>
                  <a:pt x="1244601" y="1995714"/>
                  <a:pt x="1621972" y="2340428"/>
                </a:cubicBezTo>
                <a:cubicBezTo>
                  <a:pt x="1999343" y="2685142"/>
                  <a:pt x="2264229" y="2068285"/>
                  <a:pt x="2264229" y="2068285"/>
                </a:cubicBezTo>
                <a:lnTo>
                  <a:pt x="2264229" y="2068285"/>
                </a:lnTo>
                <a:lnTo>
                  <a:pt x="2264229" y="2068285"/>
                </a:lnTo>
                <a:lnTo>
                  <a:pt x="2264229" y="2068285"/>
                </a:lnTo>
                <a:lnTo>
                  <a:pt x="2264229" y="2068285"/>
                </a:ln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 38"/>
          <p:cNvSpPr/>
          <p:nvPr/>
        </p:nvSpPr>
        <p:spPr>
          <a:xfrm>
            <a:off x="4974771" y="3592286"/>
            <a:ext cx="2481943" cy="3097410"/>
          </a:xfrm>
          <a:custGeom>
            <a:avLst/>
            <a:gdLst>
              <a:gd name="connsiteX0" fmla="*/ 2481943 w 2481943"/>
              <a:gd name="connsiteY0" fmla="*/ 0 h 3097410"/>
              <a:gd name="connsiteX1" fmla="*/ 576943 w 2481943"/>
              <a:gd name="connsiteY1" fmla="*/ 3015343 h 3097410"/>
              <a:gd name="connsiteX2" fmla="*/ 0 w 2481943"/>
              <a:gd name="connsiteY2" fmla="*/ 2307771 h 3097410"/>
              <a:gd name="connsiteX3" fmla="*/ 0 w 2481943"/>
              <a:gd name="connsiteY3" fmla="*/ 2307771 h 3097410"/>
              <a:gd name="connsiteX4" fmla="*/ 10886 w 2481943"/>
              <a:gd name="connsiteY4" fmla="*/ 2318657 h 3097410"/>
              <a:gd name="connsiteX5" fmla="*/ 10886 w 2481943"/>
              <a:gd name="connsiteY5" fmla="*/ 2318657 h 3097410"/>
              <a:gd name="connsiteX6" fmla="*/ 32658 w 2481943"/>
              <a:gd name="connsiteY6" fmla="*/ 2340428 h 309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1943" h="3097410">
                <a:moveTo>
                  <a:pt x="2481943" y="0"/>
                </a:moveTo>
                <a:cubicBezTo>
                  <a:pt x="1736271" y="1315357"/>
                  <a:pt x="990600" y="2630715"/>
                  <a:pt x="576943" y="3015343"/>
                </a:cubicBezTo>
                <a:cubicBezTo>
                  <a:pt x="163286" y="3399971"/>
                  <a:pt x="0" y="2307771"/>
                  <a:pt x="0" y="2307771"/>
                </a:cubicBezTo>
                <a:lnTo>
                  <a:pt x="0" y="2307771"/>
                </a:lnTo>
                <a:lnTo>
                  <a:pt x="10886" y="2318657"/>
                </a:lnTo>
                <a:lnTo>
                  <a:pt x="10886" y="2318657"/>
                </a:lnTo>
                <a:lnTo>
                  <a:pt x="32658" y="2340428"/>
                </a:ln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29275" y="21372"/>
            <a:ext cx="9020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An ecological framework of resilience (2014) Kate Bennett and Laura </a:t>
            </a:r>
            <a:r>
              <a:rPr lang="en-GB" sz="2400" b="1" dirty="0" err="1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Soulsby</a:t>
            </a:r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endParaRPr lang="en-GB" sz="2400" b="1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2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Issues of physical architecture</a:t>
            </a:r>
            <a:endParaRPr lang="en-GB" sz="4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4292149" cy="324036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645024"/>
            <a:ext cx="4580626" cy="302433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732C-AC87-44CE-98B0-B98C0696B1DD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076056" y="1772816"/>
            <a:ext cx="302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Double hung corridors, lack of light. </a:t>
            </a:r>
            <a:endParaRPr lang="en-GB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4941168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Well furnished lounges that stand empty</a:t>
            </a:r>
            <a:endParaRPr lang="en-GB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8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Issues of social architecture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“Space, light, accessibility and a shared sense of purpose- the idea of being part of a community, and of ordinary people taking control of housing processes – have been a recurring theme”</a:t>
            </a:r>
          </a:p>
          <a:p>
            <a:pPr>
              <a:buNone/>
            </a:pPr>
            <a:endParaRPr lang="en-GB" sz="4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HCA (2009) Housing Our Ageing Population: Panel for Innovation, page 57</a:t>
            </a:r>
            <a:endParaRPr lang="en-GB" sz="2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732C-AC87-44CE-98B0-B98C0696B1DD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55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The project: Is there potential for co-housing in Newcastle</a:t>
            </a:r>
            <a:endParaRPr lang="en-GB" b="1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Four action research workshops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One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with older people and carers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One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with Chinese Elders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One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with planners, architects, developers and housing providers 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One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with social care, health, housing decision makers and local politicians </a:t>
            </a:r>
          </a:p>
          <a:p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1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99392"/>
            <a:ext cx="8964488" cy="676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Workshop programme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800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Short presentation on co housing with a film clip</a:t>
            </a:r>
          </a:p>
          <a:p>
            <a:pPr>
              <a:lnSpc>
                <a:spcPct val="90000"/>
              </a:lnSpc>
            </a:pPr>
            <a:r>
              <a:rPr lang="en-GB" altLang="en-US" sz="2800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Quick question and answer session and a comfort break</a:t>
            </a:r>
          </a:p>
          <a:p>
            <a:pPr>
              <a:lnSpc>
                <a:spcPct val="90000"/>
              </a:lnSpc>
            </a:pPr>
            <a:r>
              <a:rPr lang="en-GB" altLang="en-US" sz="2800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Discussion groups go through a list of questions and people come up with some views, comments and ideas </a:t>
            </a:r>
          </a:p>
          <a:p>
            <a:pPr>
              <a:lnSpc>
                <a:spcPct val="90000"/>
              </a:lnSpc>
            </a:pPr>
            <a:r>
              <a:rPr lang="en-GB" altLang="en-US" sz="2800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We come back together and share what we think</a:t>
            </a:r>
          </a:p>
          <a:p>
            <a:pPr>
              <a:lnSpc>
                <a:spcPct val="90000"/>
              </a:lnSpc>
            </a:pPr>
            <a:r>
              <a:rPr lang="en-GB" altLang="en-US" sz="2800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End with what is coming next   </a:t>
            </a:r>
          </a:p>
        </p:txBody>
      </p:sp>
    </p:spTree>
    <p:extLst>
      <p:ext uri="{BB962C8B-B14F-4D97-AF65-F5344CB8AC3E}">
        <p14:creationId xmlns:p14="http://schemas.microsoft.com/office/powerpoint/2010/main" val="81982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cohousing bid\great north museum\cohousingflyer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5076056" cy="642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30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732C-AC87-44CE-98B0-B98C0696B1DD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29132"/>
            <a:ext cx="4638675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431" y="3212976"/>
            <a:ext cx="4895850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" y="2492896"/>
            <a:ext cx="3207958" cy="43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855" y="45746"/>
            <a:ext cx="2654296" cy="3979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5412601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79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</TotalTime>
  <Words>943</Words>
  <Application>Microsoft Office PowerPoint</Application>
  <PresentationFormat>On-screen Show (4:3)</PresentationFormat>
  <Paragraphs>129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It’s good to talk!</vt:lpstr>
      <vt:lpstr>Nothing about us without us</vt:lpstr>
      <vt:lpstr>PowerPoint Presentation</vt:lpstr>
      <vt:lpstr>Issues of physical architecture</vt:lpstr>
      <vt:lpstr>Issues of social architecture</vt:lpstr>
      <vt:lpstr>The project: Is there potential for co-housing in Newcastle</vt:lpstr>
      <vt:lpstr>Workshop programme </vt:lpstr>
      <vt:lpstr>PowerPoint Presentation</vt:lpstr>
      <vt:lpstr>PowerPoint Presentation</vt:lpstr>
      <vt:lpstr>PowerPoint Presentation</vt:lpstr>
      <vt:lpstr>Co-housing as an investment in our future selves </vt:lpstr>
      <vt:lpstr>PowerPoint Presentation</vt:lpstr>
      <vt:lpstr>PowerPoint Presentation</vt:lpstr>
      <vt:lpstr>PowerPoint Presentation</vt:lpstr>
      <vt:lpstr>The response</vt:lpstr>
      <vt:lpstr>PowerPoint Presentation</vt:lpstr>
      <vt:lpstr>PowerPoint Presentation</vt:lpstr>
    </vt:vector>
  </TitlesOfParts>
  <Company>Newcastle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good to talk!</dc:title>
  <dc:creator>R C Gilroy</dc:creator>
  <cp:lastModifiedBy>Katherine Cooper</cp:lastModifiedBy>
  <cp:revision>29</cp:revision>
  <cp:lastPrinted>2014-03-31T18:44:05Z</cp:lastPrinted>
  <dcterms:created xsi:type="dcterms:W3CDTF">2014-03-26T18:10:03Z</dcterms:created>
  <dcterms:modified xsi:type="dcterms:W3CDTF">2014-04-01T08:17:11Z</dcterms:modified>
</cp:coreProperties>
</file>