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1" r:id="rId4"/>
    <p:sldId id="260" r:id="rId5"/>
    <p:sldId id="259" r:id="rId6"/>
    <p:sldId id="262" r:id="rId7"/>
    <p:sldId id="265" r:id="rId8"/>
    <p:sldId id="266" r:id="rId9"/>
    <p:sldId id="270" r:id="rId10"/>
    <p:sldId id="267" r:id="rId11"/>
    <p:sldId id="268" r:id="rId12"/>
    <p:sldId id="275" r:id="rId13"/>
    <p:sldId id="286" r:id="rId14"/>
    <p:sldId id="276" r:id="rId15"/>
    <p:sldId id="277" r:id="rId16"/>
    <p:sldId id="271" r:id="rId17"/>
    <p:sldId id="272" r:id="rId18"/>
    <p:sldId id="280" r:id="rId19"/>
    <p:sldId id="281" r:id="rId20"/>
    <p:sldId id="283" r:id="rId21"/>
    <p:sldId id="28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488"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drewmiles:Documents:Ageing%20and%20the%20city:Newcasrle%20workshop:demographics%20from%20T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dirty="0">
                <a:solidFill>
                  <a:srgbClr val="0000FF"/>
                </a:solidFill>
              </a:rPr>
              <a:t>Participation</a:t>
            </a:r>
            <a:r>
              <a:rPr lang="en-US" sz="1800" baseline="0" dirty="0">
                <a:solidFill>
                  <a:srgbClr val="0000FF"/>
                </a:solidFill>
              </a:rPr>
              <a:t> in arts activities </a:t>
            </a:r>
            <a:r>
              <a:rPr lang="en-US" sz="1800" baseline="0" dirty="0" smtClean="0">
                <a:solidFill>
                  <a:srgbClr val="0000FF"/>
                </a:solidFill>
              </a:rPr>
              <a:t>at least 3 times a </a:t>
            </a:r>
            <a:r>
              <a:rPr lang="en-US" sz="1800" baseline="0" dirty="0">
                <a:solidFill>
                  <a:srgbClr val="0000FF"/>
                </a:solidFill>
              </a:rPr>
              <a:t>year </a:t>
            </a:r>
            <a:r>
              <a:rPr lang="en-US" sz="1800" baseline="0" dirty="0" smtClean="0">
                <a:solidFill>
                  <a:srgbClr val="0000FF"/>
                </a:solidFill>
              </a:rPr>
              <a:t>(PSA21</a:t>
            </a:r>
            <a:r>
              <a:rPr lang="en-US" sz="1800" baseline="0" dirty="0">
                <a:solidFill>
                  <a:srgbClr val="0000FF"/>
                </a:solidFill>
              </a:rPr>
              <a:t>)</a:t>
            </a:r>
          </a:p>
          <a:p>
            <a:pPr>
              <a:defRPr/>
            </a:pPr>
            <a:r>
              <a:rPr lang="en-US" sz="1200" baseline="0" dirty="0">
                <a:solidFill>
                  <a:srgbClr val="0000FF"/>
                </a:solidFill>
              </a:rPr>
              <a:t>(Source: Taking Part </a:t>
            </a:r>
            <a:r>
              <a:rPr lang="en-US" sz="1200" baseline="0" dirty="0" smtClean="0">
                <a:solidFill>
                  <a:srgbClr val="0000FF"/>
                </a:solidFill>
              </a:rPr>
              <a:t>Survey, </a:t>
            </a:r>
            <a:r>
              <a:rPr lang="en-US" sz="1200" baseline="0" dirty="0">
                <a:solidFill>
                  <a:srgbClr val="0000FF"/>
                </a:solidFill>
              </a:rPr>
              <a:t>2011-12</a:t>
            </a:r>
            <a:r>
              <a:rPr lang="en-US" sz="1400" baseline="0" dirty="0">
                <a:solidFill>
                  <a:srgbClr val="0000FF"/>
                </a:solidFill>
              </a:rPr>
              <a:t>)</a:t>
            </a:r>
            <a:endParaRPr lang="en-US" sz="1400" dirty="0">
              <a:solidFill>
                <a:srgbClr val="0000FF"/>
              </a:solidFill>
            </a:endParaRPr>
          </a:p>
        </c:rich>
      </c:tx>
      <c:layout>
        <c:manualLayout>
          <c:xMode val="edge"/>
          <c:yMode val="edge"/>
          <c:x val="0.130670476808465"/>
          <c:y val="0.000617123762464228"/>
        </c:manualLayout>
      </c:layout>
      <c:overlay val="0"/>
    </c:title>
    <c:autoTitleDeleted val="0"/>
    <c:plotArea>
      <c:layout/>
      <c:barChart>
        <c:barDir val="col"/>
        <c:grouping val="clustered"/>
        <c:varyColors val="0"/>
        <c:ser>
          <c:idx val="0"/>
          <c:order val="0"/>
          <c:tx>
            <c:strRef>
              <c:f>Sheet1!$F$11:$G$11</c:f>
              <c:strCache>
                <c:ptCount val="1"/>
              </c:strCache>
            </c:strRef>
          </c:tx>
          <c:invertIfNegative val="0"/>
          <c:cat>
            <c:strRef>
              <c:f>Sheet1!$H$10:$R$10</c:f>
              <c:strCache>
                <c:ptCount val="11"/>
                <c:pt idx="0">
                  <c:v>NS-SEC 1&amp;2</c:v>
                </c:pt>
                <c:pt idx="1">
                  <c:v>NSEC 8</c:v>
                </c:pt>
                <c:pt idx="3">
                  <c:v>Male</c:v>
                </c:pt>
                <c:pt idx="4">
                  <c:v>Female</c:v>
                </c:pt>
                <c:pt idx="6">
                  <c:v>Black</c:v>
                </c:pt>
                <c:pt idx="7">
                  <c:v>White</c:v>
                </c:pt>
                <c:pt idx="9">
                  <c:v>North</c:v>
                </c:pt>
                <c:pt idx="10">
                  <c:v>South</c:v>
                </c:pt>
              </c:strCache>
            </c:strRef>
          </c:cat>
          <c:val>
            <c:numRef>
              <c:f>Sheet1!$H$11:$R$11</c:f>
              <c:numCache>
                <c:formatCode>General</c:formatCode>
                <c:ptCount val="11"/>
              </c:numCache>
            </c:numRef>
          </c:val>
        </c:ser>
        <c:ser>
          <c:idx val="1"/>
          <c:order val="1"/>
          <c:tx>
            <c:strRef>
              <c:f>Sheet1!$F$12:$G$12</c:f>
              <c:strCache>
                <c:ptCount val="1"/>
                <c:pt idx="0">
                  <c:v>PSA21</c:v>
                </c:pt>
              </c:strCache>
            </c:strRef>
          </c:tx>
          <c:invertIfNegative val="0"/>
          <c:cat>
            <c:strRef>
              <c:f>Sheet1!$H$10:$R$10</c:f>
              <c:strCache>
                <c:ptCount val="11"/>
                <c:pt idx="0">
                  <c:v>NS-SEC 1&amp;2</c:v>
                </c:pt>
                <c:pt idx="1">
                  <c:v>NSEC 8</c:v>
                </c:pt>
                <c:pt idx="3">
                  <c:v>Male</c:v>
                </c:pt>
                <c:pt idx="4">
                  <c:v>Female</c:v>
                </c:pt>
                <c:pt idx="6">
                  <c:v>Black</c:v>
                </c:pt>
                <c:pt idx="7">
                  <c:v>White</c:v>
                </c:pt>
                <c:pt idx="9">
                  <c:v>North</c:v>
                </c:pt>
                <c:pt idx="10">
                  <c:v>South</c:v>
                </c:pt>
              </c:strCache>
            </c:strRef>
          </c:cat>
          <c:val>
            <c:numRef>
              <c:f>Sheet1!$H$12:$R$12</c:f>
              <c:numCache>
                <c:formatCode>General</c:formatCode>
                <c:ptCount val="11"/>
                <c:pt idx="0">
                  <c:v>80.0</c:v>
                </c:pt>
                <c:pt idx="1">
                  <c:v>43.0</c:v>
                </c:pt>
                <c:pt idx="3">
                  <c:v>41.0</c:v>
                </c:pt>
                <c:pt idx="4">
                  <c:v>59.0</c:v>
                </c:pt>
                <c:pt idx="6">
                  <c:v>53.0</c:v>
                </c:pt>
                <c:pt idx="7">
                  <c:v>63.0</c:v>
                </c:pt>
                <c:pt idx="9">
                  <c:v>57.0</c:v>
                </c:pt>
                <c:pt idx="10">
                  <c:v>68.0</c:v>
                </c:pt>
              </c:numCache>
            </c:numRef>
          </c:val>
        </c:ser>
        <c:dLbls>
          <c:showLegendKey val="0"/>
          <c:showVal val="1"/>
          <c:showCatName val="0"/>
          <c:showSerName val="0"/>
          <c:showPercent val="0"/>
          <c:showBubbleSize val="0"/>
        </c:dLbls>
        <c:gapWidth val="150"/>
        <c:axId val="2120653448"/>
        <c:axId val="2120657864"/>
      </c:barChart>
      <c:catAx>
        <c:axId val="2120653448"/>
        <c:scaling>
          <c:orientation val="minMax"/>
        </c:scaling>
        <c:delete val="0"/>
        <c:axPos val="b"/>
        <c:majorTickMark val="out"/>
        <c:minorTickMark val="none"/>
        <c:tickLblPos val="nextTo"/>
        <c:crossAx val="2120657864"/>
        <c:crosses val="autoZero"/>
        <c:auto val="1"/>
        <c:lblAlgn val="ctr"/>
        <c:lblOffset val="100"/>
        <c:noMultiLvlLbl val="0"/>
      </c:catAx>
      <c:valAx>
        <c:axId val="2120657864"/>
        <c:scaling>
          <c:orientation val="minMax"/>
        </c:scaling>
        <c:delete val="0"/>
        <c:axPos val="l"/>
        <c:majorGridlines/>
        <c:title>
          <c:tx>
            <c:rich>
              <a:bodyPr rot="0" vert="wordArtVert"/>
              <a:lstStyle/>
              <a:p>
                <a:pPr>
                  <a:defRPr/>
                </a:pPr>
                <a:r>
                  <a:rPr lang="en-US"/>
                  <a:t>%</a:t>
                </a:r>
              </a:p>
            </c:rich>
          </c:tx>
          <c:layout/>
          <c:overlay val="0"/>
        </c:title>
        <c:numFmt formatCode="General" sourceLinked="1"/>
        <c:majorTickMark val="out"/>
        <c:minorTickMark val="none"/>
        <c:tickLblPos val="nextTo"/>
        <c:crossAx val="2120653448"/>
        <c:crosses val="autoZero"/>
        <c:crossBetween val="between"/>
      </c:valAx>
    </c:plotArea>
    <c:legend>
      <c:legendPos val="r"/>
      <c:legendEntry>
        <c:idx val="0"/>
        <c:delete val="1"/>
      </c:legendEntry>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C45AE-447E-8449-8B00-73CA42E0B87F}" type="datetimeFigureOut">
              <a:rPr lang="en-US" smtClean="0"/>
              <a:t>07/07/2014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51BCB-02F1-1645-A3B6-6DCD753D0B8B}" type="slidenum">
              <a:rPr lang="en-US" smtClean="0"/>
              <a:t>‹#›</a:t>
            </a:fld>
            <a:endParaRPr lang="en-US"/>
          </a:p>
        </p:txBody>
      </p:sp>
    </p:spTree>
    <p:extLst>
      <p:ext uri="{BB962C8B-B14F-4D97-AF65-F5344CB8AC3E}">
        <p14:creationId xmlns:p14="http://schemas.microsoft.com/office/powerpoint/2010/main" val="3490391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5B1182-2425-4B44-A9C2-253C07E1D7EA}" type="slidenum">
              <a:rPr lang="en-GB"/>
              <a:pPr>
                <a:defRPr/>
              </a:pPr>
              <a:t>9</a:t>
            </a:fld>
            <a:endParaRPr lang="en-GB"/>
          </a:p>
        </p:txBody>
      </p:sp>
      <p:sp>
        <p:nvSpPr>
          <p:cNvPr id="542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5B1182-2425-4B44-A9C2-253C07E1D7EA}" type="slidenum">
              <a:rPr lang="en-GB"/>
              <a:pPr>
                <a:defRPr/>
              </a:pPr>
              <a:t>15</a:t>
            </a:fld>
            <a:endParaRPr lang="en-GB"/>
          </a:p>
        </p:txBody>
      </p:sp>
      <p:sp>
        <p:nvSpPr>
          <p:cNvPr id="5427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84819F4-16C5-8E40-A2D4-6126CCA2D4DC}" type="slidenum">
              <a:rPr lang="en-GB" sz="1200"/>
              <a:pPr eaLnBrk="1" hangingPunct="1"/>
              <a:t>16</a:t>
            </a:fld>
            <a:endParaRPr lang="en-GB"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
        <p:nvSpPr>
          <p:cNvPr id="18436" name="Date Placeholder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1974CAB-58C7-1147-813D-FA3F32A03154}" type="datetimeFigureOut">
              <a:rPr lang="en-US" smtClean="0"/>
              <a:t>07/07/2014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91552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1974CAB-58C7-1147-813D-FA3F32A03154}" type="datetimeFigureOut">
              <a:rPr lang="en-US" smtClean="0"/>
              <a:t>07/07/2014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214308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1974CAB-58C7-1147-813D-FA3F32A03154}" type="datetimeFigureOut">
              <a:rPr lang="en-US" smtClean="0"/>
              <a:t>07/07/2014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418759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1974CAB-58C7-1147-813D-FA3F32A03154}" type="datetimeFigureOut">
              <a:rPr lang="en-US" smtClean="0"/>
              <a:t>07/07/2014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179616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1974CAB-58C7-1147-813D-FA3F32A03154}" type="datetimeFigureOut">
              <a:rPr lang="en-US" smtClean="0"/>
              <a:t>07/07/2014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1647821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1974CAB-58C7-1147-813D-FA3F32A03154}" type="datetimeFigureOut">
              <a:rPr lang="en-US" smtClean="0"/>
              <a:t>07/07/2014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232390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1974CAB-58C7-1147-813D-FA3F32A03154}" type="datetimeFigureOut">
              <a:rPr lang="en-US" smtClean="0"/>
              <a:t>07/07/2014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197570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1974CAB-58C7-1147-813D-FA3F32A03154}" type="datetimeFigureOut">
              <a:rPr lang="en-US" smtClean="0"/>
              <a:t>07/07/2014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269006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74CAB-58C7-1147-813D-FA3F32A03154}" type="datetimeFigureOut">
              <a:rPr lang="en-US" smtClean="0"/>
              <a:t>07/07/2014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228860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1974CAB-58C7-1147-813D-FA3F32A03154}" type="datetimeFigureOut">
              <a:rPr lang="en-US" smtClean="0"/>
              <a:t>07/07/2014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4099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1974CAB-58C7-1147-813D-FA3F32A03154}" type="datetimeFigureOut">
              <a:rPr lang="en-US" smtClean="0"/>
              <a:t>07/07/2014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9563E-7A7C-DB4F-B7D6-CC0618F3E5D4}" type="slidenum">
              <a:rPr lang="en-US" smtClean="0"/>
              <a:t>‹#›</a:t>
            </a:fld>
            <a:endParaRPr lang="en-US"/>
          </a:p>
        </p:txBody>
      </p:sp>
    </p:spTree>
    <p:extLst>
      <p:ext uri="{BB962C8B-B14F-4D97-AF65-F5344CB8AC3E}">
        <p14:creationId xmlns:p14="http://schemas.microsoft.com/office/powerpoint/2010/main" val="33075670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74CAB-58C7-1147-813D-FA3F32A03154}" type="datetimeFigureOut">
              <a:rPr lang="en-US" smtClean="0"/>
              <a:t>07/07/2014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9563E-7A7C-DB4F-B7D6-CC0618F3E5D4}" type="slidenum">
              <a:rPr lang="en-US" smtClean="0"/>
              <a:t>‹#›</a:t>
            </a:fld>
            <a:endParaRPr lang="en-US"/>
          </a:p>
        </p:txBody>
      </p:sp>
    </p:spTree>
    <p:extLst>
      <p:ext uri="{BB962C8B-B14F-4D97-AF65-F5344CB8AC3E}">
        <p14:creationId xmlns:p14="http://schemas.microsoft.com/office/powerpoint/2010/main" val="299841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0.emf"/><Relationship Id="rId5" Type="http://schemas.openxmlformats.org/officeDocument/2006/relationships/package" Target="../embeddings/Microsoft_Word_Document3.docx"/><Relationship Id="rId6"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streetartists05 04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24" y="1037768"/>
            <a:ext cx="7498676" cy="4715332"/>
          </a:xfrm>
          <a:prstGeom prst="rect">
            <a:avLst/>
          </a:prstGeom>
        </p:spPr>
      </p:pic>
      <p:sp>
        <p:nvSpPr>
          <p:cNvPr id="6" name="TextBox 5"/>
          <p:cNvSpPr txBox="1"/>
          <p:nvPr/>
        </p:nvSpPr>
        <p:spPr>
          <a:xfrm>
            <a:off x="696308" y="237092"/>
            <a:ext cx="7761892" cy="584776"/>
          </a:xfrm>
          <a:prstGeom prst="rect">
            <a:avLst/>
          </a:prstGeom>
          <a:noFill/>
        </p:spPr>
        <p:txBody>
          <a:bodyPr wrap="square" rtlCol="0">
            <a:spAutoFit/>
          </a:bodyPr>
          <a:lstStyle/>
          <a:p>
            <a:pPr algn="ctr"/>
            <a:r>
              <a:rPr lang="en-US" sz="3200" dirty="0" smtClean="0">
                <a:solidFill>
                  <a:schemeClr val="bg1"/>
                </a:solidFill>
              </a:rPr>
              <a:t>Ageing, Participation (and the City-Village) </a:t>
            </a:r>
            <a:endParaRPr lang="en-US" sz="3200" dirty="0">
              <a:solidFill>
                <a:schemeClr val="bg1"/>
              </a:solidFill>
            </a:endParaRPr>
          </a:p>
        </p:txBody>
      </p:sp>
      <p:sp>
        <p:nvSpPr>
          <p:cNvPr id="8" name="TextBox 7"/>
          <p:cNvSpPr txBox="1"/>
          <p:nvPr/>
        </p:nvSpPr>
        <p:spPr>
          <a:xfrm>
            <a:off x="2877397" y="6052635"/>
            <a:ext cx="3016304" cy="677108"/>
          </a:xfrm>
          <a:prstGeom prst="rect">
            <a:avLst/>
          </a:prstGeom>
          <a:noFill/>
        </p:spPr>
        <p:txBody>
          <a:bodyPr wrap="square" rtlCol="0">
            <a:spAutoFit/>
          </a:bodyPr>
          <a:lstStyle/>
          <a:p>
            <a:pPr algn="ctr"/>
            <a:r>
              <a:rPr lang="en-US" sz="2400" dirty="0" smtClean="0">
                <a:solidFill>
                  <a:schemeClr val="bg1"/>
                </a:solidFill>
              </a:rPr>
              <a:t>Andrew Miles</a:t>
            </a:r>
          </a:p>
          <a:p>
            <a:pPr algn="ctr"/>
            <a:r>
              <a:rPr lang="en-US" sz="1400" dirty="0" smtClean="0">
                <a:solidFill>
                  <a:schemeClr val="bg1"/>
                </a:solidFill>
              </a:rPr>
              <a:t>University of Manchester </a:t>
            </a:r>
            <a:endParaRPr lang="en-US" sz="1400" dirty="0">
              <a:solidFill>
                <a:schemeClr val="bg1"/>
              </a:solidFill>
            </a:endParaRPr>
          </a:p>
        </p:txBody>
      </p:sp>
      <p:pic>
        <p:nvPicPr>
          <p:cNvPr id="9" name="Picture 4" descr="CRESC logo 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80" y="6132809"/>
            <a:ext cx="9715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anchester%20U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248" y="6118556"/>
            <a:ext cx="14303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0445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28"/>
            <a:ext cx="8229600" cy="814000"/>
          </a:xfrm>
        </p:spPr>
        <p:txBody>
          <a:bodyPr>
            <a:noAutofit/>
          </a:bodyPr>
          <a:lstStyle/>
          <a:p>
            <a:r>
              <a:rPr lang="en-US" sz="3600" dirty="0" smtClean="0">
                <a:solidFill>
                  <a:srgbClr val="0000FF"/>
                </a:solidFill>
              </a:rPr>
              <a:t>Everyday participation &amp; ordinary culture</a:t>
            </a:r>
            <a:endParaRPr lang="en-US" sz="3600" dirty="0">
              <a:solidFill>
                <a:srgbClr val="0000FF"/>
              </a:solidFill>
            </a:endParaRPr>
          </a:p>
        </p:txBody>
      </p:sp>
      <p:sp>
        <p:nvSpPr>
          <p:cNvPr id="9" name="TextBox 8"/>
          <p:cNvSpPr txBox="1"/>
          <p:nvPr/>
        </p:nvSpPr>
        <p:spPr>
          <a:xfrm>
            <a:off x="457200" y="756559"/>
            <a:ext cx="8229600" cy="1446550"/>
          </a:xfrm>
          <a:prstGeom prst="rect">
            <a:avLst/>
          </a:prstGeom>
          <a:noFill/>
        </p:spPr>
        <p:txBody>
          <a:bodyPr wrap="square" rtlCol="0">
            <a:spAutoFit/>
          </a:bodyPr>
          <a:lstStyle/>
          <a:p>
            <a:pPr marL="342900" indent="-342900">
              <a:buFont typeface="Arial"/>
              <a:buChar char="•"/>
            </a:pPr>
            <a:r>
              <a:rPr lang="en-US" sz="2200" dirty="0" smtClean="0"/>
              <a:t>Non-users of cultural institutions often involved in vibrant informal cultural networks defined by ostensibly mundane pursuits and social relationships. Formal culture is irrelevant. Part of an alien way of life</a:t>
            </a:r>
            <a:endParaRPr lang="en-US" sz="2200" dirty="0"/>
          </a:p>
        </p:txBody>
      </p:sp>
      <p:sp>
        <p:nvSpPr>
          <p:cNvPr id="3" name="Rectangle 2"/>
          <p:cNvSpPr/>
          <p:nvPr/>
        </p:nvSpPr>
        <p:spPr>
          <a:xfrm>
            <a:off x="190500" y="2218884"/>
            <a:ext cx="8496300" cy="4401205"/>
          </a:xfrm>
          <a:prstGeom prst="rect">
            <a:avLst/>
          </a:prstGeom>
          <a:ln w="3175" cmpd="sng">
            <a:solidFill>
              <a:schemeClr val="bg1">
                <a:lumMod val="75000"/>
              </a:schemeClr>
            </a:solidFill>
          </a:ln>
        </p:spPr>
        <p:txBody>
          <a:bodyPr wrap="square">
            <a:spAutoFit/>
          </a:bodyPr>
          <a:lstStyle/>
          <a:p>
            <a:pPr algn="just"/>
            <a:r>
              <a:rPr lang="en-GB" sz="2000" i="1" dirty="0"/>
              <a:t>Right. Monday…go for a mooch into [town]… a bit of browsing, think of what I’m going to buy on Thursday...Do window shopping first, and then pick my daughter up from nursery, go to the local park, bring her back and watch the telly, … And Thursdays, when I get my money [laughs]… I normally go in to every single clothes shop, and then start out at the end and work my way up and then go back to the end again and think I’ll have that one…Saturdays, it depends on what my daughter wants to do, park or swimming or whatever…Sundays… maybe go up and see my mum and dad....</a:t>
            </a:r>
          </a:p>
          <a:p>
            <a:pPr algn="just"/>
            <a:endParaRPr lang="en-GB" sz="2000" i="1" dirty="0" smtClean="0"/>
          </a:p>
          <a:p>
            <a:pPr algn="just"/>
            <a:r>
              <a:rPr lang="en-GB" sz="2000" i="1" dirty="0" smtClean="0"/>
              <a:t>I </a:t>
            </a:r>
            <a:r>
              <a:rPr lang="en-GB" sz="2000" i="1" dirty="0"/>
              <a:t>love going food shopping.  I love it.  I’d love to go into </a:t>
            </a:r>
            <a:r>
              <a:rPr lang="en-GB" sz="2000" i="1" dirty="0" err="1"/>
              <a:t>Tescos</a:t>
            </a:r>
            <a:r>
              <a:rPr lang="en-GB" sz="2000" i="1" dirty="0"/>
              <a:t> and think right I haven’t got a budget, boom, boom, boom, boom, boom...I love going round and thinking, you know--,…‘cause I watch Gordon Ramsey, I think ooh what can--, what can I make tonight, you know.  I think ooh, ooh I’ll have that, I’ll have that and I love doing all weird </a:t>
            </a:r>
            <a:r>
              <a:rPr lang="en-GB" sz="2000" i="1" dirty="0" smtClean="0"/>
              <a:t>concoctions. </a:t>
            </a:r>
            <a:r>
              <a:rPr lang="en-GB" sz="2000" b="1" dirty="0" smtClean="0"/>
              <a:t>Female, 20s</a:t>
            </a:r>
            <a:r>
              <a:rPr lang="en-US" sz="2000" b="1" dirty="0" smtClean="0"/>
              <a:t>.</a:t>
            </a:r>
            <a:endParaRPr lang="en-US" sz="2000" b="1" dirty="0"/>
          </a:p>
        </p:txBody>
      </p:sp>
    </p:spTree>
    <p:extLst>
      <p:ext uri="{BB962C8B-B14F-4D97-AF65-F5344CB8AC3E}">
        <p14:creationId xmlns:p14="http://schemas.microsoft.com/office/powerpoint/2010/main" val="31393264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8229600" cy="1143000"/>
          </a:xfrm>
        </p:spPr>
        <p:txBody>
          <a:bodyPr>
            <a:normAutofit/>
          </a:bodyPr>
          <a:lstStyle/>
          <a:p>
            <a:r>
              <a:rPr lang="en-US" sz="4000" dirty="0" smtClean="0">
                <a:solidFill>
                  <a:srgbClr val="0000FF"/>
                </a:solidFill>
              </a:rPr>
              <a:t>Ghostly participation</a:t>
            </a:r>
            <a:endParaRPr lang="en-US" sz="4000" dirty="0">
              <a:solidFill>
                <a:srgbClr val="0000FF"/>
              </a:solidFill>
            </a:endParaRPr>
          </a:p>
        </p:txBody>
      </p:sp>
      <p:sp>
        <p:nvSpPr>
          <p:cNvPr id="5" name="TextBox 4"/>
          <p:cNvSpPr txBox="1"/>
          <p:nvPr/>
        </p:nvSpPr>
        <p:spPr>
          <a:xfrm>
            <a:off x="228600" y="3044736"/>
            <a:ext cx="8775700" cy="1938992"/>
          </a:xfrm>
          <a:prstGeom prst="rect">
            <a:avLst/>
          </a:prstGeom>
          <a:noFill/>
          <a:ln>
            <a:solidFill>
              <a:schemeClr val="bg1">
                <a:lumMod val="65000"/>
              </a:schemeClr>
            </a:solidFill>
          </a:ln>
        </p:spPr>
        <p:txBody>
          <a:bodyPr wrap="square" rtlCol="0">
            <a:spAutoFit/>
          </a:bodyPr>
          <a:lstStyle/>
          <a:p>
            <a:pPr algn="just">
              <a:spcBef>
                <a:spcPct val="50000"/>
              </a:spcBef>
            </a:pPr>
            <a:r>
              <a:rPr lang="en-GB" sz="2000" i="1" dirty="0" smtClean="0">
                <a:latin typeface="Calibri"/>
                <a:cs typeface="Calibri"/>
              </a:rPr>
              <a:t> </a:t>
            </a:r>
            <a:r>
              <a:rPr lang="en-GB" sz="2000" i="1" dirty="0" smtClean="0"/>
              <a:t>I just like started painting… </a:t>
            </a:r>
            <a:r>
              <a:rPr lang="en-GB" sz="2000" dirty="0" smtClean="0">
                <a:latin typeface="Calibri"/>
                <a:cs typeface="Calibri"/>
              </a:rPr>
              <a:t>[Q. Why did you choose watercolour?]</a:t>
            </a:r>
            <a:r>
              <a:rPr lang="en-GB" sz="2000" i="1" dirty="0" smtClean="0">
                <a:latin typeface="Calibri"/>
                <a:cs typeface="Calibri"/>
              </a:rPr>
              <a:t> …Because it</a:t>
            </a:r>
            <a:r>
              <a:rPr lang="ja-JP" altLang="en-GB" sz="2000" i="1" dirty="0" smtClean="0">
                <a:latin typeface="Calibri"/>
                <a:cs typeface="Calibri"/>
              </a:rPr>
              <a:t>’</a:t>
            </a:r>
            <a:r>
              <a:rPr lang="en-GB" sz="2000" i="1" dirty="0" smtClean="0">
                <a:latin typeface="Calibri"/>
                <a:cs typeface="Calibri"/>
              </a:rPr>
              <a:t>s cheaper than oils.  Also, it was on telly once, I was watching…We’ve got S</a:t>
            </a:r>
            <a:r>
              <a:rPr lang="en-GB" sz="2000" i="1" dirty="0">
                <a:latin typeface="Calibri"/>
                <a:cs typeface="Calibri"/>
              </a:rPr>
              <a:t>k</a:t>
            </a:r>
            <a:r>
              <a:rPr lang="en-GB" sz="2000" i="1" dirty="0" smtClean="0">
                <a:latin typeface="Calibri"/>
                <a:cs typeface="Calibri"/>
              </a:rPr>
              <a:t>y now…</a:t>
            </a:r>
            <a:r>
              <a:rPr lang="en-GB" sz="2000" dirty="0" smtClean="0">
                <a:latin typeface="Calibri"/>
                <a:cs typeface="Calibri"/>
              </a:rPr>
              <a:t>[</a:t>
            </a:r>
            <a:r>
              <a:rPr lang="en-GB" sz="2000" dirty="0">
                <a:latin typeface="Calibri"/>
                <a:cs typeface="Calibri"/>
              </a:rPr>
              <a:t>Q.</a:t>
            </a:r>
            <a:r>
              <a:rPr lang="en-GB" sz="2000" i="1" dirty="0">
                <a:latin typeface="Calibri"/>
                <a:cs typeface="Calibri"/>
              </a:rPr>
              <a:t> </a:t>
            </a:r>
            <a:r>
              <a:rPr lang="en-GB" sz="2000" dirty="0">
                <a:latin typeface="Calibri"/>
                <a:cs typeface="Calibri"/>
              </a:rPr>
              <a:t>You said you</a:t>
            </a:r>
            <a:r>
              <a:rPr lang="ja-JP" altLang="en-GB" sz="2000" dirty="0">
                <a:latin typeface="Calibri"/>
                <a:cs typeface="Calibri"/>
              </a:rPr>
              <a:t>’</a:t>
            </a:r>
            <a:r>
              <a:rPr lang="en-GB" sz="2000" dirty="0" err="1">
                <a:latin typeface="Calibri"/>
                <a:cs typeface="Calibri"/>
              </a:rPr>
              <a:t>ve</a:t>
            </a:r>
            <a:r>
              <a:rPr lang="en-GB" sz="2000" dirty="0">
                <a:latin typeface="Calibri"/>
                <a:cs typeface="Calibri"/>
              </a:rPr>
              <a:t> been to the Lowry, what did you see at the Lowry?] </a:t>
            </a:r>
            <a:r>
              <a:rPr lang="en-GB" sz="2000" i="1" dirty="0">
                <a:latin typeface="Calibri"/>
                <a:cs typeface="Calibri"/>
              </a:rPr>
              <a:t>There was some artist on, we </a:t>
            </a:r>
            <a:r>
              <a:rPr lang="en-GB" sz="2000" i="1" dirty="0" smtClean="0">
                <a:latin typeface="Calibri"/>
                <a:cs typeface="Calibri"/>
              </a:rPr>
              <a:t>didn’t </a:t>
            </a:r>
            <a:r>
              <a:rPr lang="en-GB" sz="2000" i="1" dirty="0">
                <a:latin typeface="Calibri"/>
                <a:cs typeface="Calibri"/>
              </a:rPr>
              <a:t>go specially for </a:t>
            </a:r>
            <a:r>
              <a:rPr lang="en-GB" sz="2000" i="1" dirty="0" smtClean="0">
                <a:latin typeface="Calibri"/>
                <a:cs typeface="Calibri"/>
              </a:rPr>
              <a:t>that-</a:t>
            </a:r>
            <a:r>
              <a:rPr lang="en-GB" sz="2000" i="1" dirty="0">
                <a:latin typeface="Calibri"/>
                <a:cs typeface="Calibri"/>
              </a:rPr>
              <a:t>-, Catherine, my daughter, was there doing a thing for school and… </a:t>
            </a:r>
            <a:r>
              <a:rPr lang="en-GB" sz="2000" i="1" dirty="0" smtClean="0">
                <a:latin typeface="Calibri"/>
                <a:cs typeface="Calibri"/>
              </a:rPr>
              <a:t>there </a:t>
            </a:r>
            <a:r>
              <a:rPr lang="en-GB" sz="2000" i="1" dirty="0">
                <a:latin typeface="Calibri"/>
                <a:cs typeface="Calibri"/>
              </a:rPr>
              <a:t>was an exhibition on for some artists so I went around and </a:t>
            </a:r>
            <a:r>
              <a:rPr lang="en-GB" sz="2000" i="1" dirty="0" smtClean="0">
                <a:latin typeface="Calibri"/>
                <a:cs typeface="Calibri"/>
              </a:rPr>
              <a:t>took a </a:t>
            </a:r>
            <a:r>
              <a:rPr lang="en-GB" sz="2000" i="1" dirty="0">
                <a:latin typeface="Calibri"/>
                <a:cs typeface="Calibri"/>
              </a:rPr>
              <a:t>look at them.  </a:t>
            </a:r>
            <a:r>
              <a:rPr lang="en-GB" sz="2000" i="1" dirty="0" smtClean="0">
                <a:latin typeface="Calibri"/>
                <a:cs typeface="Calibri"/>
              </a:rPr>
              <a:t>Couldn’t </a:t>
            </a:r>
            <a:r>
              <a:rPr lang="en-GB" sz="2000" i="1" dirty="0">
                <a:latin typeface="Calibri"/>
                <a:cs typeface="Calibri"/>
              </a:rPr>
              <a:t>tell you who it was</a:t>
            </a:r>
            <a:r>
              <a:rPr lang="en-GB" sz="2000" i="1" dirty="0" smtClean="0">
                <a:latin typeface="Calibri"/>
                <a:cs typeface="Calibri"/>
              </a:rPr>
              <a:t>…</a:t>
            </a:r>
            <a:r>
              <a:rPr lang="en-GB" sz="2000" b="1" dirty="0" smtClean="0">
                <a:latin typeface="Calibri"/>
                <a:cs typeface="Calibri"/>
              </a:rPr>
              <a:t>Male,</a:t>
            </a:r>
            <a:r>
              <a:rPr lang="en-GB" sz="2000" b="1" dirty="0">
                <a:latin typeface="Calibri"/>
                <a:cs typeface="Calibri"/>
              </a:rPr>
              <a:t> </a:t>
            </a:r>
            <a:r>
              <a:rPr lang="en-GB" sz="2000" b="1" dirty="0" smtClean="0">
                <a:latin typeface="Calibri"/>
                <a:cs typeface="Calibri"/>
              </a:rPr>
              <a:t>50s</a:t>
            </a:r>
          </a:p>
        </p:txBody>
      </p:sp>
      <p:sp>
        <p:nvSpPr>
          <p:cNvPr id="7" name="TextBox 6"/>
          <p:cNvSpPr txBox="1"/>
          <p:nvPr/>
        </p:nvSpPr>
        <p:spPr>
          <a:xfrm>
            <a:off x="228600" y="1013597"/>
            <a:ext cx="8775700" cy="1446550"/>
          </a:xfrm>
          <a:prstGeom prst="rect">
            <a:avLst/>
          </a:prstGeom>
          <a:noFill/>
        </p:spPr>
        <p:txBody>
          <a:bodyPr wrap="square" rtlCol="0">
            <a:spAutoFit/>
          </a:bodyPr>
          <a:lstStyle/>
          <a:p>
            <a:pPr marL="342900" indent="-342900">
              <a:buFont typeface="Arial"/>
              <a:buChar char="•"/>
            </a:pPr>
            <a:r>
              <a:rPr lang="en-US" sz="2200" dirty="0" smtClean="0"/>
              <a:t>Participation narratives also reveal ‘real’ cultural participants but under the survey radar  because they don’t self-identify as such - personal, </a:t>
            </a:r>
            <a:r>
              <a:rPr lang="en-US" sz="2200" dirty="0" err="1" smtClean="0"/>
              <a:t>privatised</a:t>
            </a:r>
            <a:r>
              <a:rPr lang="en-US" sz="2200" dirty="0" smtClean="0"/>
              <a:t> engagement and meaning-making, divorced from mainstream institutional contexts</a:t>
            </a:r>
          </a:p>
        </p:txBody>
      </p:sp>
      <p:sp>
        <p:nvSpPr>
          <p:cNvPr id="8" name="TextBox 7"/>
          <p:cNvSpPr txBox="1"/>
          <p:nvPr/>
        </p:nvSpPr>
        <p:spPr>
          <a:xfrm>
            <a:off x="723900" y="3644900"/>
            <a:ext cx="79629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5899636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normAutofit fontScale="90000"/>
          </a:bodyPr>
          <a:lstStyle/>
          <a:p>
            <a:r>
              <a:rPr lang="en-GB" dirty="0" smtClean="0">
                <a:solidFill>
                  <a:schemeClr val="hlink"/>
                </a:solidFill>
                <a:latin typeface="Calibri" charset="0"/>
              </a:rPr>
              <a:t>Narratives of trauma, disjuncture, (dis-)orientation</a:t>
            </a:r>
            <a:endParaRPr lang="en-US" dirty="0">
              <a:solidFill>
                <a:schemeClr val="hlink"/>
              </a:solidFill>
              <a:latin typeface="Calibri" charset="0"/>
            </a:endParaRPr>
          </a:p>
        </p:txBody>
      </p:sp>
      <p:sp>
        <p:nvSpPr>
          <p:cNvPr id="17410" name="Rectangle 3"/>
          <p:cNvSpPr>
            <a:spLocks noGrp="1"/>
          </p:cNvSpPr>
          <p:nvPr>
            <p:ph type="body" idx="1"/>
          </p:nvPr>
        </p:nvSpPr>
        <p:spPr>
          <a:xfrm>
            <a:off x="395288" y="1628775"/>
            <a:ext cx="8229600" cy="4525963"/>
          </a:xfrm>
        </p:spPr>
        <p:txBody>
          <a:bodyPr>
            <a:normAutofit fontScale="85000" lnSpcReduction="20000"/>
          </a:bodyPr>
          <a:lstStyle/>
          <a:p>
            <a:pPr marL="0" indent="0">
              <a:buNone/>
            </a:pPr>
            <a:endParaRPr lang="en-GB" dirty="0" smtClean="0">
              <a:latin typeface="Calibri" charset="0"/>
            </a:endParaRPr>
          </a:p>
          <a:p>
            <a:r>
              <a:rPr lang="en-GB" dirty="0" smtClean="0">
                <a:latin typeface="Calibri" charset="0"/>
              </a:rPr>
              <a:t>More prevalent with age (because more time for more things to go wrong?)</a:t>
            </a:r>
          </a:p>
          <a:p>
            <a:r>
              <a:rPr lang="en-GB" dirty="0" smtClean="0">
                <a:latin typeface="Calibri" charset="0"/>
              </a:rPr>
              <a:t>But crisis </a:t>
            </a:r>
            <a:r>
              <a:rPr lang="en-GB" dirty="0">
                <a:latin typeface="Calibri" charset="0"/>
              </a:rPr>
              <a:t>is </a:t>
            </a:r>
            <a:r>
              <a:rPr lang="en-GB" dirty="0" smtClean="0">
                <a:latin typeface="Calibri" charset="0"/>
              </a:rPr>
              <a:t>endemic and therefore mundane </a:t>
            </a:r>
          </a:p>
          <a:p>
            <a:r>
              <a:rPr lang="en-GB" dirty="0" smtClean="0">
                <a:latin typeface="Calibri" charset="0"/>
              </a:rPr>
              <a:t>Family and relationships stories to the fore</a:t>
            </a:r>
          </a:p>
          <a:p>
            <a:r>
              <a:rPr lang="en-GB" dirty="0" smtClean="0">
                <a:latin typeface="Calibri" charset="0"/>
              </a:rPr>
              <a:t>Reiteration of the informal, </a:t>
            </a:r>
            <a:r>
              <a:rPr lang="en-GB" dirty="0" err="1" smtClean="0">
                <a:latin typeface="Calibri" charset="0"/>
              </a:rPr>
              <a:t>quotidien</a:t>
            </a:r>
            <a:r>
              <a:rPr lang="en-GB" dirty="0" smtClean="0">
                <a:latin typeface="Calibri" charset="0"/>
              </a:rPr>
              <a:t> sphere, and of the social in cultural participation</a:t>
            </a:r>
          </a:p>
          <a:p>
            <a:r>
              <a:rPr lang="en-GB" dirty="0" smtClean="0">
                <a:latin typeface="Calibri" charset="0"/>
              </a:rPr>
              <a:t>Importance of civic as social participation (for middle-class women)</a:t>
            </a:r>
          </a:p>
          <a:p>
            <a:r>
              <a:rPr lang="en-GB" dirty="0">
                <a:latin typeface="Calibri" charset="0"/>
              </a:rPr>
              <a:t>Men tend to plough single furrows, </a:t>
            </a:r>
            <a:r>
              <a:rPr lang="en-GB" dirty="0" smtClean="0">
                <a:latin typeface="Calibri" charset="0"/>
              </a:rPr>
              <a:t>women are often multiply engaged</a:t>
            </a:r>
            <a:endParaRPr lang="en-GB" dirty="0">
              <a:latin typeface="Calibri" charset="0"/>
            </a:endParaRPr>
          </a:p>
          <a:p>
            <a:endParaRPr lang="en-GB" dirty="0" smtClean="0">
              <a:latin typeface="Calibri" charset="0"/>
            </a:endParaRPr>
          </a:p>
        </p:txBody>
      </p:sp>
    </p:spTree>
    <p:extLst>
      <p:ext uri="{BB962C8B-B14F-4D97-AF65-F5344CB8AC3E}">
        <p14:creationId xmlns:p14="http://schemas.microsoft.com/office/powerpoint/2010/main" val="18949028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7867" y="982133"/>
            <a:ext cx="8619066" cy="4628959"/>
          </a:xfrm>
          <a:prstGeom prst="rect">
            <a:avLst/>
          </a:prstGeom>
          <a:ln w="3175" cmpd="sng">
            <a:solidFill>
              <a:schemeClr val="bg1">
                <a:lumMod val="75000"/>
              </a:schemeClr>
            </a:solidFill>
          </a:ln>
        </p:spPr>
        <p:txBody>
          <a:bodyPr wrap="square">
            <a:spAutoFit/>
          </a:bodyPr>
          <a:lstStyle/>
          <a:p>
            <a:pPr marL="0" indent="0">
              <a:buNone/>
            </a:pPr>
            <a:r>
              <a:rPr lang="en-GB" sz="2200" i="1" dirty="0"/>
              <a:t>I’ve never thought about joining anything particularly…because I don’t need to, because I have got all these social network things, or people I could call on if I need to something or want to go somewhere and that sort of thing.  I mean, you know, the girls that I referred to that I worked with, I mean we can go to the theatre together if we want to…we’re like a second family to each other, all of us…We’ve all been through all sorts of experiences… </a:t>
            </a:r>
            <a:endParaRPr lang="en-GB" sz="2200" i="1" dirty="0" smtClean="0"/>
          </a:p>
          <a:p>
            <a:pPr marL="0" indent="0">
              <a:buNone/>
            </a:pPr>
            <a:endParaRPr lang="en-GB" sz="2200" i="1" dirty="0"/>
          </a:p>
          <a:p>
            <a:pPr marL="0" indent="0">
              <a:buNone/>
            </a:pPr>
            <a:r>
              <a:rPr lang="en-GB" sz="2200" i="1" dirty="0" smtClean="0"/>
              <a:t>I </a:t>
            </a:r>
            <a:r>
              <a:rPr lang="en-GB" sz="2200" i="1" dirty="0"/>
              <a:t>really like computer games and things like that, we do have a Wii and a couple of </a:t>
            </a:r>
            <a:r>
              <a:rPr lang="en-GB" sz="2200" i="1" dirty="0" err="1"/>
              <a:t>computery</a:t>
            </a:r>
            <a:r>
              <a:rPr lang="en-GB" sz="2200" i="1" dirty="0"/>
              <a:t> things.  And I--, I love doing crosswords and the </a:t>
            </a:r>
            <a:r>
              <a:rPr lang="en-GB" sz="2200" i="1" dirty="0" err="1"/>
              <a:t>sudoku’s</a:t>
            </a:r>
            <a:r>
              <a:rPr lang="en-GB" sz="2200" i="1" dirty="0"/>
              <a:t> and things like that…And that sort of thing, but yeah we like music as well and films.  [Husband’s name] reads a lot, I'm not such avid reader, I'd rather watch a film</a:t>
            </a:r>
            <a:r>
              <a:rPr lang="en-GB" sz="2200" i="1" dirty="0" smtClean="0"/>
              <a:t>.</a:t>
            </a:r>
            <a:r>
              <a:rPr lang="en-GB" sz="2200" b="1" dirty="0" smtClean="0"/>
              <a:t> </a:t>
            </a:r>
            <a:r>
              <a:rPr lang="en-GB" sz="2200" b="1" dirty="0" smtClean="0"/>
              <a:t>Female. 50.</a:t>
            </a:r>
            <a:endParaRPr lang="en-US" sz="2200" b="1" dirty="0"/>
          </a:p>
        </p:txBody>
      </p:sp>
    </p:spTree>
    <p:extLst>
      <p:ext uri="{BB962C8B-B14F-4D97-AF65-F5344CB8AC3E}">
        <p14:creationId xmlns:p14="http://schemas.microsoft.com/office/powerpoint/2010/main" val="17529581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133" y="1016843"/>
            <a:ext cx="8212667" cy="4154983"/>
          </a:xfrm>
          <a:prstGeom prst="rect">
            <a:avLst/>
          </a:prstGeom>
          <a:ln>
            <a:solidFill>
              <a:schemeClr val="bg1">
                <a:lumMod val="75000"/>
              </a:schemeClr>
            </a:solidFill>
          </a:ln>
        </p:spPr>
        <p:txBody>
          <a:bodyPr wrap="square">
            <a:spAutoFit/>
          </a:bodyPr>
          <a:lstStyle/>
          <a:p>
            <a:r>
              <a:rPr lang="en-GB" sz="2200" i="1" dirty="0"/>
              <a:t>Yeah, I’ve--, I mean it’s--, I don’t have a social life other than a--, if you like, a committee type of social life or a club type of social life.  I found it very hard when I first came as a young single woman, particularly I think in a farming sort of area, you were looked at with a little bit of suspicion because, you know, in case you were on the catch for people’s husbands type attitude.  So I did keep myself very much to myself at the beginning and I suppose I’m a little bit old fashioned because I’m not the sort of person--, as a single person would have gone out on my own, wouldn’t have gone clubbing or anything like that.  So joining the different clubs and societies was a way of having a social life but without being that social, if that’s not a contradiction in terms</a:t>
            </a:r>
            <a:r>
              <a:rPr lang="en-GB" sz="2200" i="1" dirty="0" smtClean="0"/>
              <a:t>. </a:t>
            </a:r>
            <a:r>
              <a:rPr lang="en-GB" sz="2200" b="1" dirty="0" smtClean="0"/>
              <a:t>Female, 50.</a:t>
            </a:r>
            <a:endParaRPr lang="en-GB" sz="2200" b="1" dirty="0"/>
          </a:p>
        </p:txBody>
      </p:sp>
    </p:spTree>
    <p:extLst>
      <p:ext uri="{BB962C8B-B14F-4D97-AF65-F5344CB8AC3E}">
        <p14:creationId xmlns:p14="http://schemas.microsoft.com/office/powerpoint/2010/main" val="90919619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406400"/>
            <a:ext cx="8077200" cy="812800"/>
          </a:xfrm>
        </p:spPr>
        <p:txBody>
          <a:bodyPr>
            <a:normAutofit/>
          </a:bodyPr>
          <a:lstStyle/>
          <a:p>
            <a:pPr eaLnBrk="1" hangingPunct="1">
              <a:defRPr/>
            </a:pPr>
            <a:r>
              <a:rPr lang="en-GB" sz="3600" dirty="0" smtClean="0">
                <a:solidFill>
                  <a:srgbClr val="0000FF"/>
                </a:solidFill>
              </a:rPr>
              <a:t>How should we think about participation?</a:t>
            </a:r>
            <a:endParaRPr lang="en-GB" sz="3600" dirty="0" smtClean="0">
              <a:solidFill>
                <a:srgbClr val="0000FF"/>
              </a:solidFill>
            </a:endParaRPr>
          </a:p>
        </p:txBody>
      </p:sp>
      <p:sp>
        <p:nvSpPr>
          <p:cNvPr id="53251" name="Rectangle 3"/>
          <p:cNvSpPr>
            <a:spLocks noGrp="1" noChangeArrowheads="1"/>
          </p:cNvSpPr>
          <p:nvPr>
            <p:ph type="body" idx="1"/>
          </p:nvPr>
        </p:nvSpPr>
        <p:spPr>
          <a:xfrm>
            <a:off x="279400" y="1375833"/>
            <a:ext cx="8408988" cy="5926667"/>
          </a:xfrm>
        </p:spPr>
        <p:txBody>
          <a:bodyPr>
            <a:noAutofit/>
          </a:bodyPr>
          <a:lstStyle/>
          <a:p>
            <a:pPr>
              <a:defRPr/>
            </a:pPr>
            <a:r>
              <a:rPr lang="en-US" sz="2800" dirty="0" smtClean="0">
                <a:cs typeface="Arial"/>
              </a:rPr>
              <a:t>Much cultural sector </a:t>
            </a:r>
            <a:r>
              <a:rPr lang="en-US" sz="2800" dirty="0">
                <a:cs typeface="Arial"/>
              </a:rPr>
              <a:t>based thinking on ‘barriers on participation’ focuses on individual level, psychological factors (e.g. </a:t>
            </a:r>
            <a:r>
              <a:rPr lang="en-US" sz="2800" dirty="0" err="1">
                <a:cs typeface="Arial"/>
              </a:rPr>
              <a:t>Keaney</a:t>
            </a:r>
            <a:r>
              <a:rPr lang="en-US" sz="2800" dirty="0">
                <a:cs typeface="Arial"/>
              </a:rPr>
              <a:t> 2008</a:t>
            </a:r>
            <a:r>
              <a:rPr lang="en-US" sz="2800" dirty="0" smtClean="0">
                <a:cs typeface="Arial"/>
              </a:rPr>
              <a:t>) </a:t>
            </a:r>
          </a:p>
          <a:p>
            <a:pPr>
              <a:defRPr/>
            </a:pPr>
            <a:r>
              <a:rPr lang="en-US" sz="2800" dirty="0" smtClean="0">
                <a:cs typeface="Arial"/>
              </a:rPr>
              <a:t>Lacking </a:t>
            </a:r>
            <a:r>
              <a:rPr lang="en-US" sz="2800" dirty="0">
                <a:cs typeface="Arial"/>
              </a:rPr>
              <a:t>developed understanding of the structural, spatial, biographical and relational socio-cultural contexts shaping </a:t>
            </a:r>
            <a:r>
              <a:rPr lang="en-US" sz="2800" dirty="0" err="1">
                <a:cs typeface="Arial"/>
              </a:rPr>
              <a:t>behaviours</a:t>
            </a:r>
            <a:r>
              <a:rPr lang="en-US" sz="2800" dirty="0">
                <a:cs typeface="Arial"/>
              </a:rPr>
              <a:t> (Miles 2013</a:t>
            </a:r>
            <a:r>
              <a:rPr lang="en-US" sz="2800" dirty="0" smtClean="0">
                <a:cs typeface="Arial"/>
              </a:rPr>
              <a:t>)</a:t>
            </a:r>
          </a:p>
          <a:p>
            <a:pPr>
              <a:defRPr/>
            </a:pPr>
            <a:r>
              <a:rPr lang="en-US" sz="2800" dirty="0" smtClean="0">
                <a:cs typeface="Arial"/>
              </a:rPr>
              <a:t>Crucial to broaden our conception of the ‘cultural’ and the ‘creative’ </a:t>
            </a:r>
            <a:r>
              <a:rPr lang="en-US" sz="2800" dirty="0" smtClean="0">
                <a:cs typeface="Arial"/>
              </a:rPr>
              <a:t>and </a:t>
            </a:r>
            <a:r>
              <a:rPr lang="en-US" sz="2800" dirty="0" smtClean="0">
                <a:cs typeface="Arial"/>
              </a:rPr>
              <a:t>to </a:t>
            </a:r>
            <a:r>
              <a:rPr lang="en-US" sz="2800" dirty="0" err="1" smtClean="0">
                <a:cs typeface="Arial"/>
              </a:rPr>
              <a:t>recognise</a:t>
            </a:r>
            <a:r>
              <a:rPr lang="en-US" sz="2800" dirty="0" smtClean="0">
                <a:cs typeface="Arial"/>
              </a:rPr>
              <a:t> the social work  - through group formation, identification and boundary marking - that participation does</a:t>
            </a:r>
            <a:endParaRPr lang="en-US" sz="2800" dirty="0">
              <a:cs typeface="Arial"/>
            </a:endParaRPr>
          </a:p>
        </p:txBody>
      </p:sp>
    </p:spTree>
    <p:extLst>
      <p:ext uri="{BB962C8B-B14F-4D97-AF65-F5344CB8AC3E}">
        <p14:creationId xmlns:p14="http://schemas.microsoft.com/office/powerpoint/2010/main" val="878788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Content Placeholder 3" descr="penrith arr lakes alive.jpg"/>
          <p:cNvPicPr>
            <a:picLocks noChangeAspect="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66675" y="0"/>
            <a:ext cx="9471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Title 1"/>
          <p:cNvSpPr>
            <a:spLocks noGrp="1"/>
          </p:cNvSpPr>
          <p:nvPr>
            <p:ph type="ctrTitle" idx="4294967295"/>
          </p:nvPr>
        </p:nvSpPr>
        <p:spPr>
          <a:xfrm>
            <a:off x="395288" y="5421760"/>
            <a:ext cx="8748712" cy="1567819"/>
          </a:xfrm>
        </p:spPr>
        <p:txBody>
          <a:bodyPr>
            <a:normAutofit fontScale="90000"/>
          </a:bodyPr>
          <a:lstStyle/>
          <a:p>
            <a:pPr eaLnBrk="1" hangingPunct="1"/>
            <a:r>
              <a:rPr lang="en-US" sz="3600" b="1" dirty="0">
                <a:solidFill>
                  <a:schemeClr val="bg1"/>
                </a:solidFill>
                <a:latin typeface="Arial" charset="0"/>
              </a:rPr>
              <a:t>Understanding everyday participation</a:t>
            </a:r>
            <a:br>
              <a:rPr lang="en-US" sz="3600" b="1" dirty="0">
                <a:solidFill>
                  <a:schemeClr val="bg1"/>
                </a:solidFill>
                <a:latin typeface="Arial" charset="0"/>
              </a:rPr>
            </a:br>
            <a:r>
              <a:rPr lang="en-US" sz="3600" b="1" dirty="0">
                <a:solidFill>
                  <a:schemeClr val="bg1"/>
                </a:solidFill>
                <a:latin typeface="Arial" charset="0"/>
              </a:rPr>
              <a:t> </a:t>
            </a:r>
            <a:r>
              <a:rPr lang="en-US" sz="3100" i="1" dirty="0">
                <a:solidFill>
                  <a:schemeClr val="bg1"/>
                </a:solidFill>
                <a:latin typeface="Times New Roman" charset="0"/>
                <a:cs typeface="Times New Roman" charset="0"/>
              </a:rPr>
              <a:t>articulating cultural values</a:t>
            </a:r>
            <a:r>
              <a:rPr lang="en-US" sz="3100" i="1" dirty="0">
                <a:latin typeface="Times New Roman" charset="0"/>
                <a:cs typeface="Times New Roman" charset="0"/>
              </a:rPr>
              <a:t>  </a:t>
            </a:r>
            <a:r>
              <a:rPr lang="en-US" sz="3600" b="1" dirty="0">
                <a:solidFill>
                  <a:schemeClr val="bg1"/>
                </a:solidFill>
                <a:latin typeface="Tw Cen MT" charset="0"/>
              </a:rPr>
              <a:t/>
            </a:r>
            <a:br>
              <a:rPr lang="en-US" sz="3600" b="1" dirty="0">
                <a:solidFill>
                  <a:schemeClr val="bg1"/>
                </a:solidFill>
                <a:latin typeface="Tw Cen MT" charset="0"/>
              </a:rPr>
            </a:br>
            <a:r>
              <a:rPr lang="en-US" sz="3600" b="1" dirty="0" smtClean="0">
                <a:solidFill>
                  <a:schemeClr val="bg1"/>
                </a:solidFill>
                <a:latin typeface="Tw Cen MT" charset="0"/>
              </a:rPr>
              <a:t/>
            </a:r>
            <a:br>
              <a:rPr lang="en-US" sz="3600" b="1" dirty="0" smtClean="0">
                <a:solidFill>
                  <a:schemeClr val="bg1"/>
                </a:solidFill>
                <a:latin typeface="Tw Cen MT" charset="0"/>
              </a:rPr>
            </a:br>
            <a:endParaRPr lang="en-US" sz="3600" b="1" dirty="0">
              <a:solidFill>
                <a:schemeClr val="bg1"/>
              </a:solidFill>
              <a:latin typeface="Tw Cen MT" charset="0"/>
            </a:endParaRPr>
          </a:p>
        </p:txBody>
      </p:sp>
      <p:sp>
        <p:nvSpPr>
          <p:cNvPr id="2" name="Rectangle 1"/>
          <p:cNvSpPr/>
          <p:nvPr/>
        </p:nvSpPr>
        <p:spPr>
          <a:xfrm>
            <a:off x="-1" y="33867"/>
            <a:ext cx="6180667" cy="5016758"/>
          </a:xfrm>
          <a:prstGeom prst="rect">
            <a:avLst/>
          </a:prstGeom>
        </p:spPr>
        <p:txBody>
          <a:bodyPr wrap="square">
            <a:spAutoFit/>
          </a:bodyPr>
          <a:lstStyle/>
          <a:p>
            <a:pPr marL="285750" indent="-285750">
              <a:buFont typeface="Arial"/>
              <a:buChar char="•"/>
            </a:pPr>
            <a:r>
              <a:rPr lang="en-US" sz="2000" b="1" dirty="0">
                <a:solidFill>
                  <a:schemeClr val="bg1"/>
                </a:solidFill>
              </a:rPr>
              <a:t>5-year interdisciplinary research project funded by the AHRC within its communities and creative economy </a:t>
            </a:r>
            <a:r>
              <a:rPr lang="en-US" sz="2000" b="1" dirty="0" err="1">
                <a:solidFill>
                  <a:schemeClr val="bg1"/>
                </a:solidFill>
              </a:rPr>
              <a:t>programme</a:t>
            </a:r>
            <a:endParaRPr lang="en-US" sz="2000" b="1" dirty="0">
              <a:solidFill>
                <a:schemeClr val="bg1"/>
              </a:solidFill>
            </a:endParaRPr>
          </a:p>
          <a:p>
            <a:pPr marL="285750" indent="-285750">
              <a:buFont typeface="Arial"/>
              <a:buChar char="•"/>
            </a:pPr>
            <a:r>
              <a:rPr lang="en-US" sz="2000" b="1" dirty="0">
                <a:solidFill>
                  <a:schemeClr val="bg1"/>
                </a:solidFill>
              </a:rPr>
              <a:t>Focus on meanings, ‘stakes’ and consequences of everyday participation</a:t>
            </a:r>
          </a:p>
          <a:p>
            <a:pPr marL="285750" indent="-285750">
              <a:buFont typeface="Arial"/>
              <a:buChar char="•"/>
            </a:pPr>
            <a:r>
              <a:rPr lang="en-US" sz="2000" b="1" dirty="0">
                <a:solidFill>
                  <a:schemeClr val="bg1"/>
                </a:solidFill>
              </a:rPr>
              <a:t>Participation as ‘situated’ through a place-based studies of 6 contrasting ‘cultural eco-systems’</a:t>
            </a:r>
          </a:p>
          <a:p>
            <a:pPr marL="285750" indent="-285750">
              <a:buFont typeface="Arial"/>
              <a:buChar char="•"/>
            </a:pPr>
            <a:r>
              <a:rPr lang="en-US" sz="2000" b="1" dirty="0">
                <a:solidFill>
                  <a:schemeClr val="bg1"/>
                </a:solidFill>
              </a:rPr>
              <a:t>Based on a range of primarily qualitative methods</a:t>
            </a:r>
          </a:p>
          <a:p>
            <a:pPr marL="285750" indent="-285750">
              <a:buFont typeface="Arial"/>
              <a:buChar char="•"/>
            </a:pPr>
            <a:r>
              <a:rPr lang="en-US" sz="2000" b="1" dirty="0">
                <a:solidFill>
                  <a:schemeClr val="bg1"/>
                </a:solidFill>
              </a:rPr>
              <a:t>Informed re-use of existing quantitative data, new histories of participation and policy and local mapping work</a:t>
            </a:r>
          </a:p>
          <a:p>
            <a:pPr marL="285750" indent="-285750">
              <a:buFont typeface="Arial"/>
              <a:buChar char="•"/>
            </a:pPr>
            <a:r>
              <a:rPr lang="en-US" sz="2000" b="1" dirty="0">
                <a:solidFill>
                  <a:schemeClr val="bg1"/>
                </a:solidFill>
              </a:rPr>
              <a:t>Experimental application projects</a:t>
            </a:r>
          </a:p>
          <a:p>
            <a:pPr marL="285750" indent="-285750">
              <a:buFont typeface="Arial"/>
              <a:buChar char="•"/>
            </a:pPr>
            <a:r>
              <a:rPr lang="en-US" sz="2000" b="1" dirty="0">
                <a:solidFill>
                  <a:schemeClr val="bg1"/>
                </a:solidFill>
              </a:rPr>
              <a:t>Study of the relations of different practice communities to inform future research and policy development</a:t>
            </a:r>
          </a:p>
          <a:p>
            <a:pPr marL="285750" indent="-285750">
              <a:buFont typeface="Arial"/>
              <a:buChar char="•"/>
            </a:pPr>
            <a:r>
              <a:rPr lang="en-US" sz="2000" b="1" dirty="0">
                <a:solidFill>
                  <a:schemeClr val="bg1"/>
                </a:solidFill>
              </a:rPr>
              <a:t>Four universities and 17 sector partners</a:t>
            </a:r>
          </a:p>
        </p:txBody>
      </p:sp>
      <p:sp>
        <p:nvSpPr>
          <p:cNvPr id="3" name="TextBox 2"/>
          <p:cNvSpPr txBox="1"/>
          <p:nvPr/>
        </p:nvSpPr>
        <p:spPr>
          <a:xfrm>
            <a:off x="3149600" y="6343248"/>
            <a:ext cx="3265963" cy="646331"/>
          </a:xfrm>
          <a:prstGeom prst="rect">
            <a:avLst/>
          </a:prstGeom>
          <a:noFill/>
        </p:spPr>
        <p:txBody>
          <a:bodyPr wrap="none" rtlCol="0">
            <a:spAutoFit/>
          </a:bodyPr>
          <a:lstStyle/>
          <a:p>
            <a:r>
              <a:rPr lang="en-US" dirty="0" smtClean="0">
                <a:solidFill>
                  <a:schemeClr val="bg1"/>
                </a:solidFill>
              </a:rPr>
              <a:t>(</a:t>
            </a:r>
            <a:r>
              <a:rPr lang="en-US" dirty="0" err="1" smtClean="0">
                <a:solidFill>
                  <a:schemeClr val="bg1"/>
                </a:solidFill>
              </a:rPr>
              <a:t>www.everydayparticipation.org</a:t>
            </a:r>
            <a:r>
              <a:rPr lang="en-US" dirty="0" smtClean="0">
                <a:solidFill>
                  <a:schemeClr val="bg1"/>
                </a:solidFill>
              </a:rPr>
              <a:t>)</a:t>
            </a:r>
          </a:p>
          <a:p>
            <a:endParaRPr lang="en-US" dirty="0">
              <a:solidFill>
                <a:schemeClr val="bg1"/>
              </a:solidFill>
            </a:endParaRPr>
          </a:p>
        </p:txBody>
      </p:sp>
    </p:spTree>
    <p:extLst>
      <p:ext uri="{BB962C8B-B14F-4D97-AF65-F5344CB8AC3E}">
        <p14:creationId xmlns:p14="http://schemas.microsoft.com/office/powerpoint/2010/main" val="41284791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Screen Shot 2014-05-20 at 11.17.26.png"/>
          <p:cNvPicPr>
            <a:picLocks noGrp="1" noChangeAspect="1"/>
          </p:cNvPicPr>
          <p:nvPr>
            <p:ph sz="quarter" idx="1"/>
          </p:nvPr>
        </p:nvPicPr>
        <p:blipFill>
          <a:blip r:embed="rId2">
            <a:extLst>
              <a:ext uri="{28A0092B-C50C-407E-A947-70E740481C1C}">
                <a14:useLocalDpi xmlns:a14="http://schemas.microsoft.com/office/drawing/2010/main" val="0"/>
              </a:ext>
            </a:extLst>
          </a:blip>
          <a:srcRect t="11110" b="11110"/>
          <a:stretch>
            <a:fillRect/>
          </a:stretch>
        </p:blipFill>
        <p:spPr>
          <a:xfrm>
            <a:off x="66896" y="274638"/>
            <a:ext cx="9089804" cy="6303003"/>
          </a:xfrm>
        </p:spPr>
      </p:pic>
      <p:sp>
        <p:nvSpPr>
          <p:cNvPr id="3" name="TextBox 2"/>
          <p:cNvSpPr txBox="1"/>
          <p:nvPr/>
        </p:nvSpPr>
        <p:spPr>
          <a:xfrm>
            <a:off x="1587500" y="2272519"/>
            <a:ext cx="5643033" cy="2677656"/>
          </a:xfrm>
          <a:prstGeom prst="rect">
            <a:avLst/>
          </a:prstGeom>
          <a:solidFill>
            <a:schemeClr val="bg1">
              <a:lumMod val="85000"/>
              <a:alpha val="49000"/>
            </a:schemeClr>
          </a:solidFill>
        </p:spPr>
        <p:txBody>
          <a:bodyPr wrap="square" rtlCol="0">
            <a:spAutoFit/>
          </a:bodyPr>
          <a:lstStyle/>
          <a:p>
            <a:pPr marL="285750" indent="-285750">
              <a:buFont typeface="Arial"/>
              <a:buChar char="•"/>
            </a:pPr>
            <a:r>
              <a:rPr lang="en-US" sz="2400" dirty="0" smtClean="0"/>
              <a:t>Former industrial village on the boundary of Aberdeen</a:t>
            </a:r>
          </a:p>
          <a:p>
            <a:pPr marL="285750" indent="-285750">
              <a:buFont typeface="Arial"/>
              <a:buChar char="•"/>
            </a:pPr>
            <a:r>
              <a:rPr lang="en-US" sz="2400" dirty="0" smtClean="0"/>
              <a:t>Communities on ‘the edge’ of Scotland</a:t>
            </a:r>
          </a:p>
          <a:p>
            <a:pPr marL="285750" indent="-285750">
              <a:buFont typeface="Arial"/>
              <a:buChar char="•"/>
            </a:pPr>
            <a:r>
              <a:rPr lang="en-US" sz="2400" dirty="0" smtClean="0"/>
              <a:t>City-Shire</a:t>
            </a:r>
          </a:p>
          <a:p>
            <a:pPr marL="285750" indent="-285750">
              <a:buFont typeface="Arial"/>
              <a:buChar char="•"/>
            </a:pPr>
            <a:r>
              <a:rPr lang="en-US" sz="2400" dirty="0" smtClean="0"/>
              <a:t>Site of transformation – economic, physical, social  - into dormitory town for the oil wealthy</a:t>
            </a:r>
          </a:p>
        </p:txBody>
      </p:sp>
      <p:pic>
        <p:nvPicPr>
          <p:cNvPr id="8" name="Content Placeholder 3"/>
          <p:cNvPicPr>
            <a:picLocks noChangeAspect="1"/>
          </p:cNvPicPr>
          <p:nvPr/>
        </p:nvPicPr>
        <p:blipFill>
          <a:blip r:embed="rId3"/>
          <a:srcRect t="5" b="5"/>
          <a:stretch>
            <a:fillRect/>
          </a:stretch>
        </p:blipFill>
        <p:spPr>
          <a:xfrm>
            <a:off x="192024" y="274638"/>
            <a:ext cx="2818565" cy="1554162"/>
          </a:xfrm>
          <a:prstGeom prst="rect">
            <a:avLst/>
          </a:prstGeom>
        </p:spPr>
      </p:pic>
    </p:spTree>
    <p:extLst>
      <p:ext uri="{BB962C8B-B14F-4D97-AF65-F5344CB8AC3E}">
        <p14:creationId xmlns:p14="http://schemas.microsoft.com/office/powerpoint/2010/main" val="10376653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Core methods</a:t>
            </a:r>
            <a:endParaRPr lang="en-US" dirty="0">
              <a:solidFill>
                <a:srgbClr val="0000FF"/>
              </a:solidFill>
            </a:endParaRPr>
          </a:p>
        </p:txBody>
      </p:sp>
      <p:sp>
        <p:nvSpPr>
          <p:cNvPr id="3" name="Content Placeholder 2"/>
          <p:cNvSpPr>
            <a:spLocks noGrp="1"/>
          </p:cNvSpPr>
          <p:nvPr>
            <p:ph idx="1"/>
          </p:nvPr>
        </p:nvSpPr>
        <p:spPr/>
        <p:txBody>
          <a:bodyPr/>
          <a:lstStyle/>
          <a:p>
            <a:r>
              <a:rPr lang="en-US" dirty="0" smtClean="0"/>
              <a:t>Mapping (demographic and assets)</a:t>
            </a:r>
          </a:p>
          <a:p>
            <a:r>
              <a:rPr lang="en-US" dirty="0" smtClean="0"/>
              <a:t>In-depth interviews (2 waves)</a:t>
            </a:r>
          </a:p>
          <a:p>
            <a:r>
              <a:rPr lang="en-US" dirty="0" smtClean="0"/>
              <a:t>Ethnography</a:t>
            </a:r>
          </a:p>
          <a:p>
            <a:pPr lvl="1"/>
            <a:r>
              <a:rPr lang="en-US" dirty="0" smtClean="0"/>
              <a:t>Village Hall</a:t>
            </a:r>
          </a:p>
          <a:p>
            <a:pPr lvl="1"/>
            <a:r>
              <a:rPr lang="en-US" dirty="0" smtClean="0"/>
              <a:t>Social Club</a:t>
            </a:r>
          </a:p>
          <a:p>
            <a:pPr lvl="1"/>
            <a:r>
              <a:rPr lang="en-US" dirty="0" smtClean="0"/>
              <a:t>Leisure and Health Club</a:t>
            </a:r>
          </a:p>
          <a:p>
            <a:r>
              <a:rPr lang="en-US" dirty="0" smtClean="0"/>
              <a:t>Social Network Analysis</a:t>
            </a:r>
            <a:endParaRPr lang="en-US" dirty="0"/>
          </a:p>
        </p:txBody>
      </p:sp>
    </p:spTree>
    <p:extLst>
      <p:ext uri="{BB962C8B-B14F-4D97-AF65-F5344CB8AC3E}">
        <p14:creationId xmlns:p14="http://schemas.microsoft.com/office/powerpoint/2010/main" val="10943010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Some key themes</a:t>
            </a:r>
            <a:endParaRPr lang="en-US" dirty="0">
              <a:solidFill>
                <a:srgbClr val="0000FF"/>
              </a:solidFill>
            </a:endParaRPr>
          </a:p>
        </p:txBody>
      </p:sp>
      <p:sp>
        <p:nvSpPr>
          <p:cNvPr id="3" name="Content Placeholder 2"/>
          <p:cNvSpPr>
            <a:spLocks noGrp="1"/>
          </p:cNvSpPr>
          <p:nvPr>
            <p:ph idx="1"/>
          </p:nvPr>
        </p:nvSpPr>
        <p:spPr/>
        <p:txBody>
          <a:bodyPr>
            <a:normAutofit fontScale="92500" lnSpcReduction="20000"/>
          </a:bodyPr>
          <a:lstStyle/>
          <a:p>
            <a:r>
              <a:rPr lang="en-US" dirty="0" smtClean="0"/>
              <a:t>Older groups and key actors among them at the core of a very rich associational culture</a:t>
            </a:r>
          </a:p>
          <a:p>
            <a:r>
              <a:rPr lang="en-US" dirty="0" smtClean="0"/>
              <a:t>Overlapping of social, cultural and civic</a:t>
            </a:r>
          </a:p>
          <a:p>
            <a:r>
              <a:rPr lang="en-US" dirty="0"/>
              <a:t>Centrality of class and age dynamics </a:t>
            </a:r>
            <a:endParaRPr lang="en-US" dirty="0" smtClean="0"/>
          </a:p>
          <a:p>
            <a:r>
              <a:rPr lang="en-US" dirty="0" smtClean="0"/>
              <a:t>Indigenous/incomer relations</a:t>
            </a:r>
          </a:p>
          <a:p>
            <a:r>
              <a:rPr lang="en-US" dirty="0" smtClean="0"/>
              <a:t>Core rhetoric of ‘the village’</a:t>
            </a:r>
          </a:p>
          <a:p>
            <a:r>
              <a:rPr lang="en-US" dirty="0" smtClean="0"/>
              <a:t>The </a:t>
            </a:r>
            <a:r>
              <a:rPr lang="en-US" dirty="0"/>
              <a:t>role of the </a:t>
            </a:r>
            <a:r>
              <a:rPr lang="en-US" dirty="0" smtClean="0"/>
              <a:t>past in present forms of identification – resistance to change and ‘elective belonging’ (Savage et al, 2005)</a:t>
            </a:r>
          </a:p>
          <a:p>
            <a:r>
              <a:rPr lang="en-US" dirty="0" smtClean="0"/>
              <a:t>Williams (1973), </a:t>
            </a:r>
            <a:r>
              <a:rPr lang="en-US" i="1" dirty="0" smtClean="0"/>
              <a:t>The Country and the City</a:t>
            </a:r>
          </a:p>
        </p:txBody>
      </p:sp>
    </p:spTree>
    <p:extLst>
      <p:ext uri="{BB962C8B-B14F-4D97-AF65-F5344CB8AC3E}">
        <p14:creationId xmlns:p14="http://schemas.microsoft.com/office/powerpoint/2010/main" val="42149899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GB" dirty="0" smtClean="0">
                <a:solidFill>
                  <a:schemeClr val="hlink"/>
                </a:solidFill>
                <a:latin typeface="Calibri" charset="0"/>
              </a:rPr>
              <a:t>Plan</a:t>
            </a:r>
            <a:endParaRPr lang="en-US" dirty="0">
              <a:solidFill>
                <a:schemeClr val="hlink"/>
              </a:solidFill>
              <a:latin typeface="Calibri" charset="0"/>
            </a:endParaRPr>
          </a:p>
        </p:txBody>
      </p:sp>
      <p:sp>
        <p:nvSpPr>
          <p:cNvPr id="17410" name="Rectangle 3"/>
          <p:cNvSpPr>
            <a:spLocks noGrp="1"/>
          </p:cNvSpPr>
          <p:nvPr>
            <p:ph type="body" idx="1"/>
          </p:nvPr>
        </p:nvSpPr>
        <p:spPr>
          <a:xfrm>
            <a:off x="395288" y="1844675"/>
            <a:ext cx="8229600" cy="4525963"/>
          </a:xfrm>
        </p:spPr>
        <p:txBody>
          <a:bodyPr/>
          <a:lstStyle/>
          <a:p>
            <a:r>
              <a:rPr lang="en-GB" dirty="0" smtClean="0">
                <a:latin typeface="Calibri" charset="0"/>
              </a:rPr>
              <a:t>Stratification and participation</a:t>
            </a:r>
            <a:endParaRPr lang="en-GB" dirty="0">
              <a:latin typeface="Calibri" charset="0"/>
            </a:endParaRPr>
          </a:p>
          <a:p>
            <a:r>
              <a:rPr lang="en-GB" dirty="0" smtClean="0">
                <a:latin typeface="Calibri" charset="0"/>
              </a:rPr>
              <a:t>The meanings and placing of participation</a:t>
            </a:r>
            <a:endParaRPr lang="en-GB" dirty="0">
              <a:latin typeface="Calibri" charset="0"/>
            </a:endParaRPr>
          </a:p>
          <a:p>
            <a:r>
              <a:rPr lang="en-GB" dirty="0" smtClean="0">
                <a:latin typeface="Calibri" charset="0"/>
              </a:rPr>
              <a:t>Participation, identity and resilience</a:t>
            </a:r>
            <a:endParaRPr lang="en-GB" dirty="0">
              <a:latin typeface="Calibri" charset="0"/>
            </a:endParaRPr>
          </a:p>
        </p:txBody>
      </p:sp>
    </p:spTree>
    <p:extLst>
      <p:ext uri="{BB962C8B-B14F-4D97-AF65-F5344CB8AC3E}">
        <p14:creationId xmlns:p14="http://schemas.microsoft.com/office/powerpoint/2010/main" val="22484401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779"/>
            <a:ext cx="8229600" cy="779462"/>
          </a:xfrm>
        </p:spPr>
        <p:txBody>
          <a:bodyPr/>
          <a:lstStyle/>
          <a:p>
            <a:r>
              <a:rPr lang="en-US" dirty="0" smtClean="0">
                <a:solidFill>
                  <a:srgbClr val="0000FF"/>
                </a:solidFill>
              </a:rPr>
              <a:t>Resilience</a:t>
            </a:r>
            <a:endParaRPr lang="en-US" dirty="0">
              <a:solidFill>
                <a:srgbClr val="0000FF"/>
              </a:solidFill>
            </a:endParaRPr>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900315539"/>
              </p:ext>
            </p:extLst>
          </p:nvPr>
        </p:nvGraphicFramePr>
        <p:xfrm>
          <a:off x="243105" y="1152164"/>
          <a:ext cx="4100295" cy="4750683"/>
        </p:xfrm>
        <a:graphic>
          <a:graphicData uri="http://schemas.openxmlformats.org/presentationml/2006/ole">
            <mc:AlternateContent xmlns:mc="http://schemas.openxmlformats.org/markup-compatibility/2006">
              <mc:Choice xmlns:v="urn:schemas-microsoft-com:vml" Requires="v">
                <p:oleObj spid="_x0000_s1053" name="Document" r:id="rId3" imgW="5270500" imgH="5905500" progId="Word.Document.12">
                  <p:embed/>
                </p:oleObj>
              </mc:Choice>
              <mc:Fallback>
                <p:oleObj name="Document" r:id="rId3" imgW="5270500" imgH="5905500" progId="Word.Document.12">
                  <p:embed/>
                  <p:pic>
                    <p:nvPicPr>
                      <p:cNvPr id="0" name=""/>
                      <p:cNvPicPr/>
                      <p:nvPr/>
                    </p:nvPicPr>
                    <p:blipFill>
                      <a:blip r:embed="rId4"/>
                      <a:stretch>
                        <a:fillRect/>
                      </a:stretch>
                    </p:blipFill>
                    <p:spPr>
                      <a:xfrm>
                        <a:off x="243105" y="1152164"/>
                        <a:ext cx="4100295" cy="475068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69304522"/>
              </p:ext>
            </p:extLst>
          </p:nvPr>
        </p:nvGraphicFramePr>
        <p:xfrm>
          <a:off x="5007170" y="1291865"/>
          <a:ext cx="3976688" cy="5168900"/>
        </p:xfrm>
        <a:graphic>
          <a:graphicData uri="http://schemas.openxmlformats.org/presentationml/2006/ole">
            <mc:AlternateContent xmlns:mc="http://schemas.openxmlformats.org/markup-compatibility/2006">
              <mc:Choice xmlns:v="urn:schemas-microsoft-com:vml" Requires="v">
                <p:oleObj spid="_x0000_s1054" name="Document" r:id="rId5" imgW="5270500" imgH="6756400" progId="Word.Document.12">
                  <p:embed/>
                </p:oleObj>
              </mc:Choice>
              <mc:Fallback>
                <p:oleObj name="Document" r:id="rId5" imgW="5270500" imgH="6756400" progId="Word.Document.12">
                  <p:embed/>
                  <p:pic>
                    <p:nvPicPr>
                      <p:cNvPr id="0" name=""/>
                      <p:cNvPicPr/>
                      <p:nvPr/>
                    </p:nvPicPr>
                    <p:blipFill>
                      <a:blip r:embed="rId6"/>
                      <a:stretch>
                        <a:fillRect/>
                      </a:stretch>
                    </p:blipFill>
                    <p:spPr>
                      <a:xfrm>
                        <a:off x="5007170" y="1291865"/>
                        <a:ext cx="3976688" cy="5168900"/>
                      </a:xfrm>
                      <a:prstGeom prst="rect">
                        <a:avLst/>
                      </a:prstGeom>
                    </p:spPr>
                  </p:pic>
                </p:oleObj>
              </mc:Fallback>
            </mc:AlternateContent>
          </a:graphicData>
        </a:graphic>
      </p:graphicFrame>
    </p:spTree>
    <p:extLst>
      <p:ext uri="{BB962C8B-B14F-4D97-AF65-F5344CB8AC3E}">
        <p14:creationId xmlns:p14="http://schemas.microsoft.com/office/powerpoint/2010/main" val="24216158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Resilience as a social category</a:t>
            </a:r>
            <a:endParaRPr lang="en-US" dirty="0">
              <a:solidFill>
                <a:srgbClr val="0000FF"/>
              </a:solidFill>
            </a:endParaRPr>
          </a:p>
        </p:txBody>
      </p:sp>
      <p:sp>
        <p:nvSpPr>
          <p:cNvPr id="3" name="Content Placeholder 2"/>
          <p:cNvSpPr>
            <a:spLocks noGrp="1"/>
          </p:cNvSpPr>
          <p:nvPr>
            <p:ph idx="1"/>
          </p:nvPr>
        </p:nvSpPr>
        <p:spPr/>
        <p:txBody>
          <a:bodyPr>
            <a:normAutofit fontScale="77500" lnSpcReduction="20000"/>
          </a:bodyPr>
          <a:lstStyle/>
          <a:p>
            <a:pPr marL="285750" indent="-285750"/>
            <a:r>
              <a:rPr lang="en-US" dirty="0"/>
              <a:t>A pre-existing state</a:t>
            </a:r>
          </a:p>
          <a:p>
            <a:pPr marL="285750" indent="-285750"/>
            <a:r>
              <a:rPr lang="en-US" dirty="0"/>
              <a:t>Embedded in everyday social and cultural participation</a:t>
            </a:r>
          </a:p>
          <a:p>
            <a:pPr marL="285750" indent="-285750"/>
            <a:r>
              <a:rPr lang="en-US" dirty="0"/>
              <a:t>Rooted in a time when ‘work got under the skin of life (Joyce, 1980)</a:t>
            </a:r>
          </a:p>
          <a:p>
            <a:pPr marL="285750" indent="-285750"/>
            <a:r>
              <a:rPr lang="en-US" dirty="0"/>
              <a:t>Senior citizens central</a:t>
            </a:r>
          </a:p>
          <a:p>
            <a:pPr marL="285750" indent="-285750"/>
            <a:r>
              <a:rPr lang="en-US" dirty="0"/>
              <a:t>Public face </a:t>
            </a:r>
            <a:r>
              <a:rPr lang="en-US" dirty="0" err="1"/>
              <a:t>operationalised</a:t>
            </a:r>
            <a:r>
              <a:rPr lang="en-US" dirty="0"/>
              <a:t> by ‘the usual suspects’ – </a:t>
            </a:r>
            <a:r>
              <a:rPr lang="en-US" dirty="0" smtClean="0"/>
              <a:t>a core, </a:t>
            </a:r>
            <a:r>
              <a:rPr lang="en-US" dirty="0"/>
              <a:t>though </a:t>
            </a:r>
            <a:r>
              <a:rPr lang="en-US" dirty="0" smtClean="0"/>
              <a:t>differentiated, largely middle-class, network</a:t>
            </a:r>
            <a:endParaRPr lang="en-US" dirty="0"/>
          </a:p>
          <a:p>
            <a:pPr marL="285750" indent="-285750"/>
            <a:r>
              <a:rPr lang="en-US" dirty="0"/>
              <a:t>Ambivalent relationship to the state</a:t>
            </a:r>
          </a:p>
          <a:p>
            <a:pPr marL="285750" indent="-285750"/>
            <a:r>
              <a:rPr lang="en-US" dirty="0" smtClean="0"/>
              <a:t>The passing of a generational </a:t>
            </a:r>
            <a:r>
              <a:rPr lang="en-US" dirty="0"/>
              <a:t>moment? </a:t>
            </a:r>
          </a:p>
          <a:p>
            <a:pPr lvl="1">
              <a:buFont typeface="Arial"/>
              <a:buChar char="•"/>
            </a:pPr>
            <a:r>
              <a:rPr lang="en-US" dirty="0" smtClean="0"/>
              <a:t>‘Community</a:t>
            </a:r>
            <a:r>
              <a:rPr lang="en-US" dirty="0"/>
              <a:t>-minded people’. </a:t>
            </a:r>
          </a:p>
          <a:p>
            <a:pPr lvl="1">
              <a:buFont typeface="Arial"/>
              <a:buChar char="•"/>
            </a:pPr>
            <a:r>
              <a:rPr lang="en-US" dirty="0"/>
              <a:t>‘Older people are more prone to preparing for emergencies because of the way they’ve grown up’</a:t>
            </a:r>
          </a:p>
        </p:txBody>
      </p:sp>
    </p:spTree>
    <p:extLst>
      <p:ext uri="{BB962C8B-B14F-4D97-AF65-F5344CB8AC3E}">
        <p14:creationId xmlns:p14="http://schemas.microsoft.com/office/powerpoint/2010/main" val="7174056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r>
              <a:rPr lang="en-GB" dirty="0" smtClean="0">
                <a:solidFill>
                  <a:schemeClr val="hlink"/>
                </a:solidFill>
                <a:latin typeface="Calibri" charset="0"/>
              </a:rPr>
              <a:t>Theory</a:t>
            </a:r>
            <a:endParaRPr lang="en-US" dirty="0">
              <a:solidFill>
                <a:schemeClr val="hlink"/>
              </a:solidFill>
              <a:latin typeface="Calibri" charset="0"/>
            </a:endParaRPr>
          </a:p>
        </p:txBody>
      </p:sp>
      <p:sp>
        <p:nvSpPr>
          <p:cNvPr id="17410" name="Rectangle 3"/>
          <p:cNvSpPr>
            <a:spLocks noGrp="1"/>
          </p:cNvSpPr>
          <p:nvPr>
            <p:ph type="body" idx="1"/>
          </p:nvPr>
        </p:nvSpPr>
        <p:spPr>
          <a:xfrm>
            <a:off x="395288" y="1844675"/>
            <a:ext cx="8229600" cy="4525963"/>
          </a:xfrm>
        </p:spPr>
        <p:txBody>
          <a:bodyPr/>
          <a:lstStyle/>
          <a:p>
            <a:r>
              <a:rPr lang="en-GB" dirty="0" smtClean="0">
                <a:latin typeface="Calibri" charset="0"/>
              </a:rPr>
              <a:t>Disengagement </a:t>
            </a:r>
          </a:p>
          <a:p>
            <a:r>
              <a:rPr lang="en-GB" dirty="0" smtClean="0">
                <a:latin typeface="Calibri" charset="0"/>
              </a:rPr>
              <a:t>Crisis </a:t>
            </a:r>
            <a:endParaRPr lang="en-GB" dirty="0">
              <a:latin typeface="Calibri" charset="0"/>
            </a:endParaRPr>
          </a:p>
          <a:p>
            <a:r>
              <a:rPr lang="en-GB" dirty="0" smtClean="0">
                <a:latin typeface="Calibri" charset="0"/>
              </a:rPr>
              <a:t>Activity</a:t>
            </a:r>
            <a:endParaRPr lang="en-GB" dirty="0">
              <a:latin typeface="Calibri" charset="0"/>
            </a:endParaRPr>
          </a:p>
          <a:p>
            <a:r>
              <a:rPr lang="en-GB" dirty="0" smtClean="0">
                <a:latin typeface="Calibri" charset="0"/>
              </a:rPr>
              <a:t>Continuity</a:t>
            </a:r>
            <a:endParaRPr lang="en-GB" dirty="0">
              <a:latin typeface="Calibri" charset="0"/>
            </a:endParaRPr>
          </a:p>
        </p:txBody>
      </p:sp>
    </p:spTree>
    <p:extLst>
      <p:ext uri="{BB962C8B-B14F-4D97-AF65-F5344CB8AC3E}">
        <p14:creationId xmlns:p14="http://schemas.microsoft.com/office/powerpoint/2010/main" val="3833049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a:xfrm>
            <a:off x="457200" y="69576"/>
            <a:ext cx="8229600" cy="849895"/>
          </a:xfrm>
        </p:spPr>
        <p:txBody>
          <a:bodyPr/>
          <a:lstStyle/>
          <a:p>
            <a:r>
              <a:rPr lang="en-GB" dirty="0" smtClean="0">
                <a:solidFill>
                  <a:schemeClr val="hlink"/>
                </a:solidFill>
                <a:latin typeface="Calibri" charset="0"/>
              </a:rPr>
              <a:t>Stratification and Participation</a:t>
            </a:r>
            <a:endParaRPr lang="en-US" dirty="0">
              <a:solidFill>
                <a:schemeClr val="hlink"/>
              </a:solidFill>
              <a:latin typeface="Calibri" charset="0"/>
            </a:endParaRPr>
          </a:p>
        </p:txBody>
      </p:sp>
      <p:sp>
        <p:nvSpPr>
          <p:cNvPr id="17410" name="Rectangle 3"/>
          <p:cNvSpPr>
            <a:spLocks noGrp="1"/>
          </p:cNvSpPr>
          <p:nvPr>
            <p:ph type="body" idx="1"/>
          </p:nvPr>
        </p:nvSpPr>
        <p:spPr>
          <a:xfrm>
            <a:off x="395288" y="1844675"/>
            <a:ext cx="8229600" cy="4525963"/>
          </a:xfrm>
        </p:spPr>
        <p:txBody>
          <a:bodyPr/>
          <a:lstStyle/>
          <a:p>
            <a:pPr marL="0" indent="0">
              <a:buNone/>
            </a:pPr>
            <a:endParaRPr lang="en-GB" dirty="0">
              <a:latin typeface="Calibri" charset="0"/>
            </a:endParaRPr>
          </a:p>
        </p:txBody>
      </p:sp>
      <p:graphicFrame>
        <p:nvGraphicFramePr>
          <p:cNvPr id="5" name="Chart 4"/>
          <p:cNvGraphicFramePr>
            <a:graphicFrameLocks/>
          </p:cNvGraphicFramePr>
          <p:nvPr>
            <p:extLst>
              <p:ext uri="{D42A27DB-BD31-4B8C-83A1-F6EECF244321}">
                <p14:modId xmlns:p14="http://schemas.microsoft.com/office/powerpoint/2010/main" val="117121409"/>
              </p:ext>
            </p:extLst>
          </p:nvPr>
        </p:nvGraphicFramePr>
        <p:xfrm>
          <a:off x="457200" y="1114116"/>
          <a:ext cx="8013700" cy="5626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28584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FF"/>
                </a:solidFill>
              </a:rPr>
              <a:t>Participation in the Arts by Age </a:t>
            </a:r>
            <a:br>
              <a:rPr lang="en-US" sz="3200" dirty="0" smtClean="0">
                <a:solidFill>
                  <a:srgbClr val="0000FF"/>
                </a:solidFill>
              </a:rPr>
            </a:br>
            <a:r>
              <a:rPr lang="en-US" sz="1600" dirty="0" smtClean="0">
                <a:solidFill>
                  <a:srgbClr val="0000FF"/>
                </a:solidFill>
              </a:rPr>
              <a:t>(Source: Taking Part Survey, 2009-10)</a:t>
            </a:r>
            <a:endParaRPr lang="en-US" sz="1600" dirty="0">
              <a:solidFill>
                <a:srgbClr val="0000FF"/>
              </a:solidFill>
            </a:endParaRPr>
          </a:p>
        </p:txBody>
      </p:sp>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297237437"/>
              </p:ext>
            </p:extLst>
          </p:nvPr>
        </p:nvGraphicFramePr>
        <p:xfrm>
          <a:off x="814388" y="1600200"/>
          <a:ext cx="7513637" cy="4525963"/>
        </p:xfrm>
        <a:graphic>
          <a:graphicData uri="http://schemas.openxmlformats.org/presentationml/2006/ole">
            <mc:AlternateContent xmlns:mc="http://schemas.openxmlformats.org/markup-compatibility/2006">
              <mc:Choice xmlns:v="urn:schemas-microsoft-com:vml" Requires="v">
                <p:oleObj spid="_x0000_s4186" name="Document" r:id="rId3" imgW="5270500" imgH="3175000" progId="Word.Document.12">
                  <p:embed/>
                </p:oleObj>
              </mc:Choice>
              <mc:Fallback>
                <p:oleObj name="Document" r:id="rId3" imgW="5270500" imgH="3175000" progId="Word.Document.12">
                  <p:embed/>
                  <p:pic>
                    <p:nvPicPr>
                      <p:cNvPr id="0" name=""/>
                      <p:cNvPicPr/>
                      <p:nvPr/>
                    </p:nvPicPr>
                    <p:blipFill>
                      <a:blip r:embed="rId4"/>
                      <a:stretch>
                        <a:fillRect/>
                      </a:stretch>
                    </p:blipFill>
                    <p:spPr>
                      <a:xfrm>
                        <a:off x="814388" y="1600200"/>
                        <a:ext cx="7513637" cy="4525963"/>
                      </a:xfrm>
                      <a:prstGeom prst="rect">
                        <a:avLst/>
                      </a:prstGeom>
                    </p:spPr>
                  </p:pic>
                </p:oleObj>
              </mc:Fallback>
            </mc:AlternateContent>
          </a:graphicData>
        </a:graphic>
      </p:graphicFrame>
    </p:spTree>
    <p:extLst>
      <p:ext uri="{BB962C8B-B14F-4D97-AF65-F5344CB8AC3E}">
        <p14:creationId xmlns:p14="http://schemas.microsoft.com/office/powerpoint/2010/main" val="24676326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normAutofit fontScale="90000"/>
          </a:bodyPr>
          <a:lstStyle/>
          <a:p>
            <a:r>
              <a:rPr lang="en-GB" dirty="0" smtClean="0">
                <a:solidFill>
                  <a:schemeClr val="hlink"/>
                </a:solidFill>
                <a:latin typeface="Calibri" charset="0"/>
              </a:rPr>
              <a:t>Importance of age effects in structuring taste and participation</a:t>
            </a:r>
            <a:endParaRPr lang="en-US" dirty="0">
              <a:solidFill>
                <a:schemeClr val="hlink"/>
              </a:solidFill>
              <a:latin typeface="Calibri" charset="0"/>
            </a:endParaRPr>
          </a:p>
        </p:txBody>
      </p:sp>
      <p:sp>
        <p:nvSpPr>
          <p:cNvPr id="17410" name="Rectangle 3"/>
          <p:cNvSpPr>
            <a:spLocks noGrp="1"/>
          </p:cNvSpPr>
          <p:nvPr>
            <p:ph type="body" idx="1"/>
          </p:nvPr>
        </p:nvSpPr>
        <p:spPr>
          <a:xfrm>
            <a:off x="395288" y="1844675"/>
            <a:ext cx="8229600" cy="4525963"/>
          </a:xfrm>
        </p:spPr>
        <p:txBody>
          <a:bodyPr>
            <a:normAutofit fontScale="77500" lnSpcReduction="20000"/>
          </a:bodyPr>
          <a:lstStyle/>
          <a:p>
            <a:r>
              <a:rPr lang="en-GB" dirty="0" smtClean="0">
                <a:latin typeface="Calibri" charset="0"/>
              </a:rPr>
              <a:t>Second only to class (Bennett at al, </a:t>
            </a:r>
            <a:r>
              <a:rPr lang="en-GB" i="1" dirty="0" smtClean="0">
                <a:latin typeface="Calibri" charset="0"/>
              </a:rPr>
              <a:t>Cultural, Class Distinction</a:t>
            </a:r>
            <a:r>
              <a:rPr lang="en-GB" dirty="0" smtClean="0">
                <a:latin typeface="Calibri" charset="0"/>
              </a:rPr>
              <a:t>, 2009)</a:t>
            </a:r>
          </a:p>
          <a:p>
            <a:pPr lvl="1"/>
            <a:r>
              <a:rPr lang="en-GB" dirty="0" smtClean="0">
                <a:latin typeface="Calibri" charset="0"/>
              </a:rPr>
              <a:t>Younger preference for contemporary and commercial forms (cinema, night clubs, rock music, modern art, </a:t>
            </a:r>
            <a:r>
              <a:rPr lang="en-GB" dirty="0" err="1" smtClean="0">
                <a:latin typeface="Calibri" charset="0"/>
              </a:rPr>
              <a:t>sci</a:t>
            </a:r>
            <a:r>
              <a:rPr lang="en-GB" dirty="0" smtClean="0">
                <a:latin typeface="Calibri" charset="0"/>
              </a:rPr>
              <a:t> fi, TV comedy), older for established practices (orchestral music, stately homes, romantic fiction, TV news and documentaries).</a:t>
            </a:r>
            <a:endParaRPr lang="en-GB" dirty="0">
              <a:latin typeface="Calibri" charset="0"/>
            </a:endParaRPr>
          </a:p>
          <a:p>
            <a:r>
              <a:rPr lang="en-GB" dirty="0" smtClean="0">
                <a:latin typeface="Calibri" charset="0"/>
              </a:rPr>
              <a:t>Need to unpack age, cohort (generation) and life course dimensions (</a:t>
            </a:r>
            <a:r>
              <a:rPr lang="en-GB" dirty="0" err="1" smtClean="0">
                <a:latin typeface="Calibri" charset="0"/>
              </a:rPr>
              <a:t>Scherger</a:t>
            </a:r>
            <a:r>
              <a:rPr lang="en-GB" dirty="0" smtClean="0">
                <a:latin typeface="Calibri" charset="0"/>
              </a:rPr>
              <a:t>, 2009)</a:t>
            </a:r>
          </a:p>
          <a:p>
            <a:pPr lvl="1"/>
            <a:r>
              <a:rPr lang="en-GB" dirty="0" smtClean="0">
                <a:latin typeface="Calibri" charset="0"/>
              </a:rPr>
              <a:t>Life course (and gender) effects on active participation, importance of labour market engagement and family formation; decline in highbrow cultural participation is a cohort effect, reflecting value changes through cohort replacement.</a:t>
            </a:r>
            <a:endParaRPr lang="en-GB" dirty="0">
              <a:latin typeface="Calibri" charset="0"/>
            </a:endParaRPr>
          </a:p>
        </p:txBody>
      </p:sp>
    </p:spTree>
    <p:extLst>
      <p:ext uri="{BB962C8B-B14F-4D97-AF65-F5344CB8AC3E}">
        <p14:creationId xmlns:p14="http://schemas.microsoft.com/office/powerpoint/2010/main" val="924968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00012"/>
            <a:ext cx="8439150" cy="1093787"/>
          </a:xfrm>
        </p:spPr>
        <p:txBody>
          <a:bodyPr rtlCol="0">
            <a:noAutofit/>
          </a:bodyPr>
          <a:lstStyle/>
          <a:p>
            <a:pPr>
              <a:defRPr/>
            </a:pPr>
            <a:r>
              <a:rPr lang="en-GB" sz="2800" dirty="0" smtClean="0">
                <a:solidFill>
                  <a:schemeClr val="hlink"/>
                </a:solidFill>
                <a:latin typeface="Calibri" charset="0"/>
              </a:rPr>
              <a:t>Participation versus </a:t>
            </a:r>
            <a:r>
              <a:rPr lang="en-GB" sz="2800" dirty="0">
                <a:solidFill>
                  <a:schemeClr val="hlink"/>
                </a:solidFill>
                <a:latin typeface="Calibri" charset="0"/>
              </a:rPr>
              <a:t>Non-</a:t>
            </a:r>
            <a:r>
              <a:rPr lang="en-GB" sz="2800" dirty="0" smtClean="0">
                <a:solidFill>
                  <a:schemeClr val="hlink"/>
                </a:solidFill>
                <a:latin typeface="Calibri" charset="0"/>
              </a:rPr>
              <a:t>Participation</a:t>
            </a:r>
            <a:br>
              <a:rPr lang="en-GB" sz="2800" dirty="0" smtClean="0">
                <a:solidFill>
                  <a:schemeClr val="hlink"/>
                </a:solidFill>
                <a:latin typeface="Calibri" charset="0"/>
              </a:rPr>
            </a:br>
            <a:r>
              <a:rPr lang="en-GB" sz="1800" dirty="0" smtClean="0">
                <a:solidFill>
                  <a:schemeClr val="hlink"/>
                </a:solidFill>
                <a:latin typeface="Calibri" charset="0"/>
              </a:rPr>
              <a:t>(an MCA of free-time activities for the Taking </a:t>
            </a:r>
            <a:r>
              <a:rPr lang="en-GB" sz="1800" dirty="0">
                <a:solidFill>
                  <a:schemeClr val="hlink"/>
                </a:solidFill>
                <a:latin typeface="Calibri" charset="0"/>
              </a:rPr>
              <a:t>P</a:t>
            </a:r>
            <a:r>
              <a:rPr lang="en-GB" sz="1800" dirty="0" smtClean="0">
                <a:solidFill>
                  <a:schemeClr val="hlink"/>
                </a:solidFill>
                <a:latin typeface="Calibri" charset="0"/>
              </a:rPr>
              <a:t>art Survey, 2008-09)</a:t>
            </a:r>
            <a:endParaRPr lang="en-GB" sz="1800" dirty="0"/>
          </a:p>
        </p:txBody>
      </p:sp>
      <p:pic>
        <p:nvPicPr>
          <p:cNvPr id="18434" name="Content Placeholder 3" descr="C:\Users\alice\Documents\alice work\DCMS\graphs\FREETIM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1000125"/>
            <a:ext cx="8858250" cy="5715000"/>
          </a:xfrm>
        </p:spPr>
      </p:pic>
    </p:spTree>
    <p:extLst>
      <p:ext uri="{BB962C8B-B14F-4D97-AF65-F5344CB8AC3E}">
        <p14:creationId xmlns:p14="http://schemas.microsoft.com/office/powerpoint/2010/main" val="19813462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1438"/>
            <a:ext cx="8229600" cy="1143000"/>
          </a:xfrm>
        </p:spPr>
        <p:txBody>
          <a:bodyPr>
            <a:normAutofit/>
          </a:bodyPr>
          <a:lstStyle/>
          <a:p>
            <a:r>
              <a:rPr lang="en-GB" sz="3100" dirty="0">
                <a:solidFill>
                  <a:schemeClr val="hlink"/>
                </a:solidFill>
                <a:latin typeface="Calibri" charset="0"/>
              </a:rPr>
              <a:t>Participation </a:t>
            </a:r>
            <a:r>
              <a:rPr lang="en-GB" sz="3100" dirty="0" smtClean="0">
                <a:solidFill>
                  <a:schemeClr val="hlink"/>
                </a:solidFill>
                <a:latin typeface="Calibri" charset="0"/>
              </a:rPr>
              <a:t>and Well-being</a:t>
            </a:r>
            <a:r>
              <a:rPr lang="en-GB" sz="3100" dirty="0">
                <a:solidFill>
                  <a:schemeClr val="hlink"/>
                </a:solidFill>
                <a:latin typeface="Calibri" charset="0"/>
              </a:rPr>
              <a:t/>
            </a:r>
            <a:br>
              <a:rPr lang="en-GB" sz="3100" dirty="0">
                <a:solidFill>
                  <a:schemeClr val="hlink"/>
                </a:solidFill>
                <a:latin typeface="Calibri" charset="0"/>
              </a:rPr>
            </a:br>
            <a:r>
              <a:rPr lang="en-GB" sz="2000" dirty="0">
                <a:solidFill>
                  <a:schemeClr val="hlink"/>
                </a:solidFill>
                <a:latin typeface="Calibri" charset="0"/>
              </a:rPr>
              <a:t>(an MCA of free-time activities for the Taking Part Survey, 2008-09)</a:t>
            </a:r>
            <a:endParaRPr lang="en-GB" sz="2000" dirty="0">
              <a:latin typeface="Calibri" charset="0"/>
            </a:endParaRPr>
          </a:p>
        </p:txBody>
      </p:sp>
      <p:pic>
        <p:nvPicPr>
          <p:cNvPr id="26626" name="Content Placeholder 3" descr="C:\Users\alice\Documents\alice work\DCMS\graphs\graphs sept\wellbeing and freetim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085850"/>
            <a:ext cx="8229600" cy="5046663"/>
          </a:xfrm>
        </p:spPr>
      </p:pic>
    </p:spTree>
    <p:extLst>
      <p:ext uri="{BB962C8B-B14F-4D97-AF65-F5344CB8AC3E}">
        <p14:creationId xmlns:p14="http://schemas.microsoft.com/office/powerpoint/2010/main" val="1310357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11188" y="0"/>
            <a:ext cx="8077200" cy="812800"/>
          </a:xfrm>
        </p:spPr>
        <p:txBody>
          <a:bodyPr>
            <a:normAutofit/>
          </a:bodyPr>
          <a:lstStyle/>
          <a:p>
            <a:pPr eaLnBrk="1" hangingPunct="1">
              <a:defRPr/>
            </a:pPr>
            <a:r>
              <a:rPr lang="en-GB" sz="3600" dirty="0" smtClean="0">
                <a:solidFill>
                  <a:srgbClr val="0000FF"/>
                </a:solidFill>
              </a:rPr>
              <a:t>What does it mean to participate?</a:t>
            </a:r>
          </a:p>
        </p:txBody>
      </p:sp>
      <p:sp>
        <p:nvSpPr>
          <p:cNvPr id="53251" name="Rectangle 3"/>
          <p:cNvSpPr>
            <a:spLocks noGrp="1" noChangeArrowheads="1"/>
          </p:cNvSpPr>
          <p:nvPr>
            <p:ph type="body" idx="1"/>
          </p:nvPr>
        </p:nvSpPr>
        <p:spPr>
          <a:xfrm>
            <a:off x="317500" y="931333"/>
            <a:ext cx="8724900" cy="5926667"/>
          </a:xfrm>
        </p:spPr>
        <p:txBody>
          <a:bodyPr>
            <a:noAutofit/>
          </a:bodyPr>
          <a:lstStyle/>
          <a:p>
            <a:pPr eaLnBrk="1" hangingPunct="1">
              <a:defRPr/>
            </a:pPr>
            <a:r>
              <a:rPr lang="en-GB" sz="2800" dirty="0" smtClean="0">
                <a:cs typeface="Cambria"/>
              </a:rPr>
              <a:t>Qualitative studies focusing on life histories and participation narratives</a:t>
            </a:r>
            <a:endParaRPr lang="en-GB" sz="2800" dirty="0">
              <a:cs typeface="Cambria"/>
            </a:endParaRPr>
          </a:p>
          <a:p>
            <a:pPr eaLnBrk="1" hangingPunct="1">
              <a:defRPr/>
            </a:pPr>
            <a:r>
              <a:rPr lang="en-GB" sz="2800" i="1" dirty="0" smtClean="0">
                <a:cs typeface="Cambria"/>
              </a:rPr>
              <a:t>Manchester’s cultural institutions </a:t>
            </a:r>
            <a:r>
              <a:rPr lang="en-GB" sz="2800" dirty="0" smtClean="0">
                <a:cs typeface="Cambria"/>
              </a:rPr>
              <a:t>project. 100 in-depth interviews with the ‘users’ and ‘non-users’ of formal cultural venues from different part of the </a:t>
            </a:r>
            <a:r>
              <a:rPr lang="en-GB" sz="2800" dirty="0" smtClean="0">
                <a:cs typeface="Cambria"/>
              </a:rPr>
              <a:t>city</a:t>
            </a:r>
          </a:p>
          <a:p>
            <a:pPr marL="342900" lvl="1" indent="-342900">
              <a:buFont typeface="Arial"/>
              <a:buChar char="•"/>
              <a:defRPr/>
            </a:pPr>
            <a:r>
              <a:rPr lang="en-GB" i="1" dirty="0"/>
              <a:t>National Child Development Study</a:t>
            </a:r>
            <a:r>
              <a:rPr lang="en-GB" dirty="0"/>
              <a:t>.  In-depth interviews with 220 panel members at age 50</a:t>
            </a:r>
            <a:r>
              <a:rPr lang="en-GB" dirty="0" smtClean="0"/>
              <a:t>.</a:t>
            </a:r>
            <a:endParaRPr lang="en-GB" dirty="0" smtClean="0">
              <a:cs typeface="Cambria"/>
            </a:endParaRPr>
          </a:p>
          <a:p>
            <a:pPr eaLnBrk="1" hangingPunct="1">
              <a:defRPr/>
            </a:pPr>
            <a:r>
              <a:rPr lang="en-GB" sz="2800" dirty="0" smtClean="0">
                <a:cs typeface="Cambria"/>
              </a:rPr>
              <a:t>Relationship to formal cultural participation defined by </a:t>
            </a:r>
            <a:r>
              <a:rPr lang="en-GB" sz="2800" b="1" dirty="0" smtClean="0">
                <a:cs typeface="Cambria"/>
              </a:rPr>
              <a:t>detachment, </a:t>
            </a:r>
            <a:r>
              <a:rPr lang="en-GB" sz="2800" b="1" dirty="0" err="1" smtClean="0">
                <a:cs typeface="Cambria"/>
              </a:rPr>
              <a:t>disidentification</a:t>
            </a:r>
            <a:r>
              <a:rPr lang="en-GB" sz="2800" b="1" dirty="0" smtClean="0">
                <a:cs typeface="Cambria"/>
              </a:rPr>
              <a:t> and circumstance</a:t>
            </a:r>
          </a:p>
        </p:txBody>
      </p:sp>
    </p:spTree>
    <p:extLst>
      <p:ext uri="{BB962C8B-B14F-4D97-AF65-F5344CB8AC3E}">
        <p14:creationId xmlns:p14="http://schemas.microsoft.com/office/powerpoint/2010/main" val="5875800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1529</TotalTime>
  <Words>1593</Words>
  <Application>Microsoft Macintosh PowerPoint</Application>
  <PresentationFormat>On-screen Show (4:3)</PresentationFormat>
  <Paragraphs>97</Paragraphs>
  <Slides>21</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Document</vt:lpstr>
      <vt:lpstr>Microsoft Word Document</vt:lpstr>
      <vt:lpstr>PowerPoint Presentation</vt:lpstr>
      <vt:lpstr>Plan</vt:lpstr>
      <vt:lpstr>Theory</vt:lpstr>
      <vt:lpstr>Stratification and Participation</vt:lpstr>
      <vt:lpstr>Participation in the Arts by Age  (Source: Taking Part Survey, 2009-10)</vt:lpstr>
      <vt:lpstr>Importance of age effects in structuring taste and participation</vt:lpstr>
      <vt:lpstr>Participation versus Non-Participation (an MCA of free-time activities for the Taking Part Survey, 2008-09)</vt:lpstr>
      <vt:lpstr>Participation and Well-being (an MCA of free-time activities for the Taking Part Survey, 2008-09)</vt:lpstr>
      <vt:lpstr>What does it mean to participate?</vt:lpstr>
      <vt:lpstr>Everyday participation &amp; ordinary culture</vt:lpstr>
      <vt:lpstr>Ghostly participation</vt:lpstr>
      <vt:lpstr>Narratives of trauma, disjuncture, (dis-)orientation</vt:lpstr>
      <vt:lpstr>PowerPoint Presentation</vt:lpstr>
      <vt:lpstr>PowerPoint Presentation</vt:lpstr>
      <vt:lpstr>How should we think about participation?</vt:lpstr>
      <vt:lpstr>Understanding everyday participation  articulating cultural values    </vt:lpstr>
      <vt:lpstr>PowerPoint Presentation</vt:lpstr>
      <vt:lpstr>Core methods</vt:lpstr>
      <vt:lpstr>Some key themes</vt:lpstr>
      <vt:lpstr>Resilience</vt:lpstr>
      <vt:lpstr>Resilience as a social category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Miles</dc:creator>
  <cp:lastModifiedBy>Andrew Miles</cp:lastModifiedBy>
  <cp:revision>90</cp:revision>
  <dcterms:created xsi:type="dcterms:W3CDTF">2014-07-06T20:06:57Z</dcterms:created>
  <dcterms:modified xsi:type="dcterms:W3CDTF">2014-07-08T08:38:49Z</dcterms:modified>
</cp:coreProperties>
</file>