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301" r:id="rId4"/>
    <p:sldId id="304" r:id="rId5"/>
    <p:sldId id="305" r:id="rId6"/>
    <p:sldId id="302" r:id="rId7"/>
    <p:sldId id="259" r:id="rId8"/>
    <p:sldId id="260" r:id="rId9"/>
    <p:sldId id="263" r:id="rId10"/>
    <p:sldId id="273" r:id="rId11"/>
    <p:sldId id="295" r:id="rId12"/>
    <p:sldId id="306" r:id="rId13"/>
    <p:sldId id="307" r:id="rId14"/>
    <p:sldId id="308" r:id="rId15"/>
    <p:sldId id="309" r:id="rId16"/>
    <p:sldId id="310" r:id="rId17"/>
    <p:sldId id="311" r:id="rId18"/>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99" autoAdjust="0"/>
  </p:normalViewPr>
  <p:slideViewPr>
    <p:cSldViewPr>
      <p:cViewPr varScale="1">
        <p:scale>
          <a:sx n="52" d="100"/>
          <a:sy n="52" d="100"/>
        </p:scale>
        <p:origin x="-19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B74D35B5-F545-421A-97C2-3389EEDE48A1}" type="datetimeFigureOut">
              <a:rPr lang="en-GB" smtClean="0"/>
              <a:pPr/>
              <a:t>08/07/2014</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E548797A-4C79-4634-B6FF-C421AD71B8E1}" type="slidenum">
              <a:rPr lang="en-GB" smtClean="0"/>
              <a:pPr/>
              <a:t>‹#›</a:t>
            </a:fld>
            <a:endParaRPr lang="en-GB"/>
          </a:p>
        </p:txBody>
      </p:sp>
    </p:spTree>
    <p:extLst>
      <p:ext uri="{BB962C8B-B14F-4D97-AF65-F5344CB8AC3E}">
        <p14:creationId xmlns:p14="http://schemas.microsoft.com/office/powerpoint/2010/main" xmlns="" val="250056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Contemporary visual art and identity construction – wellbeing amongst older people</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Project was funded by the New Dynamics of Ageing programme –</a:t>
            </a:r>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Visit to Northern</a:t>
            </a:r>
            <a:r>
              <a:rPr lang="en-GB" baseline="0" dirty="0" smtClean="0"/>
              <a:t> Gallery of Contemporary Art, Sunderland.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Change over time - </a:t>
            </a:r>
            <a:r>
              <a:rPr lang="en-GB" sz="1200" i="1" dirty="0" smtClean="0"/>
              <a:t>Systematic </a:t>
            </a:r>
            <a:r>
              <a:rPr lang="en-GB" sz="1200" dirty="0" smtClean="0"/>
              <a:t>by Chad </a:t>
            </a:r>
            <a:r>
              <a:rPr lang="en-GB" sz="1200" dirty="0" err="1" smtClean="0"/>
              <a:t>McCail</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Resilience comes through adaptation to a new environment or new thinking.</a:t>
            </a:r>
          </a:p>
          <a:p>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Tension between the art means everything and art</a:t>
            </a:r>
            <a:r>
              <a:rPr lang="en-GB" sz="1200" b="1" baseline="0" dirty="0" smtClean="0"/>
              <a:t> being what the artist intended</a:t>
            </a:r>
            <a:r>
              <a:rPr lang="en-GB" sz="1200" baseline="0" dirty="0" smtClean="0"/>
              <a:t> – </a:t>
            </a:r>
            <a:r>
              <a:rPr lang="en-GB" sz="1200" b="1" baseline="0" dirty="0" smtClean="0"/>
              <a:t>to what extent do this group creatively interpret the artworks ?  Using creativity to fill in the spaces of their observation </a:t>
            </a:r>
            <a:endParaRPr lang="en-GB"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Discussion of themes – associated with war  -</a:t>
            </a:r>
            <a:r>
              <a:rPr lang="en-GB" sz="1200" b="1" baseline="0" dirty="0" smtClean="0"/>
              <a:t> becomes collectivised </a:t>
            </a:r>
            <a:endParaRPr lang="en-GB"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Taste</a:t>
            </a:r>
            <a:r>
              <a:rPr lang="en-GB" sz="1200" b="1" baseline="0" dirty="0" smtClean="0"/>
              <a:t> enables them to sustain large social networks of relatively weak ties  with people similar to themselves.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t>Associational ties </a:t>
            </a:r>
            <a:endParaRPr lang="en-GB"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Group did not know each other before they were recruited younger and more opportunities for education </a:t>
            </a:r>
            <a:r>
              <a:rPr lang="en-GB" baseline="0" dirty="0" smtClean="0"/>
              <a:t>taste in art tended to be avant-garde, rear-</a:t>
            </a:r>
            <a:r>
              <a:rPr lang="en-GB" baseline="0" dirty="0" err="1" smtClean="0"/>
              <a:t>garde</a:t>
            </a:r>
            <a:r>
              <a:rPr lang="en-GB" baseline="0" dirty="0" smtClean="0"/>
              <a:t> art and consecrated avant-garde art – attended art appreciation classes – lifelong interest in art.  </a:t>
            </a:r>
          </a:p>
          <a:p>
            <a:endParaRPr lang="en-GB" sz="1200" dirty="0" smtClean="0"/>
          </a:p>
          <a:p>
            <a:r>
              <a:rPr lang="en-GB" sz="1200" dirty="0" smtClean="0"/>
              <a:t>Had dispersed social networks – bonding and bridging – different to the Sheltered Accommodation Group </a:t>
            </a:r>
          </a:p>
          <a:p>
            <a:r>
              <a:rPr lang="en-GB" sz="1200" dirty="0" smtClean="0"/>
              <a:t>Existing extensive cultural engagement  </a:t>
            </a:r>
          </a:p>
          <a:p>
            <a:endParaRPr lang="en-GB" sz="1200" dirty="0" smtClean="0"/>
          </a:p>
          <a:p>
            <a:r>
              <a:rPr lang="en-GB" sz="1200" dirty="0" smtClean="0"/>
              <a:t>Saw the visits as a class to increase their knowledge of contemporary visual art </a:t>
            </a:r>
          </a:p>
          <a:p>
            <a:endParaRPr lang="en-GB" sz="1200" dirty="0" smtClean="0"/>
          </a:p>
          <a:p>
            <a:r>
              <a:rPr lang="en-GB" sz="1200" dirty="0" smtClean="0"/>
              <a:t>Were conscious that their understanding was partial - wanted to know more </a:t>
            </a:r>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smtClean="0"/>
              <a:t>Jenny </a:t>
            </a:r>
            <a:r>
              <a:rPr lang="en-GB" dirty="0" err="1" smtClean="0"/>
              <a:t>Holzer</a:t>
            </a:r>
            <a:r>
              <a:rPr lang="en-GB" dirty="0" smtClean="0"/>
              <a:t> piece</a:t>
            </a:r>
          </a:p>
          <a:p>
            <a:pPr eaLnBrk="1" hangingPunct="1">
              <a:spcBef>
                <a:spcPct val="0"/>
              </a:spcBef>
            </a:pPr>
            <a:r>
              <a:rPr lang="en-GB" dirty="0" smtClean="0"/>
              <a:t> </a:t>
            </a:r>
          </a:p>
          <a:p>
            <a:pPr eaLnBrk="1" hangingPunct="1">
              <a:spcBef>
                <a:spcPct val="0"/>
              </a:spcBef>
            </a:pPr>
            <a:r>
              <a:rPr lang="en-GB" dirty="0" smtClean="0"/>
              <a:t>Andy: It was quite revealing that the first one which had sentences or phrases running through it led, led electronically engineered I suppose text that’s running through and she said there was five hours worth of text so if you stood there and read the content five hours, that’s a lot of text but at the same time it had a kind of mesmeric and hypnotic quality about it, you couldn’t take your eyes off it [laughs] you wanted to know what was happening next and it certainly did draw you in.</a:t>
            </a:r>
          </a:p>
          <a:p>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2400" b="1" dirty="0" smtClean="0"/>
              <a:t>93-year-women whose social networks had become limited because of her longevity</a:t>
            </a:r>
          </a:p>
          <a:p>
            <a:endParaRPr lang="en-GB" sz="2400" b="1" dirty="0" smtClean="0"/>
          </a:p>
          <a:p>
            <a:pPr lvl="1"/>
            <a:r>
              <a:rPr lang="en-GB" sz="2400" b="1" dirty="0" smtClean="0"/>
              <a:t> I’m lucky I have one or two friends who can come in and discuss books or something but most of my friends are dead you see, it’s horrible when you get to this stage there’s no one you know.</a:t>
            </a:r>
          </a:p>
          <a:p>
            <a:pPr lvl="1"/>
            <a:endParaRPr lang="en-GB" sz="2400" b="1" dirty="0" smtClean="0"/>
          </a:p>
          <a:p>
            <a:pPr lvl="1"/>
            <a:r>
              <a:rPr lang="en-GB" sz="2400" b="1" dirty="0" smtClean="0"/>
              <a:t>The visits were an opportunity to get out of her house and to stimulate her mind – taste driving possible</a:t>
            </a:r>
            <a:r>
              <a:rPr lang="en-GB" sz="2400" b="1" baseline="0" dirty="0" smtClean="0"/>
              <a:t> </a:t>
            </a:r>
            <a:r>
              <a:rPr lang="en-GB" sz="2400" b="1" dirty="0" smtClean="0"/>
              <a:t>networks – connecting with the research project </a:t>
            </a:r>
          </a:p>
          <a:p>
            <a:pPr lvl="1"/>
            <a:endParaRPr lang="en-GB" sz="2400" dirty="0" smtClean="0"/>
          </a:p>
          <a:p>
            <a:pPr lvl="1"/>
            <a:r>
              <a:rPr lang="en-GB" sz="2400" b="1" dirty="0" smtClean="0"/>
              <a:t>Was now a wheelchair user – had become disabled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Was also quite a difficult person which also reduced her network size. Tended to fall out with most people she came into contact with</a:t>
            </a:r>
          </a:p>
          <a:p>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Cornelia parker – crushed</a:t>
            </a:r>
            <a:r>
              <a:rPr lang="en-GB" baseline="0" dirty="0" smtClean="0"/>
              <a:t> musical instruments </a:t>
            </a:r>
          </a:p>
          <a:p>
            <a:endParaRPr lang="en-GB" baseline="0" dirty="0" smtClean="0"/>
          </a:p>
          <a:p>
            <a:r>
              <a:rPr lang="en-GB" baseline="0" dirty="0" smtClean="0"/>
              <a:t>Doubtful sound </a:t>
            </a:r>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Art, connectivity and creativity resources that create resilience  – work together  - not claiming</a:t>
            </a:r>
            <a:r>
              <a:rPr lang="en-GB" baseline="0" dirty="0" smtClean="0"/>
              <a:t> that creativity only sits within a framework of cultural engagement </a:t>
            </a:r>
            <a:endParaRPr lang="en-GB" dirty="0" smtClean="0"/>
          </a:p>
          <a:p>
            <a:endParaRPr lang="en-GB" dirty="0" smtClean="0"/>
          </a:p>
          <a:p>
            <a:r>
              <a:rPr lang="en-GB" dirty="0" smtClean="0"/>
              <a:t>What</a:t>
            </a:r>
            <a:r>
              <a:rPr lang="en-GB" baseline="0" dirty="0" smtClean="0"/>
              <a:t> is the role of art – a resource for connectivity and resilience – or is it more embedded    </a:t>
            </a:r>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Those who have little history of</a:t>
            </a:r>
            <a:r>
              <a:rPr lang="en-GB" baseline="0" dirty="0" smtClean="0"/>
              <a:t> arts engagement are less comfortable making personal connections and the </a:t>
            </a:r>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Making links with those who have similar response to the field</a:t>
            </a:r>
            <a:r>
              <a:rPr lang="en-GB" baseline="0" dirty="0" smtClean="0"/>
              <a:t> of art as you do – similar cultural capital. Bonding bridging and linking </a:t>
            </a:r>
          </a:p>
          <a:p>
            <a:endParaRPr lang="en-GB" baseline="0" dirty="0" smtClean="0"/>
          </a:p>
          <a:p>
            <a:r>
              <a:rPr lang="en-GB" dirty="0" smtClean="0"/>
              <a:t>Collectivisation of</a:t>
            </a:r>
            <a:r>
              <a:rPr lang="en-GB" baseline="0" dirty="0" smtClean="0"/>
              <a:t> feelings within limits </a:t>
            </a:r>
            <a:r>
              <a:rPr lang="en-GB" dirty="0" smtClean="0"/>
              <a:t> </a:t>
            </a:r>
          </a:p>
          <a:p>
            <a:endParaRPr lang="en-GB" dirty="0" smtClean="0"/>
          </a:p>
          <a:p>
            <a:pPr>
              <a:buNone/>
            </a:pPr>
            <a:r>
              <a:rPr lang="en-GB" dirty="0" smtClean="0"/>
              <a:t>Three types of social capital: bonding, bridging and linking. </a:t>
            </a:r>
          </a:p>
          <a:p>
            <a:r>
              <a:rPr lang="en-GB" i="1" dirty="0" smtClean="0"/>
              <a:t>Bonding</a:t>
            </a:r>
            <a:r>
              <a:rPr lang="en-GB" dirty="0" smtClean="0"/>
              <a:t> social capital refers to relationships amongst members of a network who are similar in some form</a:t>
            </a:r>
          </a:p>
          <a:p>
            <a:r>
              <a:rPr lang="en-GB" i="1" dirty="0" smtClean="0"/>
              <a:t>Bridging</a:t>
            </a:r>
            <a:r>
              <a:rPr lang="en-GB" dirty="0" smtClean="0"/>
              <a:t> social capital refers to relationships amongst people who are dissimilar in a demonstrable fashion, such as age, socio-economic status, race/ethnicity and education</a:t>
            </a:r>
          </a:p>
          <a:p>
            <a:r>
              <a:rPr lang="en-GB" i="1" dirty="0" smtClean="0"/>
              <a:t>Linking social capital</a:t>
            </a:r>
            <a:r>
              <a:rPr lang="en-GB" dirty="0" smtClean="0"/>
              <a:t> is the extent to which individuals build relationships with institutions and individuals who have relative power over them (e.g. </a:t>
            </a:r>
            <a:r>
              <a:rPr lang="en-GB" smtClean="0"/>
              <a:t>to provide access to services, jobs or resources) </a:t>
            </a:r>
          </a:p>
          <a:p>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Can’t always assume creativity is positive – both in terms of the purposes it is put to and it’s wider</a:t>
            </a:r>
            <a:r>
              <a:rPr lang="en-GB" baseline="0" dirty="0" smtClean="0"/>
              <a:t> role – for example within organisations – some continuity is important – change not always positive. </a:t>
            </a:r>
          </a:p>
          <a:p>
            <a:endParaRPr lang="en-GB" baseline="0" dirty="0" smtClean="0"/>
          </a:p>
          <a:p>
            <a:r>
              <a:rPr lang="en-GB" baseline="0" dirty="0" smtClean="0"/>
              <a:t>Chris Bilton 2014 </a:t>
            </a:r>
            <a:r>
              <a:rPr lang="en-GB" baseline="0" dirty="0" err="1" smtClean="0"/>
              <a:t>IJCP</a:t>
            </a:r>
            <a:r>
              <a:rPr lang="en-GB" baseline="0" dirty="0" smtClean="0"/>
              <a:t> – creativity as a pursuit of novelty – not always a good thing – as things can be discarded before they achieve their potential – novelty over value.   </a:t>
            </a:r>
          </a:p>
          <a:p>
            <a:endParaRPr lang="en-GB" baseline="0" dirty="0" smtClean="0"/>
          </a:p>
          <a:p>
            <a:r>
              <a:rPr lang="en-GB" baseline="0" dirty="0" smtClean="0"/>
              <a:t>Often assumed that creativity sits within the individual   </a:t>
            </a:r>
          </a:p>
          <a:p>
            <a:endParaRPr lang="en-GB" baseline="0" dirty="0" smtClean="0"/>
          </a:p>
          <a:p>
            <a:r>
              <a:rPr lang="en-GB" baseline="0" dirty="0" smtClean="0"/>
              <a:t>Expressive articulation </a:t>
            </a:r>
          </a:p>
          <a:p>
            <a:r>
              <a:rPr lang="en-GB" baseline="0" dirty="0" smtClean="0"/>
              <a:t>Negotiation – an imagined activity </a:t>
            </a:r>
          </a:p>
          <a:p>
            <a:endParaRPr lang="en-GB" baseline="0" dirty="0" smtClean="0"/>
          </a:p>
          <a:p>
            <a:r>
              <a:rPr lang="en-GB" baseline="0" dirty="0" smtClean="0"/>
              <a:t>Associated with health </a:t>
            </a:r>
          </a:p>
        </p:txBody>
      </p:sp>
      <p:sp>
        <p:nvSpPr>
          <p:cNvPr id="4" name="Slide Number Placeholder 3"/>
          <p:cNvSpPr>
            <a:spLocks noGrp="1"/>
          </p:cNvSpPr>
          <p:nvPr>
            <p:ph type="sldNum" sz="quarter" idx="10"/>
          </p:nvPr>
        </p:nvSpPr>
        <p:spPr/>
        <p:txBody>
          <a:bodyPr/>
          <a:lstStyle/>
          <a:p>
            <a:fld id="{E548797A-4C79-4634-B6FF-C421AD71B8E1}"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Windle et al (2008), self esteem, personal competence and interpersonal control might moderate the negative effects of illness on wellbeing.   </a:t>
            </a:r>
          </a:p>
          <a:p>
            <a:endParaRPr lang="en-GB" dirty="0" smtClean="0"/>
          </a:p>
          <a:p>
            <a:r>
              <a:rPr lang="en-GB" dirty="0" smtClean="0"/>
              <a:t>Varies when circumstances change – over the life course – conventional  wisdom is</a:t>
            </a:r>
            <a:r>
              <a:rPr lang="en-GB" baseline="0" dirty="0" smtClean="0"/>
              <a:t> that resources grow as we age better able to cope with adversity  . </a:t>
            </a:r>
          </a:p>
          <a:p>
            <a:endParaRPr lang="en-GB" baseline="0" dirty="0" smtClean="0"/>
          </a:p>
          <a:p>
            <a:r>
              <a:rPr lang="en-GB" baseline="0" dirty="0" smtClean="0"/>
              <a:t>‘ordinary magic’ of everyday adaption – </a:t>
            </a:r>
          </a:p>
          <a:p>
            <a:endParaRPr lang="en-GB" baseline="0" dirty="0" smtClean="0"/>
          </a:p>
          <a:p>
            <a:r>
              <a:rPr lang="en-GB" baseline="0" dirty="0" smtClean="0"/>
              <a:t>Continual growth – not just getting along    </a:t>
            </a:r>
          </a:p>
          <a:p>
            <a:endParaRPr lang="en-GB" baseline="0" dirty="0" smtClean="0"/>
          </a:p>
          <a:p>
            <a:r>
              <a:rPr lang="en-GB" baseline="0" dirty="0" smtClean="0"/>
              <a:t>Plasticity </a:t>
            </a:r>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Data collection</a:t>
            </a:r>
            <a:endParaRPr lang="en-GB" sz="1200" dirty="0" smtClean="0"/>
          </a:p>
          <a:p>
            <a:r>
              <a:rPr lang="en-GB" sz="1200" dirty="0" smtClean="0"/>
              <a:t>    </a:t>
            </a:r>
          </a:p>
          <a:p>
            <a:r>
              <a:rPr lang="en-GB" sz="1200" kern="1200" dirty="0" smtClean="0">
                <a:solidFill>
                  <a:schemeClr val="tx1"/>
                </a:solidFill>
                <a:latin typeface="+mn-lt"/>
                <a:ea typeface="+mn-ea"/>
                <a:cs typeface="+mn-cs"/>
              </a:rPr>
              <a:t>Council England, Equal Arts (a charity facilitating access to the arts for older people), Age Concern Gateshead, BALTIC Centre for Contemporary Art, Northern Gallery for Contemporary Art (</a:t>
            </a:r>
            <a:r>
              <a:rPr lang="en-GB" sz="1200" kern="1200" dirty="0" err="1" smtClean="0">
                <a:solidFill>
                  <a:schemeClr val="tx1"/>
                </a:solidFill>
                <a:latin typeface="+mn-lt"/>
                <a:ea typeface="+mn-ea"/>
                <a:cs typeface="+mn-cs"/>
              </a:rPr>
              <a:t>NGCA</a:t>
            </a:r>
            <a:r>
              <a:rPr lang="en-GB" sz="1200" kern="1200" dirty="0" smtClean="0">
                <a:solidFill>
                  <a:schemeClr val="tx1"/>
                </a:solidFill>
                <a:latin typeface="+mn-lt"/>
                <a:ea typeface="+mn-ea"/>
                <a:cs typeface="+mn-cs"/>
              </a:rPr>
              <a:t>), Gateshead Older People’s Assembly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Aim of the exercise was not to get older people to engage with contemporary visual art</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Placing respondents at the centre of the analysis rather than the art form or gallery  </a:t>
            </a:r>
          </a:p>
          <a:p>
            <a:endParaRPr lang="en-GB" dirty="0"/>
          </a:p>
        </p:txBody>
      </p:sp>
      <p:sp>
        <p:nvSpPr>
          <p:cNvPr id="4" name="Slide Number Placeholder 3"/>
          <p:cNvSpPr>
            <a:spLocks noGrp="1"/>
          </p:cNvSpPr>
          <p:nvPr>
            <p:ph type="sldNum" sz="quarter" idx="10"/>
          </p:nvPr>
        </p:nvSpPr>
        <p:spPr/>
        <p:txBody>
          <a:bodyPr/>
          <a:lstStyle/>
          <a:p>
            <a:fld id="{E01AE29A-6EDB-41E5-82D0-A8AD9B34F59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dirty="0" smtClean="0"/>
              <a:t>Highlighted those who we’ll be dealing with in this presentation </a:t>
            </a:r>
          </a:p>
          <a:p>
            <a:endParaRPr lang="en-GB" sz="1100" dirty="0" smtClean="0"/>
          </a:p>
          <a:p>
            <a:endParaRPr lang="en-GB" sz="1100" dirty="0" smtClean="0"/>
          </a:p>
          <a:p>
            <a:r>
              <a:rPr lang="en-GB" sz="1100" dirty="0" smtClean="0"/>
              <a:t>Northern Gallery for Contemporary Art, Sunderland, Tyne and Wear</a:t>
            </a:r>
          </a:p>
          <a:p>
            <a:r>
              <a:rPr lang="en-GB" sz="1100" dirty="0" smtClean="0"/>
              <a:t>BALTIC Centre for Contemporary Art, Gateshead, Tyne and Wear</a:t>
            </a:r>
          </a:p>
          <a:p>
            <a:r>
              <a:rPr lang="en-GB" sz="1100" dirty="0" smtClean="0"/>
              <a:t>Shipley Art Gallery, Gateshead, Tyne and Wear</a:t>
            </a:r>
          </a:p>
          <a:p>
            <a:r>
              <a:rPr lang="en-GB" sz="1100" dirty="0" err="1" smtClean="0"/>
              <a:t>Belsay</a:t>
            </a:r>
            <a:r>
              <a:rPr lang="en-GB" sz="1100" dirty="0" smtClean="0"/>
              <a:t> Hall and Gardens, Northumberland </a:t>
            </a:r>
          </a:p>
          <a:p>
            <a:r>
              <a:rPr lang="en-GB" sz="1100" dirty="0" smtClean="0"/>
              <a:t>Great North Museum</a:t>
            </a:r>
            <a:r>
              <a:rPr lang="en-GB" sz="800" dirty="0" smtClean="0"/>
              <a:t>, Newcastle upon Tyne </a:t>
            </a:r>
          </a:p>
          <a:p>
            <a:endParaRPr lang="en-GB" sz="1100" dirty="0" smtClean="0"/>
          </a:p>
          <a:p>
            <a:r>
              <a:rPr lang="en-GB" sz="1100" b="1" dirty="0" smtClean="0"/>
              <a:t>Northern Gallery for Contemporary Art, Sunderland, Tyne and Wear</a:t>
            </a:r>
            <a:endParaRPr lang="en-GB" sz="1100" dirty="0" smtClean="0"/>
          </a:p>
          <a:p>
            <a:pPr lvl="0"/>
            <a:r>
              <a:rPr lang="en-GB" sz="1100" i="1" dirty="0" smtClean="0"/>
              <a:t>Rank, picturing the social order 1516-2009</a:t>
            </a:r>
            <a:endParaRPr lang="en-GB" sz="1100" dirty="0" smtClean="0"/>
          </a:p>
          <a:p>
            <a:pPr lvl="0"/>
            <a:r>
              <a:rPr lang="en-GB" sz="1100" i="1" dirty="0" smtClean="0"/>
              <a:t>Semiconductor</a:t>
            </a:r>
            <a:r>
              <a:rPr lang="en-GB" sz="1100" dirty="0" smtClean="0"/>
              <a:t> are Ruth </a:t>
            </a:r>
            <a:r>
              <a:rPr lang="en-GB" sz="1100" dirty="0" err="1" smtClean="0"/>
              <a:t>Jarman</a:t>
            </a:r>
            <a:r>
              <a:rPr lang="en-GB" sz="1100" dirty="0" smtClean="0"/>
              <a:t> and Joe Gerhardt </a:t>
            </a:r>
          </a:p>
          <a:p>
            <a:pPr lvl="0"/>
            <a:r>
              <a:rPr lang="en-GB" sz="1100" i="1" dirty="0" smtClean="0"/>
              <a:t>Systematic </a:t>
            </a:r>
            <a:r>
              <a:rPr lang="en-GB" sz="1100" dirty="0" smtClean="0"/>
              <a:t>by Chad </a:t>
            </a:r>
            <a:r>
              <a:rPr lang="en-GB" sz="1100" dirty="0" err="1" smtClean="0"/>
              <a:t>McCail</a:t>
            </a:r>
            <a:endParaRPr lang="en-GB" sz="1100" dirty="0" smtClean="0"/>
          </a:p>
          <a:p>
            <a:endParaRPr lang="en-GB" sz="1100" dirty="0" smtClean="0"/>
          </a:p>
          <a:p>
            <a:r>
              <a:rPr lang="en-GB" sz="1100" b="1" kern="1200" dirty="0" smtClean="0">
                <a:solidFill>
                  <a:schemeClr val="tx1"/>
                </a:solidFill>
                <a:latin typeface="+mn-lt"/>
                <a:ea typeface="+mn-ea"/>
                <a:cs typeface="+mn-cs"/>
              </a:rPr>
              <a:t>BALTIC Centre for Contemporary Art, Gateshead, Tyne and Wear</a:t>
            </a:r>
            <a:endParaRPr lang="en-GB" sz="1100" kern="1200" dirty="0" smtClean="0">
              <a:solidFill>
                <a:schemeClr val="tx1"/>
              </a:solidFill>
              <a:latin typeface="+mn-lt"/>
              <a:ea typeface="+mn-ea"/>
              <a:cs typeface="+mn-cs"/>
            </a:endParaRPr>
          </a:p>
          <a:p>
            <a:r>
              <a:rPr lang="en-GB" sz="1100" b="1" i="1" kern="1200" dirty="0" err="1" smtClean="0">
                <a:solidFill>
                  <a:schemeClr val="tx1"/>
                </a:solidFill>
                <a:latin typeface="+mn-lt"/>
                <a:ea typeface="+mn-ea"/>
                <a:cs typeface="+mn-cs"/>
              </a:rPr>
              <a:t>Parrworld</a:t>
            </a:r>
            <a:r>
              <a:rPr lang="en-GB" sz="1100" b="1"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r>
              <a:rPr lang="en-GB" sz="1100" i="1" kern="1200" dirty="0" smtClean="0">
                <a:solidFill>
                  <a:schemeClr val="tx1"/>
                </a:solidFill>
                <a:latin typeface="+mn-lt"/>
                <a:ea typeface="+mn-ea"/>
                <a:cs typeface="+mn-cs"/>
              </a:rPr>
              <a:t>A Needle </a:t>
            </a:r>
            <a:r>
              <a:rPr lang="en-GB" sz="1100" i="1" kern="1200" dirty="0" err="1" smtClean="0">
                <a:solidFill>
                  <a:schemeClr val="tx1"/>
                </a:solidFill>
                <a:latin typeface="+mn-lt"/>
                <a:ea typeface="+mn-ea"/>
                <a:cs typeface="+mn-cs"/>
              </a:rPr>
              <a:t>Woman</a:t>
            </a:r>
            <a:r>
              <a:rPr lang="en-GB" sz="1100" kern="1200" dirty="0" err="1" smtClean="0">
                <a:solidFill>
                  <a:schemeClr val="tx1"/>
                </a:solidFill>
                <a:latin typeface="+mn-lt"/>
                <a:ea typeface="+mn-ea"/>
                <a:cs typeface="+mn-cs"/>
              </a:rPr>
              <a:t>by</a:t>
            </a:r>
            <a:r>
              <a:rPr lang="en-GB" sz="1100" kern="1200" dirty="0" smtClean="0">
                <a:solidFill>
                  <a:schemeClr val="tx1"/>
                </a:solidFill>
                <a:latin typeface="+mn-lt"/>
                <a:ea typeface="+mn-ea"/>
                <a:cs typeface="+mn-cs"/>
              </a:rPr>
              <a:t> </a:t>
            </a:r>
            <a:r>
              <a:rPr lang="en-GB" sz="1100" kern="1200" dirty="0" err="1" smtClean="0">
                <a:solidFill>
                  <a:schemeClr val="tx1"/>
                </a:solidFill>
                <a:latin typeface="+mn-lt"/>
                <a:ea typeface="+mn-ea"/>
                <a:cs typeface="+mn-cs"/>
              </a:rPr>
              <a:t>Kimsooja</a:t>
            </a:r>
            <a:r>
              <a:rPr lang="en-GB" sz="1100" kern="1200" dirty="0" smtClean="0">
                <a:solidFill>
                  <a:schemeClr val="tx1"/>
                </a:solidFill>
                <a:latin typeface="+mn-lt"/>
                <a:ea typeface="+mn-ea"/>
                <a:cs typeface="+mn-cs"/>
              </a:rPr>
              <a:t> a Korean artist. </a:t>
            </a:r>
          </a:p>
          <a:p>
            <a:endParaRPr lang="en-GB" sz="1100" kern="1200" dirty="0" smtClean="0">
              <a:solidFill>
                <a:schemeClr val="tx1"/>
              </a:solidFill>
              <a:latin typeface="+mn-lt"/>
              <a:ea typeface="+mn-ea"/>
              <a:cs typeface="+mn-cs"/>
            </a:endParaRPr>
          </a:p>
          <a:p>
            <a:r>
              <a:rPr lang="en-GB" sz="1100" b="1" kern="1200" dirty="0" smtClean="0">
                <a:solidFill>
                  <a:schemeClr val="tx1"/>
                </a:solidFill>
                <a:latin typeface="+mn-lt"/>
                <a:ea typeface="+mn-ea"/>
                <a:cs typeface="+mn-cs"/>
              </a:rPr>
              <a:t>Shipley Art Gallery, Gateshead, Tyne and Wear</a:t>
            </a:r>
            <a:endParaRPr lang="en-GB"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Managed as part of Tyne and Wear Archives and Museums, it specialises in design and contemporary craft.</a:t>
            </a:r>
          </a:p>
          <a:p>
            <a:endParaRPr lang="en-GB"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Group generally</a:t>
            </a:r>
            <a:r>
              <a:rPr lang="en-GB" b="1" baseline="0" dirty="0" smtClean="0"/>
              <a:t> left school at 14 or 15, little opportunity for education, taste in art tended to be rear-</a:t>
            </a:r>
            <a:r>
              <a:rPr lang="en-GB" b="1" baseline="0" dirty="0" err="1" smtClean="0"/>
              <a:t>garde</a:t>
            </a:r>
            <a:r>
              <a:rPr lang="en-GB" b="1" baseline="0" dirty="0" smtClean="0"/>
              <a:t> art or consecrated avant-garde art. </a:t>
            </a:r>
          </a:p>
          <a:p>
            <a:endParaRPr lang="en-GB" b="1" baseline="0" dirty="0" smtClean="0"/>
          </a:p>
          <a:p>
            <a:r>
              <a:rPr lang="en-GB" b="1" baseline="0" dirty="0" smtClean="0"/>
              <a:t>Friendships / Bonding not associational  membership </a:t>
            </a:r>
          </a:p>
          <a:p>
            <a:endParaRPr lang="en-GB" baseline="0" dirty="0" smtClean="0"/>
          </a:p>
          <a:p>
            <a:r>
              <a:rPr lang="en-GB" b="1" baseline="0" dirty="0" smtClean="0"/>
              <a:t>Sheltered accommodation provided a supportive environment </a:t>
            </a:r>
          </a:p>
          <a:p>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b="1" baseline="0" dirty="0" smtClean="0"/>
              <a:t>Became a way of reframing past life events – possibly more effectively.</a:t>
            </a:r>
            <a:endParaRPr lang="en-GB" sz="2000" b="1" dirty="0" smtClean="0"/>
          </a:p>
          <a:p>
            <a:endParaRPr lang="en-GB" sz="2000" baseline="0" dirty="0" smtClean="0"/>
          </a:p>
          <a:p>
            <a:r>
              <a:rPr lang="en-GB" sz="2000" dirty="0" smtClean="0"/>
              <a:t>79-year-old female </a:t>
            </a:r>
          </a:p>
          <a:p>
            <a:pPr lvl="2"/>
            <a:r>
              <a:rPr lang="en-GB" sz="2000" dirty="0" smtClean="0"/>
              <a:t>With the miners’ strike it was a situation that my husband was put in because he was a policeman, he was born in a mining village and there’s dates and everything and all his family was miners, his brother was still in the pits so my husband was on the frontline in the miners’ strikes and it caused a lot of animosity but I found it absolutely brilliant, I enjoyed the whole day.</a:t>
            </a:r>
          </a:p>
          <a:p>
            <a:endParaRPr lang="en-GB" dirty="0" smtClean="0"/>
          </a:p>
          <a:p>
            <a:r>
              <a:rPr lang="en-GB" dirty="0" smtClean="0"/>
              <a:t>Not work when could not draw any themes prom the art.</a:t>
            </a:r>
            <a:r>
              <a:rPr lang="en-GB" baseline="0" dirty="0" smtClean="0"/>
              <a:t> </a:t>
            </a:r>
            <a:r>
              <a:rPr lang="en-GB" dirty="0" smtClean="0"/>
              <a:t> </a:t>
            </a:r>
          </a:p>
          <a:p>
            <a:endParaRPr lang="en-GB" dirty="0" smtClean="0"/>
          </a:p>
          <a:p>
            <a:r>
              <a:rPr lang="en-GB" dirty="0" smtClean="0"/>
              <a:t>Became much more confident in dealing with art in white cube galleries – provided</a:t>
            </a:r>
            <a:r>
              <a:rPr lang="en-GB" baseline="0" dirty="0" smtClean="0"/>
              <a:t> a sense of competence – in last visit they were talking about the intention of the artist and commentating on other visitors behaviour. </a:t>
            </a:r>
          </a:p>
          <a:p>
            <a:endParaRPr lang="en-GB" baseline="0" dirty="0" smtClean="0"/>
          </a:p>
          <a:p>
            <a:r>
              <a:rPr lang="en-GB" baseline="0" dirty="0" smtClean="0"/>
              <a:t>Bonding social capital more evident.  </a:t>
            </a:r>
            <a:endParaRPr lang="en-GB" dirty="0" smtClean="0"/>
          </a:p>
          <a:p>
            <a:endParaRPr lang="en-GB" dirty="0" smtClean="0"/>
          </a:p>
          <a:p>
            <a:r>
              <a:rPr lang="en-GB" dirty="0" smtClean="0"/>
              <a:t>Strong mutual support amongst some groups enables them to overcome major psychosocial barriers that would otherwise have prevented engagement.</a:t>
            </a:r>
          </a:p>
          <a:p>
            <a:endParaRPr lang="en-GB" dirty="0" smtClean="0"/>
          </a:p>
          <a:p>
            <a:r>
              <a:rPr lang="en-GB" dirty="0" smtClean="0"/>
              <a:t>Self-esteem</a:t>
            </a:r>
            <a:r>
              <a:rPr lang="en-GB" baseline="0" dirty="0" smtClean="0"/>
              <a:t> – were originally a little anxious when visiting the BALTIC – but not when visiting the Shipley art gallery.  </a:t>
            </a:r>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C46D7E34-F40E-4741-A07B-82FFA1CC8201}"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Visit</a:t>
            </a:r>
            <a:r>
              <a:rPr lang="en-GB" b="1" baseline="0" dirty="0" smtClean="0"/>
              <a:t> to BALTIC – martin </a:t>
            </a:r>
            <a:r>
              <a:rPr lang="en-GB" b="1" baseline="0" dirty="0" err="1" smtClean="0"/>
              <a:t>parr</a:t>
            </a:r>
            <a:r>
              <a:rPr lang="en-GB" b="1" baseline="0" dirty="0" smtClean="0"/>
              <a:t> exhibition – political memorabilia   </a:t>
            </a:r>
          </a:p>
          <a:p>
            <a:endParaRPr lang="en-GB" b="1" baseline="0" dirty="0" smtClean="0"/>
          </a:p>
          <a:p>
            <a:r>
              <a:rPr lang="en-GB" b="1" baseline="0" dirty="0" smtClean="0"/>
              <a:t>Discussion of the UK miners strike – major event in the NE – 1984/5 </a:t>
            </a:r>
            <a:endParaRPr lang="en-GB" b="1" dirty="0"/>
          </a:p>
        </p:txBody>
      </p:sp>
      <p:sp>
        <p:nvSpPr>
          <p:cNvPr id="4" name="Slide Number Placeholder 3"/>
          <p:cNvSpPr>
            <a:spLocks noGrp="1"/>
          </p:cNvSpPr>
          <p:nvPr>
            <p:ph type="sldNum" sz="quarter" idx="10"/>
          </p:nvPr>
        </p:nvSpPr>
        <p:spPr/>
        <p:txBody>
          <a:bodyPr/>
          <a:lstStyle/>
          <a:p>
            <a:fld id="{E548797A-4C79-4634-B6FF-C421AD71B8E1}"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E93C8E-9359-420D-8404-B6C258007C7E}" type="datetimeFigureOut">
              <a:rPr lang="en-GB" smtClean="0"/>
              <a:pPr/>
              <a:t>08/07/2014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1553-E474-4E23-AAFA-6839F2574BB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E93C8E-9359-420D-8404-B6C258007C7E}" type="datetimeFigureOut">
              <a:rPr lang="en-GB" smtClean="0"/>
              <a:pPr/>
              <a:t>08/07/2014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1553-E474-4E23-AAFA-6839F2574BB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E93C8E-9359-420D-8404-B6C258007C7E}" type="datetimeFigureOut">
              <a:rPr lang="en-GB" smtClean="0"/>
              <a:pPr/>
              <a:t>08/07/2014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1553-E474-4E23-AAFA-6839F2574BB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E93C8E-9359-420D-8404-B6C258007C7E}" type="datetimeFigureOut">
              <a:rPr lang="en-GB" smtClean="0"/>
              <a:pPr/>
              <a:t>08/07/2014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1553-E474-4E23-AAFA-6839F2574BBB}"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E93C8E-9359-420D-8404-B6C258007C7E}" type="datetimeFigureOut">
              <a:rPr lang="en-GB" smtClean="0"/>
              <a:pPr/>
              <a:t>08/07/2014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1553-E474-4E23-AAFA-6839F2574BB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E93C8E-9359-420D-8404-B6C258007C7E}" type="datetimeFigureOut">
              <a:rPr lang="en-GB" smtClean="0"/>
              <a:pPr/>
              <a:t>08/07/2014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1553-E474-4E23-AAFA-6839F2574BB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E93C8E-9359-420D-8404-B6C258007C7E}" type="datetimeFigureOut">
              <a:rPr lang="en-GB" smtClean="0"/>
              <a:pPr/>
              <a:t>08/07/2014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F51553-E474-4E23-AAFA-6839F2574BB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E93C8E-9359-420D-8404-B6C258007C7E}" type="datetimeFigureOut">
              <a:rPr lang="en-GB" smtClean="0"/>
              <a:pPr/>
              <a:t>08/07/2014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F51553-E474-4E23-AAFA-6839F2574BB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3C8E-9359-420D-8404-B6C258007C7E}" type="datetimeFigureOut">
              <a:rPr lang="en-GB" smtClean="0"/>
              <a:pPr/>
              <a:t>08/07/2014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F51553-E474-4E23-AAFA-6839F2574BB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E93C8E-9359-420D-8404-B6C258007C7E}" type="datetimeFigureOut">
              <a:rPr lang="en-GB" smtClean="0"/>
              <a:pPr/>
              <a:t>08/07/2014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1553-E474-4E23-AAFA-6839F2574BB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E93C8E-9359-420D-8404-B6C258007C7E}" type="datetimeFigureOut">
              <a:rPr lang="en-GB" smtClean="0"/>
              <a:pPr/>
              <a:t>08/07/2014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1553-E474-4E23-AAFA-6839F2574BB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93C8E-9359-420D-8404-B6C258007C7E}" type="datetimeFigureOut">
              <a:rPr lang="en-GB" smtClean="0"/>
              <a:pPr/>
              <a:t>08/07/2014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51553-E474-4E23-AAFA-6839F2574BB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96C1D-BD1F-47BD-BF8D-0AB31C123F5E}" type="datetimeFigureOut">
              <a:rPr lang="en-GB" smtClean="0">
                <a:solidFill>
                  <a:prstClr val="black">
                    <a:tint val="75000"/>
                  </a:prstClr>
                </a:solidFill>
              </a:rPr>
              <a:pPr/>
              <a:t>08/07/2014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83116-3F58-4953-8A81-0C4E89BDCE39}"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1"/>
            <a:ext cx="7772400" cy="3744415"/>
          </a:xfrm>
        </p:spPr>
        <p:txBody>
          <a:bodyPr>
            <a:normAutofit/>
          </a:bodyPr>
          <a:lstStyle/>
          <a:p>
            <a:r>
              <a:rPr lang="en-GB" sz="4000" dirty="0" smtClean="0"/>
              <a:t>Art engagement, creativity, resilience and connectivity: Evidence from </a:t>
            </a:r>
            <a:r>
              <a:rPr lang="en-GB" sz="4000" i="1" dirty="0" smtClean="0"/>
              <a:t>Contemporary visual art and identity construction – wellbeing amongst older people</a:t>
            </a:r>
            <a:r>
              <a:rPr lang="en-GB" sz="4000" dirty="0" smtClean="0"/>
              <a:t>.</a:t>
            </a:r>
            <a:endParaRPr lang="en-GB" sz="4000" dirty="0"/>
          </a:p>
        </p:txBody>
      </p:sp>
      <p:sp>
        <p:nvSpPr>
          <p:cNvPr id="3" name="Subtitle 2"/>
          <p:cNvSpPr>
            <a:spLocks noGrp="1"/>
          </p:cNvSpPr>
          <p:nvPr>
            <p:ph type="subTitle" idx="1"/>
          </p:nvPr>
        </p:nvSpPr>
        <p:spPr>
          <a:xfrm>
            <a:off x="1371600" y="5013176"/>
            <a:ext cx="6400800" cy="1296144"/>
          </a:xfrm>
        </p:spPr>
        <p:txBody>
          <a:bodyPr>
            <a:normAutofit/>
          </a:bodyPr>
          <a:lstStyle/>
          <a:p>
            <a:endParaRPr lang="en-GB" dirty="0" smtClean="0"/>
          </a:p>
          <a:p>
            <a:r>
              <a:rPr lang="en-GB" dirty="0" smtClean="0">
                <a:solidFill>
                  <a:schemeClr val="tx1"/>
                </a:solidFill>
              </a:rPr>
              <a:t>Andrew Newman</a:t>
            </a:r>
          </a:p>
          <a:p>
            <a:endParaRPr lang="en-GB" dirty="0"/>
          </a:p>
        </p:txBody>
      </p:sp>
      <p:pic>
        <p:nvPicPr>
          <p:cNvPr id="4" name="Picture 3" descr="7974.JPG"/>
          <p:cNvPicPr>
            <a:picLocks noChangeAspect="1"/>
          </p:cNvPicPr>
          <p:nvPr/>
        </p:nvPicPr>
        <p:blipFill>
          <a:blip r:embed="rId3" cstate="print"/>
          <a:stretch>
            <a:fillRect/>
          </a:stretch>
        </p:blipFill>
        <p:spPr>
          <a:xfrm>
            <a:off x="5940152" y="188640"/>
            <a:ext cx="2808312" cy="1224136"/>
          </a:xfrm>
          <a:prstGeom prst="rect">
            <a:avLst/>
          </a:prstGeom>
        </p:spPr>
      </p:pic>
      <p:pic>
        <p:nvPicPr>
          <p:cNvPr id="7" name="Picture 2" descr="E:\NDAphotos\NDA logo.JPG"/>
          <p:cNvPicPr>
            <a:picLocks noChangeAspect="1" noChangeArrowheads="1"/>
          </p:cNvPicPr>
          <p:nvPr/>
        </p:nvPicPr>
        <p:blipFill>
          <a:blip r:embed="rId4" cstate="print"/>
          <a:srcRect/>
          <a:stretch>
            <a:fillRect/>
          </a:stretch>
        </p:blipFill>
        <p:spPr bwMode="auto">
          <a:xfrm>
            <a:off x="0" y="188640"/>
            <a:ext cx="5904656"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Picture 001.jpg"/>
          <p:cNvPicPr>
            <a:picLocks noGrp="1" noChangeAspect="1"/>
          </p:cNvPicPr>
          <p:nvPr>
            <p:ph idx="1"/>
          </p:nvPr>
        </p:nvPicPr>
        <p:blipFill>
          <a:blip r:embed="rId3" cstate="print"/>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Cinema group</a:t>
            </a:r>
          </a:p>
        </p:txBody>
      </p:sp>
      <p:sp>
        <p:nvSpPr>
          <p:cNvPr id="3" name="Content Placeholder 2"/>
          <p:cNvSpPr>
            <a:spLocks noGrp="1"/>
          </p:cNvSpPr>
          <p:nvPr>
            <p:ph idx="1"/>
          </p:nvPr>
        </p:nvSpPr>
        <p:spPr>
          <a:xfrm>
            <a:off x="457200" y="1600200"/>
            <a:ext cx="8229600" cy="4781128"/>
          </a:xfrm>
        </p:spPr>
        <p:txBody>
          <a:bodyPr>
            <a:normAutofit lnSpcReduction="10000"/>
          </a:bodyPr>
          <a:lstStyle/>
          <a:p>
            <a:r>
              <a:rPr lang="en-GB" dirty="0" smtClean="0"/>
              <a:t>Visited the BALTIC to see work by Jenny </a:t>
            </a:r>
            <a:r>
              <a:rPr lang="en-GB" dirty="0" err="1" smtClean="0"/>
              <a:t>Holzer</a:t>
            </a:r>
            <a:endParaRPr lang="en-GB" dirty="0" smtClean="0"/>
          </a:p>
          <a:p>
            <a:pPr lvl="1"/>
            <a:r>
              <a:rPr lang="en-GB" dirty="0" smtClean="0"/>
              <a:t>Art, creative response, more in terms of what the artist was attempting to achieve or communicate – discussion of themes and nature of art</a:t>
            </a:r>
          </a:p>
          <a:p>
            <a:pPr lvl="1"/>
            <a:r>
              <a:rPr lang="en-GB" dirty="0" smtClean="0"/>
              <a:t>Group became an arena where the dynamics of  distinction explicitly played out also – dispersed social networks driven by taste. </a:t>
            </a:r>
          </a:p>
          <a:p>
            <a:pPr lvl="1"/>
            <a:r>
              <a:rPr lang="en-GB" dirty="0" smtClean="0"/>
              <a:t>Resilience in terms of increasing human capital, social networks that could be called upon, skills and knowledge that could be applied elsewhere/self esteem involved  </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descr="http://ts1.mm.bing.net/images/thumbnail.aspx?q=1303850068604&amp;id=44b13eff9a508c6ababc9d9c5b880cd5&amp;url=http%3a%2f%2fwww.anothermag.com%2ffilestorage%2f23180.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Isolated individual </a:t>
            </a:r>
            <a:endParaRPr lang="en-GB" dirty="0"/>
          </a:p>
        </p:txBody>
      </p:sp>
      <p:sp>
        <p:nvSpPr>
          <p:cNvPr id="3" name="Content Placeholder 2"/>
          <p:cNvSpPr>
            <a:spLocks noGrp="1"/>
          </p:cNvSpPr>
          <p:nvPr>
            <p:ph idx="1"/>
          </p:nvPr>
        </p:nvSpPr>
        <p:spPr/>
        <p:txBody>
          <a:bodyPr/>
          <a:lstStyle/>
          <a:p>
            <a:r>
              <a:rPr lang="en-GB" dirty="0" smtClean="0"/>
              <a:t>Visited the BALTIC to see work by Cornelia Parker </a:t>
            </a:r>
          </a:p>
          <a:p>
            <a:pPr lvl="1"/>
            <a:r>
              <a:rPr lang="en-GB" dirty="0" smtClean="0"/>
              <a:t>Art, creativity – express a vision of the artworks – decoding it – trying to understand what was meant by the art. </a:t>
            </a:r>
          </a:p>
          <a:p>
            <a:pPr lvl="1"/>
            <a:r>
              <a:rPr lang="en-GB" dirty="0" smtClean="0"/>
              <a:t>Helps to reconnect her with other people, also culture, resource to communicate </a:t>
            </a:r>
          </a:p>
          <a:p>
            <a:pPr lvl="1"/>
            <a:r>
              <a:rPr lang="en-GB" dirty="0" smtClean="0"/>
              <a:t>Resilience in terms of increasing resources that could be brought to bear, greater cultural capital. </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descr="Master of suspense: Cornelia Parker's 'Perpetual Canon'"/>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Art, connectivity and creativity resources that create resilience  – work together </a:t>
            </a:r>
          </a:p>
          <a:p>
            <a:r>
              <a:rPr lang="en-GB" dirty="0" smtClean="0"/>
              <a:t>Sheltered accommodation group’s responses were building a life narrative</a:t>
            </a:r>
          </a:p>
          <a:p>
            <a:r>
              <a:rPr lang="en-GB" dirty="0" smtClean="0"/>
              <a:t>Cinema group – questions over the role of creativity </a:t>
            </a:r>
          </a:p>
          <a:p>
            <a:r>
              <a:rPr lang="en-GB" dirty="0" smtClean="0"/>
              <a:t>Isolated individual – used the experience for connectivity  which had become lost because of age</a:t>
            </a:r>
          </a:p>
          <a:p>
            <a:r>
              <a:rPr lang="en-GB" dirty="0" smtClean="0"/>
              <a:t>Processes the same but work in different ways depending on needs and the resources that can be brought to bear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lnSpcReduction="10000"/>
          </a:bodyPr>
          <a:lstStyle/>
          <a:p>
            <a:r>
              <a:rPr lang="en-GB" dirty="0" smtClean="0"/>
              <a:t>Questions</a:t>
            </a:r>
          </a:p>
          <a:p>
            <a:pPr lvl="1"/>
            <a:r>
              <a:rPr lang="en-GB" dirty="0" smtClean="0"/>
              <a:t>Need to explore the following more</a:t>
            </a:r>
          </a:p>
          <a:p>
            <a:pPr lvl="2"/>
            <a:r>
              <a:rPr lang="en-GB" dirty="0" smtClean="0"/>
              <a:t>Creativity – seems to be more associated with the response from those who don’t easily engage with the field of contemporary visual art than those who do.</a:t>
            </a:r>
          </a:p>
          <a:p>
            <a:pPr lvl="2"/>
            <a:r>
              <a:rPr lang="en-GB" dirty="0" smtClean="0"/>
              <a:t>How feelings are collectivised through arts consumption   </a:t>
            </a:r>
          </a:p>
          <a:p>
            <a:pPr lvl="2"/>
            <a:r>
              <a:rPr lang="en-GB" dirty="0" smtClean="0"/>
              <a:t>Taste was created by networks and networks taste </a:t>
            </a:r>
          </a:p>
          <a:p>
            <a:pPr lvl="2"/>
            <a:r>
              <a:rPr lang="en-GB" dirty="0" smtClean="0"/>
              <a:t>How resilience is created </a:t>
            </a:r>
            <a:endParaRPr lang="en-GB" sz="1200" dirty="0" smtClean="0"/>
          </a:p>
          <a:p>
            <a:pPr lvl="2"/>
            <a:r>
              <a:rPr lang="en-GB" dirty="0" smtClean="0"/>
              <a:t>Groups using the experience to respond to particular needs – self optimising?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r>
              <a:rPr lang="en-GB" dirty="0" smtClean="0"/>
              <a:t>To explore the possible relationships between art engagement, creativity, resilience and connectivity using the data from our NDA project.</a:t>
            </a:r>
          </a:p>
          <a:p>
            <a:endParaRPr lang="en-GB" sz="1800" dirty="0" smtClean="0"/>
          </a:p>
          <a:p>
            <a:r>
              <a:rPr lang="en-GB" dirty="0" smtClean="0"/>
              <a:t>To identify further avenues for research </a:t>
            </a:r>
          </a:p>
          <a:p>
            <a:endParaRPr lang="en-GB" sz="1800" dirty="0" smtClean="0"/>
          </a:p>
          <a:p>
            <a:r>
              <a:rPr lang="en-GB" dirty="0" smtClean="0"/>
              <a:t>This analysis is work in progress </a:t>
            </a:r>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a:t>
            </a:r>
            <a:endParaRPr lang="en-GB" dirty="0"/>
          </a:p>
        </p:txBody>
      </p:sp>
      <p:sp>
        <p:nvSpPr>
          <p:cNvPr id="3" name="Content Placeholder 2"/>
          <p:cNvSpPr>
            <a:spLocks noGrp="1"/>
          </p:cNvSpPr>
          <p:nvPr>
            <p:ph idx="1"/>
          </p:nvPr>
        </p:nvSpPr>
        <p:spPr/>
        <p:txBody>
          <a:bodyPr>
            <a:normAutofit lnSpcReduction="10000"/>
          </a:bodyPr>
          <a:lstStyle/>
          <a:p>
            <a:r>
              <a:rPr lang="en-US" i="1" dirty="0" smtClean="0"/>
              <a:t>Art</a:t>
            </a:r>
            <a:r>
              <a:rPr lang="en-US" dirty="0" smtClean="0"/>
              <a:t> addresses things that normal language/human interaction struggle with.</a:t>
            </a:r>
          </a:p>
          <a:p>
            <a:pPr lvl="1"/>
            <a:r>
              <a:rPr lang="en-US" dirty="0" smtClean="0"/>
              <a:t>Expect engagement to be influenced by: </a:t>
            </a:r>
          </a:p>
          <a:p>
            <a:pPr lvl="2"/>
            <a:r>
              <a:rPr lang="en-US" dirty="0" smtClean="0"/>
              <a:t>ability to decode/make meaning from the art </a:t>
            </a:r>
          </a:p>
          <a:p>
            <a:pPr lvl="2"/>
            <a:r>
              <a:rPr lang="en-US" dirty="0" smtClean="0"/>
              <a:t>the dynamics of group formation/maintenance</a:t>
            </a:r>
          </a:p>
          <a:p>
            <a:pPr lvl="2">
              <a:buNone/>
            </a:pPr>
            <a:endParaRPr lang="en-US" sz="900" dirty="0" smtClean="0"/>
          </a:p>
          <a:p>
            <a:r>
              <a:rPr lang="en-US" i="1" dirty="0" smtClean="0"/>
              <a:t>Connectivity</a:t>
            </a:r>
            <a:r>
              <a:rPr lang="en-US" dirty="0" smtClean="0"/>
              <a:t>, social capital (collectivization of feelings associated with consuming art – bonding, bridging and linking), do networks create taste or are they a product of taste?</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a:t>
            </a:r>
            <a:endParaRPr lang="en-GB"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200" i="1" dirty="0" smtClean="0"/>
              <a:t>Creativity</a:t>
            </a:r>
            <a:r>
              <a:rPr lang="en-US" sz="3200" dirty="0" smtClean="0"/>
              <a:t> – original solution to a problem, open to new ideas and approaches (</a:t>
            </a:r>
            <a:r>
              <a:rPr lang="en-US" sz="3200" dirty="0" err="1" smtClean="0"/>
              <a:t>Mariske</a:t>
            </a:r>
            <a:r>
              <a:rPr lang="en-US" sz="3200" dirty="0" smtClean="0"/>
              <a:t> and Willis 1988)</a:t>
            </a:r>
          </a:p>
          <a:p>
            <a:pPr marL="742950" lvl="2" indent="-342900"/>
            <a:r>
              <a:rPr lang="en-US" dirty="0" smtClean="0"/>
              <a:t>Willingness to take risks, cope with the unexpected  </a:t>
            </a:r>
          </a:p>
          <a:p>
            <a:pPr marL="742950" lvl="2" indent="-342900"/>
            <a:r>
              <a:rPr lang="en-US" dirty="0" smtClean="0"/>
              <a:t>Bolster a sense of self-confidence  </a:t>
            </a:r>
          </a:p>
          <a:p>
            <a:pPr marL="742950" lvl="2" indent="-342900"/>
            <a:r>
              <a:rPr lang="en-US" dirty="0" smtClean="0"/>
              <a:t>Express a vision or an idea</a:t>
            </a:r>
            <a:endParaRPr lang="en-GB" dirty="0" smtClean="0"/>
          </a:p>
          <a:p>
            <a:r>
              <a:rPr lang="en-GB" dirty="0" smtClean="0"/>
              <a:t>Can be in terms of making but also in terms of response to artwork – decoding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a:t>
            </a:r>
            <a:endParaRPr lang="en-GB"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200" dirty="0" smtClean="0"/>
              <a:t>Resilience, process of adapting to (or negotiating with) sources of stress, or the upheavals associated with normal life transitions </a:t>
            </a:r>
          </a:p>
          <a:p>
            <a:pPr marL="742950" lvl="2" indent="-342900"/>
            <a:r>
              <a:rPr lang="en-US" dirty="0" smtClean="0"/>
              <a:t>Strengths from previous experiences (such as life narratives – storytelling, participants overcame difficulties in the past and mobilize themselves to confront current adverse circumstances).    </a:t>
            </a:r>
          </a:p>
          <a:p>
            <a:pPr marL="742950" lvl="2" indent="-342900"/>
            <a:endParaRPr lang="en-GB" dirty="0" smtClean="0"/>
          </a:p>
          <a:p>
            <a:pPr marL="742950" lvl="2" indent="-342900"/>
            <a:endParaRPr lang="en-GB"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NDA project </a:t>
            </a:r>
            <a:endParaRPr lang="en-GB" dirty="0"/>
          </a:p>
        </p:txBody>
      </p:sp>
      <p:sp>
        <p:nvSpPr>
          <p:cNvPr id="3" name="Content Placeholder 2"/>
          <p:cNvSpPr>
            <a:spLocks noGrp="1"/>
          </p:cNvSpPr>
          <p:nvPr>
            <p:ph idx="1"/>
          </p:nvPr>
        </p:nvSpPr>
        <p:spPr/>
        <p:txBody>
          <a:bodyPr/>
          <a:lstStyle/>
          <a:p>
            <a:r>
              <a:rPr lang="en-GB" sz="2800" dirty="0" smtClean="0"/>
              <a:t>May 2009 – May 2011</a:t>
            </a:r>
          </a:p>
          <a:p>
            <a:r>
              <a:rPr lang="en-GB" sz="2800" dirty="0" smtClean="0"/>
              <a:t>Aged over 50 – oldest 93</a:t>
            </a:r>
          </a:p>
          <a:p>
            <a:r>
              <a:rPr lang="en-GB" sz="2800" dirty="0" smtClean="0"/>
              <a:t>Semi-structured interviews </a:t>
            </a:r>
          </a:p>
          <a:p>
            <a:pPr lvl="1"/>
            <a:r>
              <a:rPr lang="en-GB" dirty="0" smtClean="0"/>
              <a:t>Baseline</a:t>
            </a:r>
          </a:p>
          <a:p>
            <a:pPr lvl="1"/>
            <a:r>
              <a:rPr lang="en-GB" dirty="0" smtClean="0"/>
              <a:t>Before and after visit</a:t>
            </a:r>
          </a:p>
          <a:p>
            <a:pPr lvl="1"/>
            <a:r>
              <a:rPr lang="en-GB" dirty="0" smtClean="0"/>
              <a:t>Guided tour from curator</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NDA project </a:t>
            </a:r>
            <a:endParaRPr lang="en-GB" dirty="0"/>
          </a:p>
        </p:txBody>
      </p:sp>
      <p:sp>
        <p:nvSpPr>
          <p:cNvPr id="3" name="Content Placeholder 2"/>
          <p:cNvSpPr>
            <a:spLocks noGrp="1"/>
          </p:cNvSpPr>
          <p:nvPr>
            <p:ph idx="1"/>
          </p:nvPr>
        </p:nvSpPr>
        <p:spPr/>
        <p:txBody>
          <a:bodyPr>
            <a:normAutofit/>
          </a:bodyPr>
          <a:lstStyle/>
          <a:p>
            <a:pPr>
              <a:buNone/>
            </a:pPr>
            <a:r>
              <a:rPr lang="en-GB" b="1" dirty="0" smtClean="0"/>
              <a:t>Participants</a:t>
            </a:r>
          </a:p>
          <a:p>
            <a:r>
              <a:rPr lang="en-GB" sz="2800" b="1" dirty="0" smtClean="0"/>
              <a:t>Sheltered accommodation unit </a:t>
            </a:r>
            <a:r>
              <a:rPr lang="en-GB" sz="2800" dirty="0" smtClean="0"/>
              <a:t>(7)</a:t>
            </a:r>
          </a:p>
          <a:p>
            <a:r>
              <a:rPr lang="en-GB" sz="2800" dirty="0" smtClean="0"/>
              <a:t>Voluntary organisation (4)</a:t>
            </a:r>
          </a:p>
          <a:p>
            <a:r>
              <a:rPr lang="en-GB" sz="2800" b="1" dirty="0" smtClean="0"/>
              <a:t>Individual </a:t>
            </a:r>
            <a:r>
              <a:rPr lang="en-GB" sz="2800" b="1" dirty="0" smtClean="0"/>
              <a:t>through adult services</a:t>
            </a:r>
          </a:p>
          <a:p>
            <a:r>
              <a:rPr lang="en-GB" sz="2800" dirty="0" smtClean="0"/>
              <a:t>Writers’ Group (6)</a:t>
            </a:r>
          </a:p>
          <a:p>
            <a:r>
              <a:rPr lang="en-GB" sz="2800" b="1" dirty="0" smtClean="0"/>
              <a:t>Cinema group </a:t>
            </a:r>
            <a:r>
              <a:rPr lang="en-GB" sz="2800" dirty="0" smtClean="0"/>
              <a:t>(10)</a:t>
            </a:r>
          </a:p>
          <a:p>
            <a:r>
              <a:rPr lang="en-GB" sz="2800" dirty="0" smtClean="0"/>
              <a:t>Voluntary organisation (10)</a:t>
            </a:r>
          </a:p>
          <a:p>
            <a:r>
              <a:rPr lang="en-GB" sz="2800" dirty="0" smtClean="0"/>
              <a:t>‘Live at home’ scheme (15+)</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Sheltered accommodation group</a:t>
            </a:r>
          </a:p>
        </p:txBody>
      </p:sp>
      <p:sp>
        <p:nvSpPr>
          <p:cNvPr id="3" name="Content Placeholder 2"/>
          <p:cNvSpPr>
            <a:spLocks noGrp="1"/>
          </p:cNvSpPr>
          <p:nvPr>
            <p:ph idx="1"/>
          </p:nvPr>
        </p:nvSpPr>
        <p:spPr/>
        <p:txBody>
          <a:bodyPr>
            <a:normAutofit/>
          </a:bodyPr>
          <a:lstStyle/>
          <a:p>
            <a:pPr marL="0" lvl="1" indent="0">
              <a:buNone/>
            </a:pPr>
            <a:r>
              <a:rPr lang="en-GB" dirty="0" smtClean="0"/>
              <a:t>Visited the BALTIC to see Martin Parr’s exhibition using political memorabilia.</a:t>
            </a:r>
            <a:endParaRPr lang="en-GB" sz="2000" dirty="0" smtClean="0"/>
          </a:p>
          <a:p>
            <a:pPr lvl="1"/>
            <a:r>
              <a:rPr lang="en-GB" dirty="0" smtClean="0"/>
              <a:t>Art, creative response to what was seen, creating a life narrative – collective and individual </a:t>
            </a:r>
          </a:p>
          <a:p>
            <a:pPr lvl="1"/>
            <a:r>
              <a:rPr lang="en-GB" dirty="0" smtClean="0"/>
              <a:t>Group was bonding over the experience – similar background, became the ‘art group’ – network generating taste</a:t>
            </a:r>
          </a:p>
          <a:p>
            <a:pPr lvl="1"/>
            <a:r>
              <a:rPr lang="en-GB" dirty="0" smtClean="0"/>
              <a:t>Resilience, personal strengths from previous experience  emphasised – description of self</a:t>
            </a:r>
          </a:p>
          <a:p>
            <a:pPr lvl="1"/>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Maintenance processes</a:t>
            </a:r>
            <a:endParaRPr lang="en-GB" dirty="0"/>
          </a:p>
        </p:txBody>
      </p:sp>
      <p:pic>
        <p:nvPicPr>
          <p:cNvPr id="4" name="Content Placeholder 3" descr="IMGP0168.JPG"/>
          <p:cNvPicPr>
            <a:picLocks noGrp="1" noChangeAspect="1"/>
          </p:cNvPicPr>
          <p:nvPr>
            <p:ph idx="1"/>
          </p:nvPr>
        </p:nvPicPr>
        <p:blipFill>
          <a:blip r:embed="rId3" cstate="print"/>
          <a:srcRect/>
          <a:stretch>
            <a:fillRect/>
          </a:stretch>
        </p:blipFill>
        <p:spPr bwMode="auto">
          <a:xfrm>
            <a:off x="-324544"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1849</TotalTime>
  <Words>1883</Words>
  <Application>Microsoft Office PowerPoint</Application>
  <PresentationFormat>On-screen Show (4:3)</PresentationFormat>
  <Paragraphs>208</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Art engagement, creativity, resilience and connectivity: Evidence from Contemporary visual art and identity construction – wellbeing amongst older people.</vt:lpstr>
      <vt:lpstr>Introduction</vt:lpstr>
      <vt:lpstr>Theory</vt:lpstr>
      <vt:lpstr>Theory</vt:lpstr>
      <vt:lpstr>Theory</vt:lpstr>
      <vt:lpstr>NDA project </vt:lpstr>
      <vt:lpstr>NDA project </vt:lpstr>
      <vt:lpstr>Sheltered accommodation group</vt:lpstr>
      <vt:lpstr>Maintenance processes</vt:lpstr>
      <vt:lpstr>Slide 10</vt:lpstr>
      <vt:lpstr>Cinema group</vt:lpstr>
      <vt:lpstr>Slide 12</vt:lpstr>
      <vt:lpstr>Isolated individual </vt:lpstr>
      <vt:lpstr>Slide 14</vt:lpstr>
      <vt:lpstr>Conclusion </vt:lpstr>
      <vt:lpstr>Conclusion</vt:lpstr>
    </vt:vector>
  </TitlesOfParts>
  <Company>Newcastle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contemporary visual art: Maintaining health and well-being</dc:title>
  <dc:creator>nan</dc:creator>
  <cp:lastModifiedBy>nan</cp:lastModifiedBy>
  <cp:revision>159</cp:revision>
  <dcterms:created xsi:type="dcterms:W3CDTF">2014-01-17T14:02:33Z</dcterms:created>
  <dcterms:modified xsi:type="dcterms:W3CDTF">2014-07-08T07:43:48Z</dcterms:modified>
</cp:coreProperties>
</file>