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57" r:id="rId5"/>
    <p:sldId id="261" r:id="rId6"/>
    <p:sldId id="258" r:id="rId7"/>
    <p:sldId id="259" r:id="rId8"/>
    <p:sldId id="266" r:id="rId9"/>
    <p:sldId id="260" r:id="rId10"/>
    <p:sldId id="267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239ED-6B23-F04B-B0AA-FE83F1DBF445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98ED6-7058-7A48-9965-6FCF5F727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7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08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5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30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63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12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 smtClean="0"/>
          </a:p>
          <a:p>
            <a:r>
              <a:rPr lang="en-US" dirty="0" err="1" smtClean="0"/>
              <a:t>Baltes</a:t>
            </a:r>
            <a:r>
              <a:rPr lang="en-US" dirty="0" smtClean="0"/>
              <a:t> and </a:t>
            </a:r>
            <a:r>
              <a:rPr lang="en-US" dirty="0" err="1" smtClean="0"/>
              <a:t>Baltes</a:t>
            </a:r>
            <a:r>
              <a:rPr lang="en-US" dirty="0" smtClean="0"/>
              <a:t> – the usefulness of subjective criteria is undermined by the plasticity</a:t>
            </a:r>
            <a:r>
              <a:rPr lang="en-US" baseline="0" dirty="0" smtClean="0"/>
              <a:t> of the human self to adapt subjective assessments to objectively diverse conditions.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71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66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84B14-02AE-4D7E-8986-73B3FC03872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049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98ED6-7058-7A48-9965-6FCF5F7277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35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4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0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7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8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8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51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7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9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5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1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437BE-41F8-054C-BAB8-861D50D64214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0ADCA-FC45-5342-B6EA-D0C170E8C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8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Problems with the concept of Resilience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1020036.JPG"/>
          <p:cNvPicPr>
            <a:picLocks noChangeAspect="1"/>
          </p:cNvPicPr>
          <p:nvPr/>
        </p:nvPicPr>
        <p:blipFill>
          <a:blip r:embed="rId3" cstate="screen">
            <a:alphaModFix amt="5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66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Conceptualise relationship between individual and community resilience</a:t>
            </a:r>
          </a:p>
          <a:p>
            <a:r>
              <a:rPr lang="en-GB" dirty="0" smtClean="0"/>
              <a:t>Remove risks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682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20140624_142335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832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20140625_143922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0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Cautious in offering positive ideals or emancipatory change</a:t>
            </a:r>
          </a:p>
          <a:p>
            <a:r>
              <a:rPr lang="en-US" dirty="0"/>
              <a:t>N</a:t>
            </a:r>
            <a:r>
              <a:rPr lang="en-US" dirty="0" smtClean="0"/>
              <a:t>egotiate ordinary upheavals (Bauman, Adams, Waldo 2001).</a:t>
            </a:r>
          </a:p>
          <a:p>
            <a:r>
              <a:rPr lang="en-US" dirty="0" smtClean="0"/>
              <a:t>Explore processes </a:t>
            </a:r>
          </a:p>
          <a:p>
            <a:r>
              <a:rPr lang="en-US" dirty="0" smtClean="0"/>
              <a:t>Individual and 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2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services, housing, income support, employment law influence level of risk (</a:t>
            </a:r>
            <a:r>
              <a:rPr lang="en-US" dirty="0" err="1" smtClean="0"/>
              <a:t>Seccombe</a:t>
            </a:r>
            <a:r>
              <a:rPr lang="en-US" dirty="0" smtClean="0"/>
              <a:t> 2002).</a:t>
            </a:r>
          </a:p>
          <a:p>
            <a:r>
              <a:rPr lang="en-US" dirty="0" smtClean="0"/>
              <a:t>Individualism </a:t>
            </a:r>
          </a:p>
          <a:p>
            <a:r>
              <a:rPr lang="en-US" dirty="0" smtClean="0"/>
              <a:t>Impact of individual on community</a:t>
            </a:r>
          </a:p>
          <a:p>
            <a:r>
              <a:rPr lang="en-US" dirty="0" smtClean="0"/>
              <a:t>Privileges adaptation that results in people fitting into pre-existing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98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Socio-economic disadvantage</a:t>
            </a:r>
          </a:p>
          <a:p>
            <a:r>
              <a:rPr lang="en-US" dirty="0" smtClean="0"/>
              <a:t>Elder abuse</a:t>
            </a:r>
          </a:p>
          <a:p>
            <a:r>
              <a:rPr lang="en-US" dirty="0" smtClean="0"/>
              <a:t>Bereavement</a:t>
            </a:r>
          </a:p>
          <a:p>
            <a:r>
              <a:rPr lang="en-US" dirty="0" smtClean="0"/>
              <a:t>Decline in health – dementia, depression, physical frailty</a:t>
            </a:r>
          </a:p>
          <a:p>
            <a:r>
              <a:rPr lang="en-US" dirty="0" smtClean="0"/>
              <a:t>Changing social roles – retirement</a:t>
            </a:r>
          </a:p>
        </p:txBody>
      </p:sp>
    </p:spTree>
    <p:extLst>
      <p:ext uri="{BB962C8B-B14F-4D97-AF65-F5344CB8AC3E}">
        <p14:creationId xmlns:p14="http://schemas.microsoft.com/office/powerpoint/2010/main" val="2930514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us resilient?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Strong internal locus of control</a:t>
            </a:r>
          </a:p>
          <a:p>
            <a:r>
              <a:rPr lang="en-US" dirty="0" smtClean="0"/>
              <a:t>Making downward comparisons</a:t>
            </a:r>
          </a:p>
          <a:p>
            <a:r>
              <a:rPr lang="en-US" dirty="0" smtClean="0"/>
              <a:t>Practical skills</a:t>
            </a:r>
          </a:p>
          <a:p>
            <a:r>
              <a:rPr lang="en-US" dirty="0" smtClean="0"/>
              <a:t>Supportive social networks – social trust, reciprocity, participation in civic life</a:t>
            </a:r>
          </a:p>
          <a:p>
            <a:r>
              <a:rPr lang="en-US" dirty="0" smtClean="0"/>
              <a:t>Built environment</a:t>
            </a:r>
          </a:p>
          <a:p>
            <a:r>
              <a:rPr lang="en-US" dirty="0" smtClean="0"/>
              <a:t>Access to culturally relevant services</a:t>
            </a:r>
          </a:p>
          <a:p>
            <a:r>
              <a:rPr lang="en-US" dirty="0" smtClean="0"/>
              <a:t>Low levels of socio-economic stratification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45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did they overcome challenges?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Community </a:t>
            </a:r>
            <a:r>
              <a:rPr lang="en-US" dirty="0" smtClean="0"/>
              <a:t>– post-war rationing has made generation more resilient (</a:t>
            </a:r>
            <a:r>
              <a:rPr lang="en-US" dirty="0"/>
              <a:t>period effect) </a:t>
            </a:r>
            <a:endParaRPr lang="en-US" dirty="0" smtClean="0"/>
          </a:p>
          <a:p>
            <a:r>
              <a:rPr lang="en-US" b="1" dirty="0" smtClean="0"/>
              <a:t>Community</a:t>
            </a:r>
            <a:r>
              <a:rPr lang="en-US" dirty="0" smtClean="0"/>
              <a:t> - Living at sheltered accommodation unit</a:t>
            </a:r>
          </a:p>
          <a:p>
            <a:r>
              <a:rPr lang="en-US" b="1" dirty="0" smtClean="0"/>
              <a:t>Community</a:t>
            </a:r>
            <a:r>
              <a:rPr lang="en-US" dirty="0" smtClean="0"/>
              <a:t> </a:t>
            </a:r>
            <a:r>
              <a:rPr lang="en-US" dirty="0"/>
              <a:t>- Charitable </a:t>
            </a:r>
            <a:r>
              <a:rPr lang="en-US" dirty="0" smtClean="0"/>
              <a:t>work</a:t>
            </a:r>
          </a:p>
          <a:p>
            <a:r>
              <a:rPr lang="en-US" b="1" dirty="0" smtClean="0"/>
              <a:t>Social support coupled with determined personality trait </a:t>
            </a:r>
            <a:r>
              <a:rPr lang="en-US" dirty="0" smtClean="0"/>
              <a:t>- Friends invited me on holiday after two years of being widowed:  “I came home and thought ‘I’ve got to get on with it’.”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smtClean="0"/>
              <a:t>Philosophical adaptation</a:t>
            </a:r>
            <a:r>
              <a:rPr lang="en-US" dirty="0" smtClean="0"/>
              <a:t> </a:t>
            </a:r>
            <a:r>
              <a:rPr lang="en-US" dirty="0"/>
              <a:t>- “As you age, you don’t worry about things as much</a:t>
            </a:r>
            <a:r>
              <a:rPr lang="en-US" dirty="0" smtClean="0"/>
              <a:t>.”</a:t>
            </a:r>
          </a:p>
          <a:p>
            <a:r>
              <a:rPr lang="en-US" b="1" dirty="0" smtClean="0"/>
              <a:t>Cognitive Strategies/personal rituals</a:t>
            </a:r>
            <a:r>
              <a:rPr lang="en-US" dirty="0" smtClean="0"/>
              <a:t> - Keep relatives alive by talking to them</a:t>
            </a:r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9330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Bereavement </a:t>
            </a:r>
            <a:r>
              <a:rPr lang="en-US" smtClean="0"/>
              <a:t>and Widowhood (Bennett 2010)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it useful to quantify the length of time grieving takes?</a:t>
            </a:r>
          </a:p>
          <a:p>
            <a:r>
              <a:rPr lang="en-US" dirty="0" smtClean="0"/>
              <a:t>Achieved gradually or following turning point</a:t>
            </a:r>
          </a:p>
          <a:p>
            <a:r>
              <a:rPr lang="en-US" dirty="0" smtClean="0"/>
              <a:t>Turning points – joining a club not prosaic</a:t>
            </a:r>
          </a:p>
          <a:p>
            <a:r>
              <a:rPr lang="en-US" dirty="0" smtClean="0"/>
              <a:t>Does a self-report questionnaire pick up depression?</a:t>
            </a:r>
          </a:p>
          <a:p>
            <a:r>
              <a:rPr lang="en-US" dirty="0" smtClean="0"/>
              <a:t>If you remarry are you resilient?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403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311</Words>
  <Application>Microsoft Office PowerPoint</Application>
  <PresentationFormat>On-screen Show (4:3)</PresentationFormat>
  <Paragraphs>51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Problems with the concept of Resilience</vt:lpstr>
      <vt:lpstr>PowerPoint Presentation</vt:lpstr>
      <vt:lpstr>PowerPoint Presentation</vt:lpstr>
      <vt:lpstr>PowerPoint Presentation</vt:lpstr>
      <vt:lpstr>PowerPoint Presentation</vt:lpstr>
      <vt:lpstr>Risks</vt:lpstr>
      <vt:lpstr>What makes us resilient?</vt:lpstr>
      <vt:lpstr>How did they overcome challenges?</vt:lpstr>
      <vt:lpstr>Bereavement and Widowhood (Bennett 2010)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with the concept of Resilience</dc:title>
  <dc:creator>Anna Goulding</dc:creator>
  <cp:lastModifiedBy>Beatrice Turner</cp:lastModifiedBy>
  <cp:revision>17</cp:revision>
  <cp:lastPrinted>2014-07-07T14:28:25Z</cp:lastPrinted>
  <dcterms:created xsi:type="dcterms:W3CDTF">2014-07-07T03:58:19Z</dcterms:created>
  <dcterms:modified xsi:type="dcterms:W3CDTF">2014-09-29T09:53:56Z</dcterms:modified>
</cp:coreProperties>
</file>