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3" r:id="rId6"/>
    <p:sldId id="267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-71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CD33B-2B28-4998-9627-0E8D63D52B56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CAA24-14E8-4DDF-9D10-FF7CB2699F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Thank you</a:t>
            </a:r>
          </a:p>
          <a:p>
            <a:r>
              <a:rPr lang="en-GB" dirty="0" smtClean="0"/>
              <a:t>Some </a:t>
            </a:r>
            <a:r>
              <a:rPr lang="en-GB" dirty="0" smtClean="0"/>
              <a:t>of you at first</a:t>
            </a:r>
          </a:p>
          <a:p>
            <a:r>
              <a:rPr lang="en-GB" dirty="0" smtClean="0"/>
              <a:t>Muriel, Maureen, Violet, Shirley,</a:t>
            </a:r>
            <a:r>
              <a:rPr lang="en-GB" baseline="0" dirty="0" smtClean="0"/>
              <a:t> Ann, charities, arts organisations, researchers</a:t>
            </a:r>
          </a:p>
          <a:p>
            <a:r>
              <a:rPr lang="en-GB" baseline="0" dirty="0" smtClean="0"/>
              <a:t>Second of </a:t>
            </a:r>
            <a:r>
              <a:rPr lang="en-GB" baseline="0" dirty="0" smtClean="0"/>
              <a:t>four workshops </a:t>
            </a:r>
            <a:r>
              <a:rPr lang="en-GB" baseline="0" dirty="0" smtClean="0"/>
              <a:t>looking at the role of creativity (broadly defined) in fostering resilience.</a:t>
            </a:r>
            <a:endParaRPr lang="en-GB" baseline="0" dirty="0"/>
          </a:p>
          <a:p>
            <a:r>
              <a:rPr lang="en-GB" baseline="0" dirty="0" smtClean="0"/>
              <a:t>At end, invited to submit chapter abstracts for an edited volume – policy press</a:t>
            </a:r>
          </a:p>
          <a:p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Muriel, Maureen, violet, Shirley, </a:t>
            </a:r>
            <a:r>
              <a:rPr lang="en-GB" baseline="0" dirty="0" err="1" smtClean="0"/>
              <a:t>ann</a:t>
            </a:r>
            <a:r>
              <a:rPr lang="en-GB" baseline="0" dirty="0" smtClean="0"/>
              <a:t> open shared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Community-led </a:t>
            </a:r>
            <a:r>
              <a:rPr lang="en-GB" baseline="0" dirty="0" smtClean="0"/>
              <a:t>design</a:t>
            </a:r>
          </a:p>
          <a:p>
            <a:pPr marL="228600" indent="-228600">
              <a:buAutoNum type="arabicPeriod"/>
            </a:pPr>
            <a:r>
              <a:rPr lang="en-GB" baseline="0" dirty="0" err="1" smtClean="0"/>
              <a:t>Everday</a:t>
            </a:r>
            <a:r>
              <a:rPr lang="en-GB" baseline="0" dirty="0" smtClean="0"/>
              <a:t> participation and everyday resilience came  out of discussions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October methodologies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smtClean="0"/>
              <a:t>Starting point wide definition of creativity and cultural practices both official and unofficial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Negate the role of state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Describe visit</a:t>
            </a:r>
          </a:p>
          <a:p>
            <a:pPr marL="0" indent="0">
              <a:buNone/>
            </a:pPr>
            <a:r>
              <a:rPr lang="en-GB" baseline="0" dirty="0" smtClean="0"/>
              <a:t>Way we negotiate our everyday existence is quite removed from policy terms</a:t>
            </a:r>
          </a:p>
          <a:p>
            <a:pPr marL="0" indent="0">
              <a:buNone/>
            </a:pPr>
            <a:r>
              <a:rPr lang="en-GB" baseline="0" dirty="0" smtClean="0"/>
              <a:t>Work-in-progress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Andy talk about work coming out of the centre for research on socio-cultural change. Themes emerging</a:t>
            </a:r>
          </a:p>
          <a:p>
            <a:pPr marL="0" indent="0">
              <a:buNone/>
            </a:pPr>
            <a:r>
              <a:rPr lang="en-GB" baseline="0" dirty="0" smtClean="0"/>
              <a:t>Karen School of Agriculture, food and rural development – different perspectives </a:t>
            </a:r>
          </a:p>
          <a:p>
            <a:pPr marL="0" indent="0">
              <a:buNone/>
            </a:pPr>
            <a:r>
              <a:rPr lang="en-GB" baseline="0" dirty="0" smtClean="0"/>
              <a:t>Phil cultural intermediation</a:t>
            </a:r>
          </a:p>
          <a:p>
            <a:pPr marL="0" indent="0">
              <a:buNone/>
            </a:pPr>
            <a:r>
              <a:rPr lang="en-GB" baseline="0" dirty="0" smtClean="0"/>
              <a:t>Michael AHRC’s </a:t>
            </a:r>
            <a:r>
              <a:rPr lang="en-GB" baseline="0" dirty="0" err="1" smtClean="0"/>
              <a:t>Crossicks</a:t>
            </a:r>
            <a:r>
              <a:rPr lang="en-GB" baseline="0" dirty="0" smtClean="0"/>
              <a:t> cultural value projects - festival</a:t>
            </a:r>
          </a:p>
          <a:p>
            <a:pPr marL="228600" indent="-228600"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0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Iterative</a:t>
            </a:r>
          </a:p>
          <a:p>
            <a:pPr marL="228600" indent="-228600">
              <a:buAutoNum type="arabicParenR"/>
            </a:pPr>
            <a:r>
              <a:rPr lang="en-GB" dirty="0" smtClean="0"/>
              <a:t>Muriel, Maureen, Violet, </a:t>
            </a:r>
            <a:r>
              <a:rPr lang="en-GB" dirty="0" err="1" smtClean="0"/>
              <a:t>Shirely</a:t>
            </a:r>
            <a:r>
              <a:rPr lang="en-GB" dirty="0" smtClean="0"/>
              <a:t> and Ann open and shared</a:t>
            </a:r>
          </a:p>
          <a:p>
            <a:pPr marL="228600" indent="-228600">
              <a:buAutoNum type="arabicParenR"/>
            </a:pPr>
            <a:r>
              <a:rPr lang="en-GB" dirty="0" smtClean="0"/>
              <a:t>Community-led design</a:t>
            </a:r>
            <a:endParaRPr lang="en-GB" dirty="0" smtClean="0"/>
          </a:p>
          <a:p>
            <a:r>
              <a:rPr lang="en-US" dirty="0" smtClean="0"/>
              <a:t>Rose Gilroy: ‘How do we want to live</a:t>
            </a:r>
            <a:r>
              <a:rPr lang="en-US" dirty="0" smtClean="0"/>
              <a:t>?’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9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Starting point wide definition of creativity and both</a:t>
            </a:r>
            <a:r>
              <a:rPr lang="en-GB" baseline="0" dirty="0" smtClean="0"/>
              <a:t> official and unofficial cultural practices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3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Negate the role of the state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83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Way we negotiate our everyday trials and tribulations is quite removed</a:t>
            </a:r>
            <a:r>
              <a:rPr lang="en-GB" baseline="0" dirty="0" smtClean="0"/>
              <a:t> from policy terms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Work-in-progress</a:t>
            </a:r>
          </a:p>
          <a:p>
            <a:r>
              <a:rPr lang="en-GB" baseline="0" dirty="0" smtClean="0"/>
              <a:t>Andy – talk about work coming out of the centre for research on socio-cultural change themes emerging</a:t>
            </a:r>
          </a:p>
          <a:p>
            <a:r>
              <a:rPr lang="en-GB" baseline="0" dirty="0" smtClean="0"/>
              <a:t>Karen School of architecture, food and rural development – different perspectives</a:t>
            </a:r>
          </a:p>
          <a:p>
            <a:r>
              <a:rPr lang="en-GB" baseline="0" dirty="0" smtClean="0"/>
              <a:t>Phil cultural intermediation work</a:t>
            </a:r>
          </a:p>
          <a:p>
            <a:r>
              <a:rPr lang="en-GB" baseline="0" dirty="0" smtClean="0"/>
              <a:t>Michael AHRC’s cultural value </a:t>
            </a:r>
            <a:r>
              <a:rPr lang="en-GB" baseline="0" dirty="0" err="1" smtClean="0"/>
              <a:t>proejcts</a:t>
            </a:r>
            <a:r>
              <a:rPr lang="en-GB" baseline="0" dirty="0" smtClean="0"/>
              <a:t> – festival</a:t>
            </a:r>
          </a:p>
          <a:p>
            <a:r>
              <a:rPr lang="en-GB" baseline="0" dirty="0" smtClean="0"/>
              <a:t>Andy our New Dynamics of Ageing work</a:t>
            </a:r>
          </a:p>
          <a:p>
            <a:r>
              <a:rPr lang="en-GB" baseline="0" dirty="0" smtClean="0"/>
              <a:t>Me – problems with </a:t>
            </a:r>
            <a:r>
              <a:rPr lang="en-GB" baseline="0" smtClean="0"/>
              <a:t>the concept.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AA24-14E8-4DDF-9D10-FF7CB2699F7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7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1FCFF-3822-4E9D-A844-C9C88B2A2B7B}" type="datetimeFigureOut">
              <a:rPr lang="en-GB" smtClean="0"/>
              <a:pPr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5A62-EFC9-4E76-AD4B-6C9A749CC6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role of creative interventions in fostering connectivity and resilience in older people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Anna Goulding and Andrew Newman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517232"/>
            <a:ext cx="2714612" cy="11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95980"/>
              </p:ext>
            </p:extLst>
          </p:nvPr>
        </p:nvGraphicFramePr>
        <p:xfrm>
          <a:off x="755576" y="620688"/>
          <a:ext cx="7715199" cy="620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/>
                <a:gridCol w="2571733"/>
                <a:gridCol w="2571733"/>
              </a:tblGrid>
              <a:tr h="406855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Theme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Speakers</a:t>
                      </a:r>
                      <a:endParaRPr lang="en-GB" dirty="0"/>
                    </a:p>
                  </a:txBody>
                  <a:tcPr/>
                </a:tc>
              </a:tr>
              <a:tr h="1693899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What does resilience mean?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Community-led design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 Gill Windle, Bangor University</a:t>
                      </a:r>
                    </a:p>
                    <a:p>
                      <a:r>
                        <a:rPr lang="en-GB" dirty="0" smtClean="0"/>
                        <a:t>Rose</a:t>
                      </a:r>
                      <a:r>
                        <a:rPr lang="en-GB" baseline="0" dirty="0" smtClean="0"/>
                        <a:t> Gilroy, Newcastle University</a:t>
                      </a:r>
                    </a:p>
                    <a:p>
                      <a:r>
                        <a:rPr lang="en-GB" baseline="0" dirty="0" smtClean="0"/>
                        <a:t>Sophia de Sousa, Glass-House Design</a:t>
                      </a:r>
                      <a:endParaRPr lang="en-GB" dirty="0"/>
                    </a:p>
                  </a:txBody>
                  <a:tcPr/>
                </a:tc>
              </a:tr>
              <a:tr h="1158984">
                <a:tc>
                  <a:txBody>
                    <a:bodyPr/>
                    <a:lstStyle/>
                    <a:p>
                      <a:r>
                        <a:rPr lang="en-GB" dirty="0" smtClean="0"/>
                        <a:t>July</a:t>
                      </a:r>
                      <a:r>
                        <a:rPr lang="en-GB" baseline="0" dirty="0" smtClean="0"/>
                        <a:t> 8th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Everyday participation,</a:t>
                      </a:r>
                      <a:r>
                        <a:rPr lang="en-GB" sz="1800" baseline="0" dirty="0" smtClean="0"/>
                        <a:t> everyday resilience</a:t>
                      </a:r>
                      <a:r>
                        <a:rPr lang="en-GB" sz="1800" dirty="0" smtClean="0"/>
                        <a:t/>
                      </a:r>
                      <a:br>
                        <a:rPr lang="en-GB" sz="1800" dirty="0" smtClean="0"/>
                      </a:b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Andrew Miles, University </a:t>
                      </a:r>
                      <a:r>
                        <a:rPr lang="en-GB" smtClean="0"/>
                        <a:t>of</a:t>
                      </a:r>
                      <a:r>
                        <a:rPr lang="en-GB" baseline="0" smtClean="0"/>
                        <a:t> </a:t>
                      </a:r>
                      <a:r>
                        <a:rPr lang="en-GB" smtClean="0"/>
                        <a:t>Manchester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Karen Scott, Newcastle University</a:t>
                      </a:r>
                    </a:p>
                    <a:p>
                      <a:r>
                        <a:rPr lang="en-GB" dirty="0" smtClean="0"/>
                        <a:t>Phil Jones, University of Birmingham</a:t>
                      </a:r>
                    </a:p>
                    <a:p>
                      <a:r>
                        <a:rPr lang="en-GB" dirty="0" smtClean="0"/>
                        <a:t>Michael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Eades</a:t>
                      </a:r>
                      <a:r>
                        <a:rPr lang="en-GB" baseline="0" dirty="0" smtClean="0"/>
                        <a:t>, University of London</a:t>
                      </a:r>
                      <a:endParaRPr lang="en-GB" dirty="0"/>
                    </a:p>
                  </a:txBody>
                  <a:tcPr/>
                </a:tc>
              </a:tr>
              <a:tr h="448326">
                <a:tc>
                  <a:txBody>
                    <a:bodyPr/>
                    <a:lstStyle/>
                    <a:p>
                      <a:r>
                        <a:rPr lang="en-GB" smtClean="0"/>
                        <a:t>October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Methodologies?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8326"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8326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December - March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Academic outputs – Policy Press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en-GB" dirty="0" smtClean="0"/>
              <a:t>community gardening, filmmaking, the built environment, product design, digital media, theatre, music, cultural learning and visual arts interventions for those with early stage dementia.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Resilience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and environmental (incl. social)</a:t>
            </a:r>
          </a:p>
          <a:p>
            <a:r>
              <a:rPr lang="en-GB" dirty="0" smtClean="0"/>
              <a:t>How individuals negotiate the more ordinary upheavals associated with normal life transitions (</a:t>
            </a:r>
            <a:r>
              <a:rPr lang="en-GB" dirty="0" err="1" smtClean="0"/>
              <a:t>Nauman</a:t>
            </a:r>
            <a:r>
              <a:rPr lang="en-GB" dirty="0" smtClean="0"/>
              <a:t>, Adams and Waldo 2001)</a:t>
            </a:r>
          </a:p>
          <a:p>
            <a:r>
              <a:rPr lang="en-GB" dirty="0" smtClean="0"/>
              <a:t>Traits             processes</a:t>
            </a:r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907704" y="38610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Cultural animation workshop</a:t>
            </a:r>
            <a:endParaRPr lang="en-US" dirty="0"/>
          </a:p>
        </p:txBody>
      </p:sp>
      <p:pic>
        <p:nvPicPr>
          <p:cNvPr id="4" name="Content Placeholder 3" descr="P102002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64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“I thought, I’ve got to look up this word, I went back and looked it up in the dictionary and we were right! It’s coming up against something - (hands clap forcefully together) -  and getting through it; it’s keeping on going.”</a:t>
            </a:r>
          </a:p>
          <a:p>
            <a:r>
              <a:rPr lang="en-GB" dirty="0" smtClean="0"/>
              <a:t>“res-</a:t>
            </a:r>
            <a:r>
              <a:rPr lang="en-GB" dirty="0" err="1" smtClean="0"/>
              <a:t>il</a:t>
            </a:r>
            <a:r>
              <a:rPr lang="en-GB" dirty="0" smtClean="0"/>
              <a:t>-</a:t>
            </a:r>
            <a:r>
              <a:rPr lang="en-GB" dirty="0" err="1" smtClean="0"/>
              <a:t>il-resilence</a:t>
            </a:r>
            <a:r>
              <a:rPr lang="en-GB" dirty="0" smtClean="0"/>
              <a:t> – I can’t even say it” (laughing)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491</Words>
  <Application>Microsoft Office PowerPoint</Application>
  <PresentationFormat>On-screen Show (4:3)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The role of creative interventions in fostering connectivity and resilience in older people </vt:lpstr>
      <vt:lpstr> </vt:lpstr>
      <vt:lpstr>PowerPoint Presentation</vt:lpstr>
      <vt:lpstr>Resilience</vt:lpstr>
      <vt:lpstr>Cultural animation workshop</vt:lpstr>
      <vt:lpstr>PowerPoint Presentation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AHRC Connected Communities</dc:title>
  <dc:creator>nag47</dc:creator>
  <cp:lastModifiedBy>Anna Goulding</cp:lastModifiedBy>
  <cp:revision>30</cp:revision>
  <cp:lastPrinted>2014-07-08T08:17:39Z</cp:lastPrinted>
  <dcterms:created xsi:type="dcterms:W3CDTF">2014-03-31T08:54:38Z</dcterms:created>
  <dcterms:modified xsi:type="dcterms:W3CDTF">2014-07-08T08:25:54Z</dcterms:modified>
</cp:coreProperties>
</file>