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7"/>
  </p:notesMasterIdLst>
  <p:sldIdLst>
    <p:sldId id="256" r:id="rId3"/>
    <p:sldId id="298" r:id="rId4"/>
    <p:sldId id="257" r:id="rId5"/>
    <p:sldId id="287" r:id="rId6"/>
    <p:sldId id="258" r:id="rId7"/>
    <p:sldId id="259" r:id="rId8"/>
    <p:sldId id="263" r:id="rId9"/>
    <p:sldId id="262" r:id="rId10"/>
    <p:sldId id="299" r:id="rId11"/>
    <p:sldId id="305" r:id="rId12"/>
    <p:sldId id="270" r:id="rId13"/>
    <p:sldId id="292" r:id="rId14"/>
    <p:sldId id="279" r:id="rId15"/>
    <p:sldId id="281" r:id="rId16"/>
    <p:sldId id="300" r:id="rId17"/>
    <p:sldId id="290" r:id="rId18"/>
    <p:sldId id="289" r:id="rId19"/>
    <p:sldId id="303" r:id="rId20"/>
    <p:sldId id="301" r:id="rId21"/>
    <p:sldId id="304" r:id="rId22"/>
    <p:sldId id="291" r:id="rId23"/>
    <p:sldId id="302" r:id="rId24"/>
    <p:sldId id="306" r:id="rId25"/>
    <p:sldId id="29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660"/>
  </p:normalViewPr>
  <p:slideViewPr>
    <p:cSldViewPr snapToGrid="0" snapToObjects="1">
      <p:cViewPr varScale="1">
        <p:scale>
          <a:sx n="87" d="100"/>
          <a:sy n="87" d="100"/>
        </p:scale>
        <p:origin x="-9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3D6A8-15D7-4AAF-8E58-CA75C4F44EC7}" type="datetimeFigureOut">
              <a:rPr lang="en-GB" smtClean="0"/>
              <a:t>29/09/2014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9154D-5F4F-43C1-91B0-FF185DBA250A}" type="slidenum">
              <a:rPr lang="en-GB" smtClean="0"/>
              <a:t>‹#›</a:t>
            </a:fld>
            <a:endParaRPr lang="en-GB"/>
          </a:p>
        </p:txBody>
      </p:sp>
    </p:spTree>
    <p:extLst>
      <p:ext uri="{BB962C8B-B14F-4D97-AF65-F5344CB8AC3E}">
        <p14:creationId xmlns:p14="http://schemas.microsoft.com/office/powerpoint/2010/main" val="224284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3</a:t>
            </a:fld>
            <a:endParaRPr lang="en-GB"/>
          </a:p>
        </p:txBody>
      </p:sp>
    </p:spTree>
    <p:extLst>
      <p:ext uri="{BB962C8B-B14F-4D97-AF65-F5344CB8AC3E}">
        <p14:creationId xmlns:p14="http://schemas.microsoft.com/office/powerpoint/2010/main" val="293432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5</a:t>
            </a:fld>
            <a:endParaRPr lang="en-GB"/>
          </a:p>
        </p:txBody>
      </p:sp>
    </p:spTree>
    <p:extLst>
      <p:ext uri="{BB962C8B-B14F-4D97-AF65-F5344CB8AC3E}">
        <p14:creationId xmlns:p14="http://schemas.microsoft.com/office/powerpoint/2010/main" val="242651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6</a:t>
            </a:fld>
            <a:endParaRPr lang="en-GB"/>
          </a:p>
        </p:txBody>
      </p:sp>
    </p:spTree>
    <p:extLst>
      <p:ext uri="{BB962C8B-B14F-4D97-AF65-F5344CB8AC3E}">
        <p14:creationId xmlns:p14="http://schemas.microsoft.com/office/powerpoint/2010/main" val="88612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Claudia:</a:t>
            </a:r>
            <a:r>
              <a:rPr lang="en-GB" baseline="0" dirty="0" smtClean="0"/>
              <a:t> some context on the happiness measure and research methodologies for dementia</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11</a:t>
            </a:fld>
            <a:endParaRPr lang="en-GB"/>
          </a:p>
        </p:txBody>
      </p:sp>
    </p:spTree>
    <p:extLst>
      <p:ext uri="{BB962C8B-B14F-4D97-AF65-F5344CB8AC3E}">
        <p14:creationId xmlns:p14="http://schemas.microsoft.com/office/powerpoint/2010/main" val="187673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FIAb</a:t>
            </a:r>
            <a:r>
              <a:rPr lang="en-GB" dirty="0" smtClean="0"/>
              <a:t> archives contain a wealth of resources,</a:t>
            </a:r>
            <a:r>
              <a:rPr lang="en-GB" baseline="0" dirty="0" smtClean="0"/>
              <a:t> what follows is a necessarily brief series of snapshots of the contents.</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12</a:t>
            </a:fld>
            <a:endParaRPr lang="en-GB"/>
          </a:p>
        </p:txBody>
      </p:sp>
    </p:spTree>
    <p:extLst>
      <p:ext uri="{BB962C8B-B14F-4D97-AF65-F5344CB8AC3E}">
        <p14:creationId xmlns:p14="http://schemas.microsoft.com/office/powerpoint/2010/main" val="280296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Claudia to read</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13</a:t>
            </a:fld>
            <a:endParaRPr lang="en-GB"/>
          </a:p>
        </p:txBody>
      </p:sp>
    </p:spTree>
    <p:extLst>
      <p:ext uri="{BB962C8B-B14F-4D97-AF65-F5344CB8AC3E}">
        <p14:creationId xmlns:p14="http://schemas.microsoft.com/office/powerpoint/2010/main" val="377156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Claudia to read</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14</a:t>
            </a:fld>
            <a:endParaRPr lang="en-GB"/>
          </a:p>
        </p:txBody>
      </p:sp>
    </p:spTree>
    <p:extLst>
      <p:ext uri="{BB962C8B-B14F-4D97-AF65-F5344CB8AC3E}">
        <p14:creationId xmlns:p14="http://schemas.microsoft.com/office/powerpoint/2010/main" val="219210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 to</a:t>
            </a:r>
            <a:r>
              <a:rPr lang="en-GB" baseline="0" dirty="0" smtClean="0"/>
              <a:t> read</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16</a:t>
            </a:fld>
            <a:endParaRPr lang="en-GB"/>
          </a:p>
        </p:txBody>
      </p:sp>
    </p:spTree>
    <p:extLst>
      <p:ext uri="{BB962C8B-B14F-4D97-AF65-F5344CB8AC3E}">
        <p14:creationId xmlns:p14="http://schemas.microsoft.com/office/powerpoint/2010/main" val="93292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Claudia/</a:t>
            </a:r>
            <a:r>
              <a:rPr lang="en-GB" dirty="0" err="1" smtClean="0"/>
              <a:t>michael</a:t>
            </a:r>
            <a:r>
              <a:rPr lang="en-GB" baseline="0" dirty="0" smtClean="0"/>
              <a:t> to read</a:t>
            </a:r>
            <a:endParaRPr lang="en-GB" dirty="0"/>
          </a:p>
        </p:txBody>
      </p:sp>
      <p:sp>
        <p:nvSpPr>
          <p:cNvPr id="4" name="Slide Number Placeholder 3"/>
          <p:cNvSpPr>
            <a:spLocks noGrp="1"/>
          </p:cNvSpPr>
          <p:nvPr>
            <p:ph type="sldNum" sz="quarter" idx="10"/>
          </p:nvPr>
        </p:nvSpPr>
        <p:spPr/>
        <p:txBody>
          <a:bodyPr/>
          <a:lstStyle/>
          <a:p>
            <a:fld id="{65B9154D-5F4F-43C1-91B0-FF185DBA250A}" type="slidenum">
              <a:rPr lang="en-GB" smtClean="0"/>
              <a:t>17</a:t>
            </a:fld>
            <a:endParaRPr lang="en-GB"/>
          </a:p>
        </p:txBody>
      </p:sp>
    </p:spTree>
    <p:extLst>
      <p:ext uri="{BB962C8B-B14F-4D97-AF65-F5344CB8AC3E}">
        <p14:creationId xmlns:p14="http://schemas.microsoft.com/office/powerpoint/2010/main" val="88920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E8727A-8A16-4338-98B0-D19DB3A07A36}"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246127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03B2CD-B343-4CA9-8C17-038CD727EB49}"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229679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EB3909-EED7-4839-A838-C4EEBC34AEB3}"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272021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E8727A-8A16-4338-98B0-D19DB3A07A36}"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26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C5EE1-35B8-423C-B7CF-4DC51EA67298}"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974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F9151-8A54-4439-8566-045A999363FD}"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473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80BCA0-FE97-4827-8D13-A70DA5B42E5A}"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502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A3049A-479B-458D-8A13-61BE0D31A2C7}"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717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D86B47-0E8E-4229-9045-55949A561661}"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651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D2C94-0C43-4AEE-9C76-F61486A36938}"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796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08361-9EB0-4EB9-95CF-5EA8F39FE83A}"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504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9C5EE1-35B8-423C-B7CF-4DC51EA67298}"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636869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AE3C7-A9F7-4597-8B3E-F7B89BE3DB0F}"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158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03B2CD-B343-4CA9-8C17-038CD727EB49}"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223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EB3909-EED7-4839-A838-C4EEBC34AEB3}"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351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F9151-8A54-4439-8566-045A999363FD}" type="datetime1">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180932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80BCA0-FE97-4827-8D13-A70DA5B42E5A}" type="datetime1">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359540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A3049A-479B-458D-8A13-61BE0D31A2C7}" type="datetime1">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238176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D86B47-0E8E-4229-9045-55949A561661}" type="datetime1">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407771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D2C94-0C43-4AEE-9C76-F61486A36938}" type="datetime1">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71817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08361-9EB0-4EB9-95CF-5EA8F39FE83A}" type="datetime1">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60947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AE3C7-A9F7-4597-8B3E-F7B89BE3DB0F}" type="datetime1">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7A3FA-B4D1-2B40-8978-13E22E3EB2C8}" type="slidenum">
              <a:rPr lang="en-US" smtClean="0"/>
              <a:t>‹#›</a:t>
            </a:fld>
            <a:endParaRPr lang="en-US"/>
          </a:p>
        </p:txBody>
      </p:sp>
    </p:spTree>
    <p:extLst>
      <p:ext uri="{BB962C8B-B14F-4D97-AF65-F5344CB8AC3E}">
        <p14:creationId xmlns:p14="http://schemas.microsoft.com/office/powerpoint/2010/main" val="23668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F9258-9F5F-427D-BD9F-12F9BCAF56A6}" type="datetime1">
              <a:rPr lang="en-US" smtClean="0"/>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A3FA-B4D1-2B40-8978-13E22E3EB2C8}" type="slidenum">
              <a:rPr lang="en-US" smtClean="0"/>
              <a:t>‹#›</a:t>
            </a:fld>
            <a:endParaRPr lang="en-US"/>
          </a:p>
        </p:txBody>
      </p:sp>
    </p:spTree>
    <p:extLst>
      <p:ext uri="{BB962C8B-B14F-4D97-AF65-F5344CB8AC3E}">
        <p14:creationId xmlns:p14="http://schemas.microsoft.com/office/powerpoint/2010/main" val="370529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F9258-9F5F-427D-BD9F-12F9BCAF56A6}" type="datetime1">
              <a:rPr lang="en-US" smtClean="0">
                <a:solidFill>
                  <a:prstClr val="black">
                    <a:tint val="75000"/>
                  </a:prstClr>
                </a:solidFill>
                <a:latin typeface="Calibri"/>
              </a:rPr>
              <a:pPr/>
              <a:t>9/29/2014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A3FA-B4D1-2B40-8978-13E22E3EB2C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4335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eades@sas.ac.uk"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490" y="0"/>
            <a:ext cx="7772400" cy="1470025"/>
          </a:xfrm>
        </p:spPr>
        <p:txBody>
          <a:bodyPr>
            <a:normAutofit/>
          </a:bodyPr>
          <a:lstStyle/>
          <a:p>
            <a:r>
              <a:rPr lang="en-US" sz="3200" dirty="0" smtClean="0">
                <a:latin typeface="Georgia" panose="02040502050405020303" pitchFamily="18" charset="0"/>
              </a:rPr>
              <a:t>  </a:t>
            </a:r>
            <a:endParaRPr lang="en-US" sz="3200" dirty="0">
              <a:latin typeface="Georgia" panose="02040502050405020303" pitchFamily="18" charset="0"/>
            </a:endParaRPr>
          </a:p>
        </p:txBody>
      </p:sp>
      <p:sp>
        <p:nvSpPr>
          <p:cNvPr id="3" name="Subtitle 2"/>
          <p:cNvSpPr>
            <a:spLocks noGrp="1"/>
          </p:cNvSpPr>
          <p:nvPr>
            <p:ph type="subTitle" idx="1"/>
          </p:nvPr>
        </p:nvSpPr>
        <p:spPr>
          <a:xfrm>
            <a:off x="1634836" y="5105400"/>
            <a:ext cx="6400800" cy="1752600"/>
          </a:xfrm>
        </p:spPr>
        <p:txBody>
          <a:bodyPr>
            <a:normAutofit/>
          </a:bodyPr>
          <a:lstStyle/>
          <a:p>
            <a:r>
              <a:rPr lang="en-US" sz="2400" b="1" dirty="0" smtClean="0">
                <a:solidFill>
                  <a:schemeClr val="tx1"/>
                </a:solidFill>
                <a:latin typeface="Georgia" panose="02040502050405020303" pitchFamily="18" charset="0"/>
              </a:rPr>
              <a:t>Bloomsbury Festival in a Box: Engaging Socially Isolated People with Dementia</a:t>
            </a:r>
            <a:endParaRPr lang="en-US" sz="2400" b="1" dirty="0">
              <a:solidFill>
                <a:schemeClr val="tx1"/>
              </a:solidFill>
              <a:latin typeface="Georgia" panose="02040502050405020303" pitchFamily="18" charset="0"/>
            </a:endParaRPr>
          </a:p>
          <a:p>
            <a:r>
              <a:rPr lang="en-US" sz="2000" dirty="0" smtClean="0">
                <a:latin typeface="Georgia" panose="02040502050405020303" pitchFamily="18" charset="0"/>
              </a:rPr>
              <a:t>Dr. Michael Eades, Cultural Contexts Research Fellow, School of Advanced Study, University of London</a:t>
            </a:r>
            <a:endParaRPr lang="en-US" sz="2000" dirty="0">
              <a:latin typeface="Georgia" panose="02040502050405020303" pitchFamily="18" charset="0"/>
            </a:endParaRPr>
          </a:p>
        </p:txBody>
      </p:sp>
      <p:pic>
        <p:nvPicPr>
          <p:cNvPr id="6" name="Picture 5" descr="IMG_078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7745" y="816683"/>
            <a:ext cx="6677891" cy="4042826"/>
          </a:xfrm>
          <a:prstGeom prst="rect">
            <a:avLst/>
          </a:prstGeom>
        </p:spPr>
      </p:pic>
      <p:sp>
        <p:nvSpPr>
          <p:cNvPr id="4" name="Slide Number Placeholder 3"/>
          <p:cNvSpPr>
            <a:spLocks noGrp="1"/>
          </p:cNvSpPr>
          <p:nvPr>
            <p:ph type="sldNum" sz="quarter" idx="12"/>
          </p:nvPr>
        </p:nvSpPr>
        <p:spPr/>
        <p:txBody>
          <a:bodyPr/>
          <a:lstStyle/>
          <a:p>
            <a:fld id="{8FF7A3FA-B4D1-2B40-8978-13E22E3EB2C8}" type="slidenum">
              <a:rPr lang="en-US" smtClean="0"/>
              <a:t>1</a:t>
            </a:fld>
            <a:endParaRPr lang="en-US" dirty="0"/>
          </a:p>
        </p:txBody>
      </p:sp>
    </p:spTree>
    <p:extLst>
      <p:ext uri="{BB962C8B-B14F-4D97-AF65-F5344CB8AC3E}">
        <p14:creationId xmlns:p14="http://schemas.microsoft.com/office/powerpoint/2010/main" val="2937292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135" y="1119674"/>
            <a:ext cx="7166791" cy="5881490"/>
          </a:xfrm>
          <a:solidFill>
            <a:schemeClr val="bg1"/>
          </a:solidFill>
        </p:spPr>
        <p:txBody>
          <a:bodyPr>
            <a:normAutofit fontScale="62500" lnSpcReduction="20000"/>
          </a:bodyPr>
          <a:lstStyle/>
          <a:p>
            <a:pPr marL="0" indent="0" algn="ctr">
              <a:buNone/>
            </a:pPr>
            <a:r>
              <a:rPr lang="en-GB" b="1" dirty="0" smtClean="0">
                <a:latin typeface="Georgia"/>
                <a:cs typeface="Georgia"/>
              </a:rPr>
              <a:t>Project </a:t>
            </a:r>
            <a:r>
              <a:rPr lang="en-GB" b="1" dirty="0">
                <a:latin typeface="Georgia"/>
                <a:cs typeface="Georgia"/>
              </a:rPr>
              <a:t>Timeline</a:t>
            </a:r>
            <a:r>
              <a:rPr lang="en-GB" b="1" dirty="0" smtClean="0">
                <a:latin typeface="Georgia"/>
                <a:cs typeface="Georgia"/>
              </a:rPr>
              <a:t>:</a:t>
            </a:r>
            <a:endParaRPr lang="en-GB" dirty="0">
              <a:latin typeface="Georgia"/>
              <a:cs typeface="Georgia"/>
            </a:endParaRPr>
          </a:p>
          <a:p>
            <a:pPr marL="0" indent="0" algn="ctr">
              <a:buNone/>
            </a:pPr>
            <a:endParaRPr lang="en-GB" dirty="0">
              <a:latin typeface="Georgia"/>
              <a:cs typeface="Georgia"/>
            </a:endParaRPr>
          </a:p>
          <a:p>
            <a:pPr lvl="0" algn="ctr"/>
            <a:r>
              <a:rPr lang="en-GB" u="sng" dirty="0">
                <a:latin typeface="Georgia"/>
                <a:cs typeface="Georgia"/>
              </a:rPr>
              <a:t>Phase One –(August-September 2013) Development/Recruitment: </a:t>
            </a:r>
            <a:endParaRPr lang="en-GB" dirty="0">
              <a:latin typeface="Georgia"/>
              <a:cs typeface="Georgia"/>
            </a:endParaRPr>
          </a:p>
          <a:p>
            <a:pPr lvl="0" algn="ctr"/>
            <a:r>
              <a:rPr lang="en-GB" dirty="0">
                <a:latin typeface="Georgia"/>
                <a:cs typeface="Georgia"/>
              </a:rPr>
              <a:t>ethics, research, recruitment, training. Box Design. </a:t>
            </a:r>
            <a:endParaRPr lang="en-GB" dirty="0" smtClean="0">
              <a:latin typeface="Georgia"/>
              <a:cs typeface="Georgia"/>
            </a:endParaRPr>
          </a:p>
          <a:p>
            <a:pPr marL="0" lvl="0" indent="0" algn="ctr">
              <a:buNone/>
            </a:pPr>
            <a:r>
              <a:rPr lang="en-GB" dirty="0" smtClean="0">
                <a:latin typeface="Georgia"/>
                <a:cs typeface="Georgia"/>
              </a:rPr>
              <a:t> </a:t>
            </a:r>
            <a:endParaRPr lang="en-GB" dirty="0">
              <a:latin typeface="Georgia"/>
              <a:cs typeface="Georgia"/>
            </a:endParaRPr>
          </a:p>
          <a:p>
            <a:pPr lvl="0" algn="ctr"/>
            <a:r>
              <a:rPr lang="en-GB" u="sng" dirty="0">
                <a:latin typeface="Georgia"/>
                <a:cs typeface="Georgia"/>
              </a:rPr>
              <a:t>Phase Two – (</a:t>
            </a:r>
            <a:r>
              <a:rPr lang="en-GB" dirty="0">
                <a:latin typeface="Georgia"/>
                <a:cs typeface="Georgia"/>
              </a:rPr>
              <a:t>October) </a:t>
            </a:r>
            <a:r>
              <a:rPr lang="en-GB" u="sng" dirty="0">
                <a:latin typeface="Georgia"/>
                <a:cs typeface="Georgia"/>
              </a:rPr>
              <a:t>Launch/Outreach Festival Exhibition &amp; Outreach </a:t>
            </a:r>
            <a:endParaRPr lang="en-GB" u="sng" dirty="0" smtClean="0">
              <a:latin typeface="Georgia"/>
              <a:cs typeface="Georgia"/>
            </a:endParaRPr>
          </a:p>
          <a:p>
            <a:pPr lvl="0" algn="ctr"/>
            <a:r>
              <a:rPr lang="en-GB" dirty="0" smtClean="0">
                <a:latin typeface="Georgia"/>
                <a:cs typeface="Georgia"/>
              </a:rPr>
              <a:t>Bloomsbury </a:t>
            </a:r>
            <a:r>
              <a:rPr lang="en-GB" dirty="0">
                <a:latin typeface="Georgia"/>
                <a:cs typeface="Georgia"/>
              </a:rPr>
              <a:t>Festival workshop and launch of our </a:t>
            </a:r>
            <a:r>
              <a:rPr lang="en-GB" dirty="0" smtClean="0">
                <a:latin typeface="Georgia"/>
                <a:cs typeface="Georgia"/>
              </a:rPr>
              <a:t>blog</a:t>
            </a:r>
          </a:p>
          <a:p>
            <a:pPr lvl="0" algn="ctr"/>
            <a:endParaRPr lang="en-GB" dirty="0">
              <a:latin typeface="Georgia"/>
              <a:cs typeface="Georgia"/>
            </a:endParaRPr>
          </a:p>
          <a:p>
            <a:pPr lvl="0" algn="ctr"/>
            <a:r>
              <a:rPr lang="en-GB" u="sng" dirty="0">
                <a:latin typeface="Georgia"/>
                <a:cs typeface="Georgia"/>
              </a:rPr>
              <a:t>Phase Three - Weekly Visits </a:t>
            </a:r>
            <a:r>
              <a:rPr lang="en-GB" dirty="0">
                <a:latin typeface="Georgia"/>
                <a:cs typeface="Georgia"/>
              </a:rPr>
              <a:t>(November 2013-Jan 2014)</a:t>
            </a:r>
          </a:p>
          <a:p>
            <a:pPr lvl="0" algn="ctr"/>
            <a:r>
              <a:rPr lang="en-GB" dirty="0">
                <a:latin typeface="Georgia"/>
                <a:cs typeface="Georgia"/>
              </a:rPr>
              <a:t>6 participants receive 3-4 weekly visits with artists from the Bloomsbury Festival</a:t>
            </a:r>
            <a:r>
              <a:rPr lang="en-GB" dirty="0" smtClean="0">
                <a:latin typeface="Georgia"/>
                <a:cs typeface="Georgia"/>
              </a:rPr>
              <a:t>.</a:t>
            </a:r>
          </a:p>
          <a:p>
            <a:pPr lvl="0" algn="ctr"/>
            <a:endParaRPr lang="en-GB" dirty="0">
              <a:latin typeface="Georgia"/>
              <a:cs typeface="Georgia"/>
            </a:endParaRPr>
          </a:p>
          <a:p>
            <a:pPr lvl="0" algn="ctr"/>
            <a:r>
              <a:rPr lang="en-GB" u="sng" dirty="0">
                <a:latin typeface="Georgia"/>
                <a:cs typeface="Georgia"/>
              </a:rPr>
              <a:t>Phase Four – Analysis </a:t>
            </a:r>
            <a:r>
              <a:rPr lang="en-GB" dirty="0">
                <a:latin typeface="Georgia"/>
                <a:cs typeface="Georgia"/>
              </a:rPr>
              <a:t>(Feb-March 2014)</a:t>
            </a:r>
          </a:p>
          <a:p>
            <a:pPr lvl="0" algn="ctr"/>
            <a:r>
              <a:rPr lang="en-GB" dirty="0">
                <a:latin typeface="Georgia"/>
                <a:cs typeface="Georgia"/>
              </a:rPr>
              <a:t>Follow-on </a:t>
            </a:r>
            <a:r>
              <a:rPr lang="en-GB" dirty="0" smtClean="0">
                <a:latin typeface="Georgia"/>
                <a:cs typeface="Georgia"/>
              </a:rPr>
              <a:t>interviews (artists and befrienders). </a:t>
            </a:r>
            <a:r>
              <a:rPr lang="en-GB" dirty="0">
                <a:latin typeface="Georgia"/>
                <a:cs typeface="Georgia"/>
              </a:rPr>
              <a:t>Transcription of visits. Individual and collective group readings. </a:t>
            </a:r>
            <a:endParaRPr lang="en-GB" dirty="0" smtClean="0">
              <a:latin typeface="Georgia"/>
              <a:cs typeface="Georgia"/>
            </a:endParaRPr>
          </a:p>
          <a:p>
            <a:pPr lvl="0" algn="ctr"/>
            <a:endParaRPr lang="en-GB" dirty="0">
              <a:latin typeface="Georgia"/>
              <a:cs typeface="Georgia"/>
            </a:endParaRPr>
          </a:p>
          <a:p>
            <a:pPr lvl="0" algn="ctr"/>
            <a:r>
              <a:rPr lang="en-GB" u="sng" dirty="0">
                <a:latin typeface="Georgia"/>
                <a:cs typeface="Georgia"/>
              </a:rPr>
              <a:t>Phase Five –Write Up &amp; Dissemination (</a:t>
            </a:r>
            <a:r>
              <a:rPr lang="en-GB" dirty="0">
                <a:latin typeface="Georgia"/>
                <a:cs typeface="Georgia"/>
              </a:rPr>
              <a:t>April/May 2014)</a:t>
            </a:r>
          </a:p>
          <a:p>
            <a:pPr marL="0" indent="0">
              <a:buNone/>
            </a:pPr>
            <a:endParaRPr lang="en-GB" dirty="0">
              <a:latin typeface="Georgia"/>
              <a:cs typeface="Georgia"/>
            </a:endParaRPr>
          </a:p>
        </p:txBody>
      </p:sp>
      <p:sp>
        <p:nvSpPr>
          <p:cNvPr id="4" name="Slide Number Placeholder 3"/>
          <p:cNvSpPr>
            <a:spLocks noGrp="1"/>
          </p:cNvSpPr>
          <p:nvPr>
            <p:ph type="sldNum" sz="quarter" idx="12"/>
          </p:nvPr>
        </p:nvSpPr>
        <p:spPr/>
        <p:txBody>
          <a:bodyPr/>
          <a:lstStyle/>
          <a:p>
            <a:fld id="{8FF7A3FA-B4D1-2B40-8978-13E22E3EB2C8}"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21982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Georgia" panose="02040502050405020303" pitchFamily="18" charset="0"/>
              </a:rPr>
              <a:t>Weekly Visits: Structure &amp; Method</a:t>
            </a:r>
            <a:endParaRPr lang="en-GB" sz="3600" dirty="0">
              <a:latin typeface="Georgia" panose="02040502050405020303" pitchFamily="18" charset="0"/>
            </a:endParaRPr>
          </a:p>
        </p:txBody>
      </p:sp>
      <p:pic>
        <p:nvPicPr>
          <p:cNvPr id="4" name="Content Placeholder 3" descr="Tiles II.JPG"/>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66025" y="1306802"/>
            <a:ext cx="3836520" cy="5214072"/>
          </a:xfrm>
          <a:prstGeom prst="rect">
            <a:avLst/>
          </a:prstGeom>
          <a:noFill/>
          <a:ln>
            <a:noFill/>
          </a:ln>
          <a:extLst/>
        </p:spPr>
      </p:pic>
      <p:sp>
        <p:nvSpPr>
          <p:cNvPr id="3" name="TextBox 2"/>
          <p:cNvSpPr txBox="1"/>
          <p:nvPr/>
        </p:nvSpPr>
        <p:spPr>
          <a:xfrm>
            <a:off x="4331856" y="1306800"/>
            <a:ext cx="4525818" cy="5293758"/>
          </a:xfrm>
          <a:prstGeom prst="rect">
            <a:avLst/>
          </a:prstGeom>
          <a:noFill/>
        </p:spPr>
        <p:txBody>
          <a:bodyPr wrap="square" rtlCol="0">
            <a:spAutoFit/>
          </a:bodyPr>
          <a:lstStyle/>
          <a:p>
            <a:r>
              <a:rPr lang="en-GB" sz="1600" u="sng" dirty="0" smtClean="0">
                <a:latin typeface="Georgia" panose="02040502050405020303" pitchFamily="18" charset="0"/>
              </a:rPr>
              <a:t>Visits included both a quantitative and qualitative element: </a:t>
            </a:r>
          </a:p>
          <a:p>
            <a:endParaRPr lang="en-GB" sz="1600" u="sng" dirty="0" smtClean="0">
              <a:latin typeface="Georgia" panose="02040502050405020303" pitchFamily="18" charset="0"/>
            </a:endParaRPr>
          </a:p>
          <a:p>
            <a:r>
              <a:rPr lang="en-GB" sz="1600" u="sng" dirty="0" smtClean="0">
                <a:latin typeface="Georgia" panose="02040502050405020303" pitchFamily="18" charset="0"/>
              </a:rPr>
              <a:t>Start </a:t>
            </a:r>
            <a:r>
              <a:rPr lang="en-GB" sz="1600" u="sng" dirty="0">
                <a:latin typeface="Georgia" panose="02040502050405020303" pitchFamily="18" charset="0"/>
              </a:rPr>
              <a:t>of Session: </a:t>
            </a:r>
            <a:endParaRPr lang="en-GB" sz="1600" dirty="0">
              <a:latin typeface="Georgia" panose="02040502050405020303" pitchFamily="18" charset="0"/>
            </a:endParaRPr>
          </a:p>
          <a:p>
            <a:r>
              <a:rPr lang="en-GB" sz="1600" dirty="0" smtClean="0">
                <a:latin typeface="Georgia" panose="02040502050405020303" pitchFamily="18" charset="0"/>
              </a:rPr>
              <a:t>‘Single Question Happiness </a:t>
            </a:r>
            <a:r>
              <a:rPr lang="en-GB" sz="1600" dirty="0">
                <a:latin typeface="Georgia" panose="02040502050405020303" pitchFamily="18" charset="0"/>
              </a:rPr>
              <a:t>Measure:</a:t>
            </a:r>
          </a:p>
          <a:p>
            <a:r>
              <a:rPr lang="en-GB" sz="1600" dirty="0">
                <a:latin typeface="Georgia" panose="02040502050405020303" pitchFamily="18" charset="0"/>
              </a:rPr>
              <a:t> </a:t>
            </a:r>
          </a:p>
          <a:p>
            <a:pPr lvl="0"/>
            <a:r>
              <a:rPr lang="en-GB" sz="1600" u="sng" dirty="0">
                <a:latin typeface="Georgia" panose="02040502050405020303" pitchFamily="18" charset="0"/>
              </a:rPr>
              <a:t>Art Session</a:t>
            </a:r>
            <a:endParaRPr lang="en-GB" sz="1600" dirty="0">
              <a:latin typeface="Georgia" panose="02040502050405020303" pitchFamily="18" charset="0"/>
            </a:endParaRPr>
          </a:p>
          <a:p>
            <a:pPr lvl="0"/>
            <a:r>
              <a:rPr lang="en-GB" sz="1600" dirty="0">
                <a:latin typeface="Georgia" panose="02040502050405020303" pitchFamily="18" charset="0"/>
              </a:rPr>
              <a:t>Art </a:t>
            </a:r>
            <a:r>
              <a:rPr lang="en-GB" sz="1600" dirty="0" smtClean="0">
                <a:latin typeface="Georgia" panose="02040502050405020303" pitchFamily="18" charset="0"/>
              </a:rPr>
              <a:t>workshop (poetry, ceramics, storytelling, music)/session </a:t>
            </a:r>
            <a:r>
              <a:rPr lang="en-GB" sz="1600" b="1" dirty="0">
                <a:latin typeface="Georgia" panose="02040502050405020303" pitchFamily="18" charset="0"/>
              </a:rPr>
              <a:t>(audio recorded).</a:t>
            </a:r>
            <a:r>
              <a:rPr lang="en-GB" sz="1600" dirty="0">
                <a:latin typeface="Georgia" panose="02040502050405020303" pitchFamily="18" charset="0"/>
              </a:rPr>
              <a:t> </a:t>
            </a:r>
          </a:p>
          <a:p>
            <a:pPr lvl="0"/>
            <a:r>
              <a:rPr lang="en-GB" sz="1600" b="1" dirty="0" smtClean="0">
                <a:latin typeface="Georgia" panose="02040502050405020303" pitchFamily="18" charset="0"/>
              </a:rPr>
              <a:t>Materials added to </a:t>
            </a:r>
            <a:r>
              <a:rPr lang="en-GB" sz="1600" b="1" dirty="0">
                <a:latin typeface="Georgia" panose="02040502050405020303" pitchFamily="18" charset="0"/>
              </a:rPr>
              <a:t>box at end of session.</a:t>
            </a:r>
          </a:p>
          <a:p>
            <a:r>
              <a:rPr lang="en-GB" sz="1600" dirty="0">
                <a:latin typeface="Georgia" panose="02040502050405020303" pitchFamily="18" charset="0"/>
              </a:rPr>
              <a:t> </a:t>
            </a:r>
          </a:p>
          <a:p>
            <a:pPr lvl="0"/>
            <a:r>
              <a:rPr lang="en-GB" sz="1600" u="sng" dirty="0" smtClean="0">
                <a:latin typeface="Georgia" panose="02040502050405020303" pitchFamily="18" charset="0"/>
              </a:rPr>
              <a:t>Narrative </a:t>
            </a:r>
            <a:r>
              <a:rPr lang="en-GB" sz="1600" u="sng" dirty="0">
                <a:latin typeface="Georgia" panose="02040502050405020303" pitchFamily="18" charset="0"/>
              </a:rPr>
              <a:t>interview</a:t>
            </a:r>
            <a:endParaRPr lang="en-GB" sz="1600" dirty="0">
              <a:latin typeface="Georgia" panose="02040502050405020303" pitchFamily="18" charset="0"/>
            </a:endParaRPr>
          </a:p>
          <a:p>
            <a:pPr lvl="0"/>
            <a:r>
              <a:rPr lang="en-GB" sz="1600" dirty="0" smtClean="0">
                <a:latin typeface="Georgia" panose="02040502050405020303" pitchFamily="18" charset="0"/>
              </a:rPr>
              <a:t>How </a:t>
            </a:r>
            <a:r>
              <a:rPr lang="en-GB" sz="1600" dirty="0">
                <a:latin typeface="Georgia" panose="02040502050405020303" pitchFamily="18" charset="0"/>
              </a:rPr>
              <a:t>long have you lived in this area?</a:t>
            </a:r>
          </a:p>
          <a:p>
            <a:pPr lvl="0"/>
            <a:r>
              <a:rPr lang="en-GB" sz="1600" dirty="0">
                <a:latin typeface="Georgia" panose="02040502050405020303" pitchFamily="18" charset="0"/>
              </a:rPr>
              <a:t>What did you do today</a:t>
            </a:r>
            <a:r>
              <a:rPr lang="en-GB" sz="1600" dirty="0" smtClean="0">
                <a:latin typeface="Georgia" panose="02040502050405020303" pitchFamily="18" charset="0"/>
              </a:rPr>
              <a:t>?</a:t>
            </a:r>
            <a:endParaRPr lang="en-GB" sz="1600" dirty="0">
              <a:latin typeface="Georgia" panose="02040502050405020303" pitchFamily="18" charset="0"/>
            </a:endParaRPr>
          </a:p>
          <a:p>
            <a:pPr lvl="0"/>
            <a:r>
              <a:rPr lang="en-GB" sz="1600" dirty="0">
                <a:latin typeface="Georgia" panose="02040502050405020303" pitchFamily="18" charset="0"/>
              </a:rPr>
              <a:t>How did it make you feel?</a:t>
            </a:r>
          </a:p>
          <a:p>
            <a:pPr lvl="0"/>
            <a:r>
              <a:rPr lang="en-GB" sz="1600" dirty="0">
                <a:latin typeface="Georgia" panose="02040502050405020303" pitchFamily="18" charset="0"/>
              </a:rPr>
              <a:t>Have you done anything like this before</a:t>
            </a:r>
            <a:r>
              <a:rPr lang="en-GB" sz="1600" dirty="0" smtClean="0">
                <a:latin typeface="Georgia" panose="02040502050405020303" pitchFamily="18" charset="0"/>
              </a:rPr>
              <a:t>?</a:t>
            </a:r>
          </a:p>
          <a:p>
            <a:pPr lvl="0"/>
            <a:r>
              <a:rPr lang="en-GB" sz="1600" dirty="0" smtClean="0">
                <a:latin typeface="Georgia" panose="02040502050405020303" pitchFamily="18" charset="0"/>
              </a:rPr>
              <a:t>Did it bring back any memories?</a:t>
            </a:r>
            <a:endParaRPr lang="en-GB" sz="1600" dirty="0">
              <a:latin typeface="Georgia" panose="02040502050405020303" pitchFamily="18" charset="0"/>
            </a:endParaRPr>
          </a:p>
          <a:p>
            <a:r>
              <a:rPr lang="en-GB" sz="1600" dirty="0">
                <a:latin typeface="Georgia" panose="02040502050405020303" pitchFamily="18" charset="0"/>
              </a:rPr>
              <a:t> </a:t>
            </a:r>
          </a:p>
          <a:p>
            <a:pPr lvl="0"/>
            <a:r>
              <a:rPr lang="en-GB" sz="1600" u="sng" dirty="0">
                <a:latin typeface="Georgia" panose="02040502050405020303" pitchFamily="18" charset="0"/>
              </a:rPr>
              <a:t>End of Session</a:t>
            </a:r>
            <a:r>
              <a:rPr lang="en-GB" sz="1600" b="1" u="sng" dirty="0">
                <a:latin typeface="Georgia" panose="02040502050405020303" pitchFamily="18" charset="0"/>
              </a:rPr>
              <a:t>:</a:t>
            </a:r>
            <a:endParaRPr lang="en-GB" sz="1600" dirty="0">
              <a:latin typeface="Georgia" panose="02040502050405020303" pitchFamily="18" charset="0"/>
            </a:endParaRPr>
          </a:p>
          <a:p>
            <a:pPr lvl="0"/>
            <a:r>
              <a:rPr lang="en-GB" sz="1600" b="1" u="sng" dirty="0">
                <a:latin typeface="Georgia" panose="02040502050405020303" pitchFamily="18" charset="0"/>
              </a:rPr>
              <a:t>Happiness measure repeated</a:t>
            </a:r>
            <a:endParaRPr lang="en-GB" sz="1600" dirty="0">
              <a:latin typeface="Georgia" panose="02040502050405020303" pitchFamily="18" charset="0"/>
            </a:endParaRPr>
          </a:p>
          <a:p>
            <a:endParaRPr lang="en-GB" dirty="0"/>
          </a:p>
        </p:txBody>
      </p:sp>
      <p:sp>
        <p:nvSpPr>
          <p:cNvPr id="5" name="Slide Number Placeholder 4"/>
          <p:cNvSpPr>
            <a:spLocks noGrp="1"/>
          </p:cNvSpPr>
          <p:nvPr>
            <p:ph type="sldNum" sz="quarter" idx="12"/>
          </p:nvPr>
        </p:nvSpPr>
        <p:spPr/>
        <p:txBody>
          <a:bodyPr/>
          <a:lstStyle/>
          <a:p>
            <a:fld id="{8FF7A3FA-B4D1-2B40-8978-13E22E3EB2C8}" type="slidenum">
              <a:rPr lang="en-US" smtClean="0"/>
              <a:t>11</a:t>
            </a:fld>
            <a:endParaRPr lang="en-US" dirty="0"/>
          </a:p>
        </p:txBody>
      </p:sp>
    </p:spTree>
    <p:extLst>
      <p:ext uri="{BB962C8B-B14F-4D97-AF65-F5344CB8AC3E}">
        <p14:creationId xmlns:p14="http://schemas.microsoft.com/office/powerpoint/2010/main" val="2528310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eorgia" panose="02040502050405020303" pitchFamily="18" charset="0"/>
              </a:rPr>
              <a:t>Creativity and Resilience: snapshots from the archive</a:t>
            </a:r>
            <a:endParaRPr lang="en-GB"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FF7A3FA-B4D1-2B40-8978-13E22E3EB2C8}" type="slidenum">
              <a:rPr lang="en-US" smtClean="0"/>
              <a:t>12</a:t>
            </a:fld>
            <a:endParaRPr lang="en-US"/>
          </a:p>
        </p:txBody>
      </p:sp>
      <p:pic>
        <p:nvPicPr>
          <p:cNvPr id="14338" name="Picture 2" descr="E:\Photos\IMG_07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710" y="1417638"/>
            <a:ext cx="7102764" cy="501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6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3" name="Content Placeholder 2"/>
          <p:cNvSpPr>
            <a:spLocks noGrp="1"/>
          </p:cNvSpPr>
          <p:nvPr>
            <p:ph idx="1"/>
          </p:nvPr>
        </p:nvSpPr>
        <p:spPr>
          <a:xfrm>
            <a:off x="2855004" y="1417638"/>
            <a:ext cx="6288996" cy="5563273"/>
          </a:xfrm>
          <a:solidFill>
            <a:schemeClr val="bg1"/>
          </a:solidFill>
        </p:spPr>
        <p:txBody>
          <a:bodyPr>
            <a:normAutofit fontScale="92500" lnSpcReduction="10000"/>
          </a:bodyPr>
          <a:lstStyle/>
          <a:p>
            <a:pPr marL="0" indent="0">
              <a:buNone/>
            </a:pPr>
            <a:r>
              <a:rPr lang="en-GB" b="1" dirty="0" smtClean="0">
                <a:latin typeface="Georgia" panose="02040502050405020303" pitchFamily="18" charset="0"/>
              </a:rPr>
              <a:t>   Creativity:</a:t>
            </a:r>
          </a:p>
          <a:p>
            <a:pPr marL="0" indent="0">
              <a:buNone/>
            </a:pPr>
            <a:endParaRPr lang="en-GB" sz="2000" dirty="0" smtClean="0">
              <a:latin typeface="Georgia" panose="02040502050405020303" pitchFamily="18" charset="0"/>
            </a:endParaRPr>
          </a:p>
          <a:p>
            <a:r>
              <a:rPr lang="en-GB" sz="2000" dirty="0" smtClean="0">
                <a:latin typeface="Georgia" panose="02040502050405020303" pitchFamily="18" charset="0"/>
              </a:rPr>
              <a:t>Gosh </a:t>
            </a:r>
            <a:r>
              <a:rPr lang="en-GB" sz="2000" dirty="0">
                <a:latin typeface="Georgia" panose="02040502050405020303" pitchFamily="18" charset="0"/>
              </a:rPr>
              <a:t>I’m an artist </a:t>
            </a:r>
            <a:r>
              <a:rPr lang="en-GB" sz="2000" dirty="0" smtClean="0">
                <a:latin typeface="Georgia" panose="02040502050405020303" pitchFamily="18" charset="0"/>
              </a:rPr>
              <a:t>[…] </a:t>
            </a:r>
            <a:r>
              <a:rPr lang="en-GB" sz="2000" dirty="0">
                <a:latin typeface="Georgia" panose="02040502050405020303" pitchFamily="18" charset="0"/>
              </a:rPr>
              <a:t>I didn’t realise I could do anything like that </a:t>
            </a:r>
            <a:r>
              <a:rPr lang="en-GB" sz="2000" dirty="0" smtClean="0">
                <a:latin typeface="Georgia" panose="02040502050405020303" pitchFamily="18" charset="0"/>
              </a:rPr>
              <a:t>(P1)</a:t>
            </a:r>
          </a:p>
          <a:p>
            <a:pPr>
              <a:lnSpc>
                <a:spcPct val="115000"/>
              </a:lnSpc>
              <a:spcAft>
                <a:spcPts val="1000"/>
              </a:spcAft>
            </a:pPr>
            <a:r>
              <a:rPr lang="en-GB" sz="2000" b="1" dirty="0" smtClean="0">
                <a:latin typeface="Georgia" panose="02040502050405020303" pitchFamily="18" charset="0"/>
                <a:ea typeface="Calibri"/>
                <a:cs typeface="Times New Roman"/>
              </a:rPr>
              <a:t>‘</a:t>
            </a:r>
            <a:r>
              <a:rPr lang="en-GB" sz="2000" dirty="0">
                <a:latin typeface="Georgia" panose="02040502050405020303" pitchFamily="18" charset="0"/>
                <a:ea typeface="Calibri"/>
                <a:cs typeface="Times New Roman"/>
              </a:rPr>
              <a:t>it’s been a long time since I did anything like that […] But I used to love it’ </a:t>
            </a:r>
            <a:r>
              <a:rPr lang="en-GB" sz="2000" dirty="0" smtClean="0">
                <a:latin typeface="Georgia" panose="02040502050405020303" pitchFamily="18" charset="0"/>
                <a:ea typeface="Calibri"/>
                <a:cs typeface="Times New Roman"/>
              </a:rPr>
              <a:t>(P2)</a:t>
            </a:r>
          </a:p>
          <a:p>
            <a:pPr>
              <a:lnSpc>
                <a:spcPct val="115000"/>
              </a:lnSpc>
              <a:spcAft>
                <a:spcPts val="1000"/>
              </a:spcAft>
            </a:pPr>
            <a:r>
              <a:rPr lang="en-GB" sz="2000" dirty="0" smtClean="0">
                <a:latin typeface="Georgia"/>
                <a:cs typeface="Georgia"/>
              </a:rPr>
              <a:t>I </a:t>
            </a:r>
            <a:r>
              <a:rPr lang="en-GB" sz="2000" dirty="0">
                <a:latin typeface="Georgia"/>
                <a:cs typeface="Georgia"/>
              </a:rPr>
              <a:t>was [shy] at first but from being in a drama group you get to open out. That’s a good thing. If you know a good drama group, you join’ (P2). </a:t>
            </a:r>
          </a:p>
          <a:p>
            <a:pPr>
              <a:lnSpc>
                <a:spcPct val="115000"/>
              </a:lnSpc>
              <a:spcAft>
                <a:spcPts val="1000"/>
              </a:spcAft>
            </a:pPr>
            <a:r>
              <a:rPr lang="en-GB" sz="2000" dirty="0" smtClean="0">
                <a:latin typeface="Georgia" panose="02040502050405020303" pitchFamily="18" charset="0"/>
              </a:rPr>
              <a:t>I </a:t>
            </a:r>
            <a:r>
              <a:rPr lang="en-GB" sz="2000" dirty="0">
                <a:latin typeface="Georgia" panose="02040502050405020303" pitchFamily="18" charset="0"/>
              </a:rPr>
              <a:t>always think of people as theatrical productions </a:t>
            </a:r>
            <a:r>
              <a:rPr lang="en-GB" sz="2000" dirty="0" smtClean="0">
                <a:latin typeface="Georgia" panose="02040502050405020303" pitchFamily="18" charset="0"/>
              </a:rPr>
              <a:t>(P4)</a:t>
            </a:r>
            <a:endParaRPr lang="en-GB" sz="2000" dirty="0">
              <a:latin typeface="Georgia" panose="02040502050405020303" pitchFamily="18" charset="0"/>
            </a:endParaRPr>
          </a:p>
          <a:p>
            <a:pPr lvl="0"/>
            <a:r>
              <a:rPr lang="en-GB" sz="2000" dirty="0">
                <a:latin typeface="Georgia" panose="02040502050405020303" pitchFamily="18" charset="0"/>
              </a:rPr>
              <a:t> I think I've always scribbled one way or the other (</a:t>
            </a:r>
            <a:r>
              <a:rPr lang="en-GB" sz="2000" dirty="0" smtClean="0">
                <a:latin typeface="Georgia" panose="02040502050405020303" pitchFamily="18" charset="0"/>
              </a:rPr>
              <a:t>P5)</a:t>
            </a:r>
            <a:endParaRPr lang="en-GB" sz="2000" dirty="0">
              <a:latin typeface="Georgia" panose="02040502050405020303" pitchFamily="18" charset="0"/>
            </a:endParaRPr>
          </a:p>
          <a:p>
            <a:pPr lvl="0"/>
            <a:r>
              <a:rPr lang="en-GB" sz="2000" dirty="0">
                <a:latin typeface="Georgia" panose="02040502050405020303" pitchFamily="18" charset="0"/>
              </a:rPr>
              <a:t>‘Well I haven't thought about writing for a long time’ (</a:t>
            </a:r>
            <a:r>
              <a:rPr lang="en-GB" sz="2000" dirty="0" smtClean="0">
                <a:latin typeface="Georgia" panose="02040502050405020303" pitchFamily="18" charset="0"/>
              </a:rPr>
              <a:t>P5)  </a:t>
            </a:r>
            <a:r>
              <a:rPr lang="en-GB" sz="2000" dirty="0">
                <a:latin typeface="Georgia" panose="02040502050405020303" pitchFamily="18" charset="0"/>
              </a:rPr>
              <a:t>I think this is the only time I haven't, now. </a:t>
            </a:r>
            <a:r>
              <a:rPr lang="en-GB" sz="2000" dirty="0" smtClean="0">
                <a:latin typeface="Georgia" panose="02040502050405020303" pitchFamily="18" charset="0"/>
              </a:rPr>
              <a:t> (P5)</a:t>
            </a:r>
            <a:endParaRPr lang="en-GB" sz="2000" dirty="0">
              <a:latin typeface="Georgia" panose="02040502050405020303" pitchFamily="18" charset="0"/>
            </a:endParaRPr>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13</a:t>
            </a:fld>
            <a:endParaRPr lang="en-US"/>
          </a:p>
        </p:txBody>
      </p:sp>
    </p:spTree>
    <p:extLst>
      <p:ext uri="{BB962C8B-B14F-4D97-AF65-F5344CB8AC3E}">
        <p14:creationId xmlns:p14="http://schemas.microsoft.com/office/powerpoint/2010/main" val="3530488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790" y="711200"/>
            <a:ext cx="5252210" cy="6146800"/>
          </a:xfrm>
          <a:solidFill>
            <a:schemeClr val="bg1"/>
          </a:solidFill>
        </p:spPr>
        <p:txBody>
          <a:bodyPr>
            <a:normAutofit fontScale="40000" lnSpcReduction="20000"/>
          </a:bodyPr>
          <a:lstStyle/>
          <a:p>
            <a:pPr marL="0" indent="0">
              <a:buNone/>
            </a:pPr>
            <a:r>
              <a:rPr lang="en-GB" sz="9600" b="1" dirty="0" smtClean="0">
                <a:latin typeface="Georgia" panose="02040502050405020303" pitchFamily="18" charset="0"/>
              </a:rPr>
              <a:t>  Resilience</a:t>
            </a:r>
          </a:p>
          <a:p>
            <a:pPr marL="0" indent="0">
              <a:buNone/>
            </a:pPr>
            <a:endParaRPr lang="en-GB" sz="9600" b="1" dirty="0" smtClean="0">
              <a:latin typeface="Georgia" panose="02040502050405020303" pitchFamily="18" charset="0"/>
            </a:endParaRPr>
          </a:p>
          <a:p>
            <a:r>
              <a:rPr lang="en-GB" sz="4500" dirty="0" smtClean="0">
                <a:latin typeface="Georgia"/>
                <a:cs typeface="Georgia"/>
              </a:rPr>
              <a:t>Well</a:t>
            </a:r>
            <a:r>
              <a:rPr lang="en-GB" sz="4500" dirty="0">
                <a:latin typeface="Georgia"/>
                <a:cs typeface="Georgia"/>
              </a:rPr>
              <a:t>, I’m a person that I… don’t like misery, and my friends and people who are, you know, introduced to me they’re </a:t>
            </a:r>
            <a:r>
              <a:rPr lang="en-GB" sz="4500" dirty="0" smtClean="0">
                <a:latin typeface="Georgia"/>
                <a:cs typeface="Georgia"/>
              </a:rPr>
              <a:t>surprised</a:t>
            </a:r>
            <a:r>
              <a:rPr lang="en-GB" sz="4500" dirty="0">
                <a:latin typeface="Georgia"/>
                <a:cs typeface="Georgia"/>
              </a:rPr>
              <a:t> </a:t>
            </a:r>
            <a:r>
              <a:rPr lang="en-GB" sz="4500" dirty="0" smtClean="0">
                <a:latin typeface="Georgia"/>
                <a:cs typeface="Georgia"/>
              </a:rPr>
              <a:t>[…]“</a:t>
            </a:r>
            <a:r>
              <a:rPr lang="en-GB" sz="4500" dirty="0">
                <a:latin typeface="Georgia"/>
                <a:cs typeface="Georgia"/>
              </a:rPr>
              <a:t>You’re never moaning!”  I say, “Why?  Do you want me to moan?</a:t>
            </a:r>
            <a:r>
              <a:rPr lang="en-GB" sz="4500" dirty="0" smtClean="0"/>
              <a:t>” (P2)</a:t>
            </a:r>
            <a:endParaRPr lang="en-GB" sz="4500" dirty="0"/>
          </a:p>
          <a:p>
            <a:pPr marL="0" indent="0" algn="ctr">
              <a:buNone/>
            </a:pPr>
            <a:endParaRPr lang="en-GB" sz="4500" dirty="0">
              <a:latin typeface="Georgia" panose="02040502050405020303" pitchFamily="18" charset="0"/>
            </a:endParaRPr>
          </a:p>
          <a:p>
            <a:pPr lvl="0"/>
            <a:r>
              <a:rPr lang="en-GB" sz="4500" dirty="0">
                <a:latin typeface="Georgia" panose="02040502050405020303" pitchFamily="18" charset="0"/>
              </a:rPr>
              <a:t>Nearly eighty, you know…  I’m in good condition but you know there are times that I feel that I’m in prison for a crime that I haven’t committed.  I still feel that.  (</a:t>
            </a:r>
            <a:r>
              <a:rPr lang="en-GB" sz="4500" dirty="0" smtClean="0">
                <a:latin typeface="Georgia" panose="02040502050405020303" pitchFamily="18" charset="0"/>
              </a:rPr>
              <a:t>P4)</a:t>
            </a:r>
            <a:endParaRPr lang="en-GB" sz="4500" dirty="0">
              <a:latin typeface="Georgia" panose="02040502050405020303" pitchFamily="18" charset="0"/>
            </a:endParaRPr>
          </a:p>
          <a:p>
            <a:pPr marL="0" lvl="0" indent="0">
              <a:buNone/>
            </a:pPr>
            <a:r>
              <a:rPr lang="en-GB" sz="4500" dirty="0">
                <a:latin typeface="Georgia" panose="02040502050405020303" pitchFamily="18" charset="0"/>
              </a:rPr>
              <a:t> </a:t>
            </a:r>
          </a:p>
          <a:p>
            <a:pPr lvl="0"/>
            <a:r>
              <a:rPr lang="en-GB" sz="4500" dirty="0">
                <a:latin typeface="Georgia" panose="02040502050405020303" pitchFamily="18" charset="0"/>
              </a:rPr>
              <a:t>You see I’m not like most of your patients who are incapable; I’m capable of doing absolutely everything </a:t>
            </a:r>
            <a:r>
              <a:rPr lang="en-GB" sz="4500" i="1" dirty="0">
                <a:latin typeface="Georgia" panose="02040502050405020303" pitchFamily="18" charset="0"/>
              </a:rPr>
              <a:t>[laughter]. </a:t>
            </a:r>
            <a:r>
              <a:rPr lang="en-GB" sz="4500" dirty="0">
                <a:latin typeface="Georgia" panose="02040502050405020303" pitchFamily="18" charset="0"/>
              </a:rPr>
              <a:t>(</a:t>
            </a:r>
            <a:r>
              <a:rPr lang="en-GB" sz="4500" dirty="0" smtClean="0">
                <a:latin typeface="Georgia" panose="02040502050405020303" pitchFamily="18" charset="0"/>
              </a:rPr>
              <a:t>P6)</a:t>
            </a:r>
          </a:p>
          <a:p>
            <a:pPr marL="0" lvl="0" indent="0">
              <a:buNone/>
            </a:pPr>
            <a:endParaRPr lang="en-GB" sz="4500" dirty="0" smtClean="0">
              <a:latin typeface="Georgia" panose="02040502050405020303" pitchFamily="18" charset="0"/>
            </a:endParaRPr>
          </a:p>
          <a:p>
            <a:r>
              <a:rPr lang="en-GB" sz="4500" dirty="0">
                <a:latin typeface="Georgia"/>
                <a:cs typeface="Georgia"/>
              </a:rPr>
              <a:t>I want to write my poem now. My </a:t>
            </a:r>
            <a:r>
              <a:rPr lang="en-GB" sz="4500" dirty="0" smtClean="0">
                <a:latin typeface="Georgia"/>
                <a:cs typeface="Georgia"/>
              </a:rPr>
              <a:t>poem. (P3)</a:t>
            </a:r>
            <a:endParaRPr lang="en-GB" sz="4500" dirty="0">
              <a:latin typeface="Georgia"/>
              <a:cs typeface="Georgia"/>
            </a:endParaRPr>
          </a:p>
          <a:p>
            <a:pPr marL="0" lvl="0" indent="0">
              <a:buNone/>
            </a:pPr>
            <a:endParaRPr lang="en-GB" sz="4500" dirty="0">
              <a:latin typeface="Georgia" panose="02040502050405020303" pitchFamily="18" charset="0"/>
            </a:endParaRPr>
          </a:p>
          <a:p>
            <a:endParaRPr lang="en-GB" dirty="0" smtClean="0">
              <a:solidFill>
                <a:schemeClr val="bg1"/>
              </a:solidFill>
            </a:endParaRPr>
          </a:p>
          <a:p>
            <a:pPr marL="0" indent="0">
              <a:buNone/>
            </a:pPr>
            <a:r>
              <a:rPr lang="en-GB" dirty="0" smtClean="0"/>
              <a:t> </a:t>
            </a:r>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14</a:t>
            </a:fld>
            <a:endParaRPr lang="en-US"/>
          </a:p>
        </p:txBody>
      </p:sp>
    </p:spTree>
    <p:extLst>
      <p:ext uri="{BB962C8B-B14F-4D97-AF65-F5344CB8AC3E}">
        <p14:creationId xmlns:p14="http://schemas.microsoft.com/office/powerpoint/2010/main" val="122991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Georgia"/>
                <a:cs typeface="Georgia"/>
              </a:rPr>
              <a:t>Reconceptualising</a:t>
            </a:r>
            <a:r>
              <a:rPr lang="en-US" dirty="0">
                <a:latin typeface="Georgia"/>
                <a:cs typeface="Georgia"/>
              </a:rPr>
              <a:t> </a:t>
            </a:r>
            <a:r>
              <a:rPr lang="en-US" dirty="0" smtClean="0">
                <a:latin typeface="Georgia"/>
                <a:cs typeface="Georgia"/>
              </a:rPr>
              <a:t>Resilience</a:t>
            </a:r>
            <a:endParaRPr lang="en-US" dirty="0">
              <a:latin typeface="Georgia"/>
              <a:cs typeface="Georgia"/>
            </a:endParaRPr>
          </a:p>
        </p:txBody>
      </p:sp>
      <p:sp>
        <p:nvSpPr>
          <p:cNvPr id="3" name="Content Placeholder 2"/>
          <p:cNvSpPr>
            <a:spLocks noGrp="1"/>
          </p:cNvSpPr>
          <p:nvPr>
            <p:ph idx="1"/>
          </p:nvPr>
        </p:nvSpPr>
        <p:spPr>
          <a:xfrm>
            <a:off x="4451663" y="1671002"/>
            <a:ext cx="4235137" cy="4801257"/>
          </a:xfrm>
        </p:spPr>
        <p:txBody>
          <a:bodyPr>
            <a:normAutofit fontScale="92500" lnSpcReduction="20000"/>
          </a:bodyPr>
          <a:lstStyle/>
          <a:p>
            <a:pPr marL="0" indent="0">
              <a:buNone/>
            </a:pPr>
            <a:r>
              <a:rPr lang="en-US" dirty="0" smtClean="0">
                <a:latin typeface="Georgia"/>
                <a:cs typeface="Georgia"/>
              </a:rPr>
              <a:t>A box of critical texts:</a:t>
            </a:r>
          </a:p>
          <a:p>
            <a:pPr marL="0" indent="0">
              <a:buNone/>
            </a:pPr>
            <a:endParaRPr lang="en-US" dirty="0" smtClean="0">
              <a:latin typeface="Georgia"/>
              <a:cs typeface="Georgia"/>
            </a:endParaRPr>
          </a:p>
          <a:p>
            <a:r>
              <a:rPr lang="en-US" dirty="0" smtClean="0">
                <a:latin typeface="Georgia"/>
                <a:cs typeface="Georgia"/>
              </a:rPr>
              <a:t>Resilience </a:t>
            </a:r>
            <a:r>
              <a:rPr lang="en-US" dirty="0">
                <a:latin typeface="Georgia"/>
                <a:cs typeface="Georgia"/>
              </a:rPr>
              <a:t>of self/ personality </a:t>
            </a:r>
            <a:endParaRPr lang="en-US" dirty="0" smtClean="0">
              <a:latin typeface="Georgia"/>
              <a:cs typeface="Georgia"/>
            </a:endParaRPr>
          </a:p>
          <a:p>
            <a:r>
              <a:rPr lang="en-US" dirty="0">
                <a:latin typeface="Georgia"/>
                <a:cs typeface="Georgia"/>
              </a:rPr>
              <a:t>Resilience </a:t>
            </a:r>
            <a:r>
              <a:rPr lang="en-US" dirty="0" smtClean="0">
                <a:latin typeface="Georgia"/>
                <a:cs typeface="Georgia"/>
              </a:rPr>
              <a:t>in </a:t>
            </a:r>
            <a:r>
              <a:rPr lang="en-US" i="1" dirty="0" smtClean="0">
                <a:latin typeface="Georgia"/>
                <a:cs typeface="Georgia"/>
              </a:rPr>
              <a:t>place</a:t>
            </a:r>
            <a:r>
              <a:rPr lang="en-US" dirty="0" smtClean="0">
                <a:latin typeface="Georgia"/>
                <a:cs typeface="Georgia"/>
              </a:rPr>
              <a:t> &amp; community</a:t>
            </a:r>
          </a:p>
          <a:p>
            <a:r>
              <a:rPr lang="en-US" dirty="0">
                <a:latin typeface="Georgia"/>
                <a:cs typeface="Georgia"/>
              </a:rPr>
              <a:t>Resilience i</a:t>
            </a:r>
            <a:r>
              <a:rPr lang="en-US" dirty="0" smtClean="0">
                <a:latin typeface="Georgia"/>
                <a:cs typeface="Georgia"/>
              </a:rPr>
              <a:t>n </a:t>
            </a:r>
            <a:r>
              <a:rPr lang="en-US" dirty="0">
                <a:latin typeface="Georgia"/>
                <a:cs typeface="Georgia"/>
              </a:rPr>
              <a:t>connection and </a:t>
            </a:r>
            <a:r>
              <a:rPr lang="en-US" dirty="0" smtClean="0">
                <a:latin typeface="Georgia"/>
                <a:cs typeface="Georgia"/>
              </a:rPr>
              <a:t>companionship, shared experiences of creativity.  </a:t>
            </a:r>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15</a:t>
            </a:fld>
            <a:endParaRPr lang="en-US"/>
          </a:p>
        </p:txBody>
      </p:sp>
      <p:pic>
        <p:nvPicPr>
          <p:cNvPr id="5" name="Picture 4"/>
          <p:cNvPicPr/>
          <p:nvPr/>
        </p:nvPicPr>
        <p:blipFill>
          <a:blip r:embed="rId2" cstate="screen">
            <a:extLst>
              <a:ext uri="{28A0092B-C50C-407E-A947-70E740481C1C}">
                <a14:useLocalDpi xmlns:a14="http://schemas.microsoft.com/office/drawing/2010/main"/>
              </a:ext>
            </a:extLst>
          </a:blip>
          <a:stretch>
            <a:fillRect/>
          </a:stretch>
        </p:blipFill>
        <p:spPr>
          <a:xfrm>
            <a:off x="457200" y="1671002"/>
            <a:ext cx="3885219" cy="4801257"/>
          </a:xfrm>
          <a:prstGeom prst="rect">
            <a:avLst/>
          </a:prstGeom>
        </p:spPr>
      </p:pic>
    </p:spTree>
    <p:extLst>
      <p:ext uri="{BB962C8B-B14F-4D97-AF65-F5344CB8AC3E}">
        <p14:creationId xmlns:p14="http://schemas.microsoft.com/office/powerpoint/2010/main" val="193914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4036" y="1146983"/>
            <a:ext cx="6225309" cy="6006581"/>
          </a:xfrm>
          <a:solidFill>
            <a:schemeClr val="bg1"/>
          </a:solidFill>
        </p:spPr>
        <p:txBody>
          <a:bodyPr>
            <a:normAutofit fontScale="25000" lnSpcReduction="20000"/>
          </a:bodyPr>
          <a:lstStyle/>
          <a:p>
            <a:pPr marL="0" indent="0">
              <a:buNone/>
            </a:pPr>
            <a:r>
              <a:rPr lang="en-GB" b="1" dirty="0" smtClean="0"/>
              <a:t>         </a:t>
            </a:r>
            <a:endParaRPr lang="en-GB" sz="5500" b="1" dirty="0" smtClean="0"/>
          </a:p>
          <a:p>
            <a:pPr marL="0" indent="0">
              <a:buNone/>
            </a:pPr>
            <a:r>
              <a:rPr lang="en-GB" sz="5500" b="1" dirty="0" smtClean="0">
                <a:latin typeface="Georgia" panose="02040502050405020303" pitchFamily="18" charset="0"/>
              </a:rPr>
              <a:t>        </a:t>
            </a:r>
          </a:p>
          <a:p>
            <a:pPr marL="0" indent="0">
              <a:buNone/>
            </a:pPr>
            <a:r>
              <a:rPr lang="en-GB" sz="5500" b="1" dirty="0">
                <a:latin typeface="Georgia" panose="02040502050405020303" pitchFamily="18" charset="0"/>
              </a:rPr>
              <a:t> </a:t>
            </a:r>
            <a:r>
              <a:rPr lang="en-GB" sz="5500" b="1" dirty="0" smtClean="0">
                <a:latin typeface="Georgia" panose="02040502050405020303" pitchFamily="18" charset="0"/>
              </a:rPr>
              <a:t>        </a:t>
            </a:r>
            <a:r>
              <a:rPr lang="en-GB" sz="7200" b="1" dirty="0" smtClean="0">
                <a:latin typeface="Georgia" panose="02040502050405020303" pitchFamily="18" charset="0"/>
              </a:rPr>
              <a:t>Artist and Befriender Perspectives</a:t>
            </a:r>
          </a:p>
          <a:p>
            <a:pPr marL="0" indent="0">
              <a:buNone/>
            </a:pPr>
            <a:endParaRPr lang="en-GB" sz="7200" b="1" dirty="0">
              <a:latin typeface="Georgia" panose="02040502050405020303" pitchFamily="18" charset="0"/>
            </a:endParaRPr>
          </a:p>
          <a:p>
            <a:pPr>
              <a:buFontTx/>
              <a:buChar char="•"/>
            </a:pPr>
            <a:r>
              <a:rPr lang="en-GB" sz="6600" dirty="0" smtClean="0">
                <a:latin typeface="Georgia" panose="02040502050405020303" pitchFamily="18" charset="0"/>
              </a:rPr>
              <a:t>Archive </a:t>
            </a:r>
            <a:r>
              <a:rPr lang="en-GB" sz="6600" dirty="0">
                <a:latin typeface="Georgia" panose="02040502050405020303" pitchFamily="18" charset="0"/>
              </a:rPr>
              <a:t>of </a:t>
            </a:r>
            <a:r>
              <a:rPr lang="en-GB" sz="6600" dirty="0" smtClean="0">
                <a:latin typeface="Georgia" panose="02040502050405020303" pitchFamily="18" charset="0"/>
              </a:rPr>
              <a:t>connection:</a:t>
            </a:r>
            <a:endParaRPr lang="en-GB" sz="6600" b="1" dirty="0">
              <a:latin typeface="Georgia" panose="02040502050405020303" pitchFamily="18" charset="0"/>
            </a:endParaRPr>
          </a:p>
          <a:p>
            <a:pPr>
              <a:buFontTx/>
              <a:buChar char="•"/>
            </a:pPr>
            <a:endParaRPr lang="en-GB" sz="6200" dirty="0" smtClean="0">
              <a:latin typeface="Georgia" panose="02040502050405020303" pitchFamily="18" charset="0"/>
            </a:endParaRPr>
          </a:p>
          <a:p>
            <a:r>
              <a:rPr lang="en-GB" sz="7200" dirty="0">
                <a:latin typeface="Georgia" panose="02040502050405020303" pitchFamily="18" charset="0"/>
              </a:rPr>
              <a:t>That’s one of the things I get from the Bloomsbury thing.  Like when you think about these artists, you know, you, me, [participant’s name], really unlikely people to come together and share something amazing.   So, yeah, that gives me a lot of hope and, yeah, I think I would take that away from it. (B2</a:t>
            </a:r>
            <a:r>
              <a:rPr lang="en-GB" sz="7200" dirty="0" smtClean="0">
                <a:latin typeface="Georgia" panose="02040502050405020303" pitchFamily="18" charset="0"/>
              </a:rPr>
              <a:t>)</a:t>
            </a:r>
          </a:p>
          <a:p>
            <a:pPr marL="0" indent="0">
              <a:buNone/>
            </a:pPr>
            <a:endParaRPr lang="en-GB" sz="7200" dirty="0" smtClean="0">
              <a:latin typeface="Georgia" panose="02040502050405020303" pitchFamily="18" charset="0"/>
            </a:endParaRPr>
          </a:p>
          <a:p>
            <a:r>
              <a:rPr lang="en-GB" sz="7200" dirty="0" smtClean="0">
                <a:latin typeface="Georgia" panose="02040502050405020303" pitchFamily="18" charset="0"/>
              </a:rPr>
              <a:t>Archive of inspiration:</a:t>
            </a:r>
            <a:endParaRPr lang="en-GB" sz="7200" dirty="0">
              <a:latin typeface="Georgia" panose="02040502050405020303" pitchFamily="18" charset="0"/>
            </a:endParaRPr>
          </a:p>
          <a:p>
            <a:endParaRPr lang="en-GB" sz="7200" dirty="0">
              <a:latin typeface="Georgia" panose="02040502050405020303" pitchFamily="18" charset="0"/>
            </a:endParaRPr>
          </a:p>
          <a:p>
            <a:r>
              <a:rPr lang="en-GB" sz="7200" dirty="0" smtClean="0">
                <a:latin typeface="Georgia" panose="02040502050405020303" pitchFamily="18" charset="0"/>
              </a:rPr>
              <a:t> it’s kind of looking at what you do from a completely different perspective I suppose […] a lot of the work I do is all about story telling – and </a:t>
            </a:r>
            <a:r>
              <a:rPr lang="en-GB" sz="7200" b="1" dirty="0" smtClean="0">
                <a:latin typeface="Georgia" panose="02040502050405020303" pitchFamily="18" charset="0"/>
              </a:rPr>
              <a:t>it made me get right down to the </a:t>
            </a:r>
            <a:r>
              <a:rPr lang="en-GB" sz="7200" b="1" dirty="0" err="1" smtClean="0">
                <a:latin typeface="Georgia" panose="02040502050405020303" pitchFamily="18" charset="0"/>
              </a:rPr>
              <a:t>nitty</a:t>
            </a:r>
            <a:r>
              <a:rPr lang="en-GB" sz="7200" b="1" dirty="0" smtClean="0">
                <a:latin typeface="Georgia" panose="02040502050405020303" pitchFamily="18" charset="0"/>
              </a:rPr>
              <a:t> gritty and break it down to what is this actually about […] it seems like all the best work that I do is about story telling and it made me ask myself questions about what my story was that I wouldn’t have done necessarily otherwise</a:t>
            </a:r>
            <a:r>
              <a:rPr lang="en-GB" sz="7200" dirty="0" smtClean="0">
                <a:latin typeface="Georgia" panose="02040502050405020303" pitchFamily="18" charset="0"/>
              </a:rPr>
              <a:t> (A2).</a:t>
            </a:r>
          </a:p>
          <a:p>
            <a:endParaRPr lang="en-GB" sz="6200" dirty="0">
              <a:latin typeface="Georgia" panose="02040502050405020303" pitchFamily="18" charset="0"/>
            </a:endParaRPr>
          </a:p>
          <a:p>
            <a:endParaRPr lang="en-GB" sz="4900" dirty="0" smtClean="0">
              <a:latin typeface="Georgia" panose="02040502050405020303" pitchFamily="18" charset="0"/>
            </a:endParaRPr>
          </a:p>
          <a:p>
            <a:endParaRPr lang="en-GB" sz="4900" dirty="0" smtClean="0">
              <a:latin typeface="Georgia" panose="02040502050405020303" pitchFamily="18" charset="0"/>
            </a:endParaRPr>
          </a:p>
          <a:p>
            <a:endParaRPr lang="en-GB" dirty="0" smtClean="0">
              <a:latin typeface="Georgia" panose="02040502050405020303" pitchFamily="18" charset="0"/>
            </a:endParaRPr>
          </a:p>
          <a:p>
            <a:pPr marL="0" indent="0">
              <a:buNone/>
            </a:pPr>
            <a:r>
              <a:rPr lang="en-GB" dirty="0">
                <a:latin typeface="Georgia" panose="02040502050405020303" pitchFamily="18" charset="0"/>
              </a:rPr>
              <a:t> </a:t>
            </a:r>
          </a:p>
          <a:p>
            <a:endParaRPr lang="en-GB" dirty="0"/>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16</a:t>
            </a:fld>
            <a:endParaRPr lang="en-US"/>
          </a:p>
        </p:txBody>
      </p:sp>
    </p:spTree>
    <p:extLst>
      <p:ext uri="{BB962C8B-B14F-4D97-AF65-F5344CB8AC3E}">
        <p14:creationId xmlns:p14="http://schemas.microsoft.com/office/powerpoint/2010/main" val="150947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7564" y="831273"/>
            <a:ext cx="6359236" cy="5890202"/>
          </a:xfrm>
          <a:solidFill>
            <a:schemeClr val="bg1"/>
          </a:solidFill>
        </p:spPr>
        <p:txBody>
          <a:bodyPr>
            <a:normAutofit/>
          </a:bodyPr>
          <a:lstStyle/>
          <a:p>
            <a:pPr marL="0" indent="0">
              <a:buNone/>
            </a:pPr>
            <a:r>
              <a:rPr lang="en-GB" dirty="0" smtClean="0">
                <a:latin typeface="Georgia" panose="02040502050405020303" pitchFamily="18" charset="0"/>
              </a:rPr>
              <a:t>        </a:t>
            </a:r>
          </a:p>
          <a:p>
            <a:pPr marL="0" indent="0">
              <a:buNone/>
            </a:pPr>
            <a:r>
              <a:rPr lang="en-GB" sz="2000" b="1" dirty="0" smtClean="0">
                <a:latin typeface="Georgia" panose="02040502050405020303" pitchFamily="18" charset="0"/>
              </a:rPr>
              <a:t>     Artist &amp; Befriender  Perspectives</a:t>
            </a:r>
          </a:p>
          <a:p>
            <a:pPr marL="0" indent="0">
              <a:buNone/>
            </a:pPr>
            <a:endParaRPr lang="en-GB" sz="2000" dirty="0" smtClean="0">
              <a:latin typeface="Georgia"/>
              <a:cs typeface="Georgia"/>
            </a:endParaRPr>
          </a:p>
          <a:p>
            <a:r>
              <a:rPr lang="en-GB" sz="1900" dirty="0" smtClean="0">
                <a:latin typeface="Georgia" panose="02040502050405020303" pitchFamily="18" charset="0"/>
              </a:rPr>
              <a:t>I’ve </a:t>
            </a:r>
            <a:r>
              <a:rPr lang="en-GB" sz="1900" dirty="0">
                <a:latin typeface="Georgia" panose="02040502050405020303" pitchFamily="18" charset="0"/>
              </a:rPr>
              <a:t>lived in Camden my whole life, so meeting people that have lived in Camden for 30 years, 40 years and hearing their experience of it.  Especially with [P2], she’d lived there for a long time and she told a lot of her story about what it was like growing up there and that was nice to hear.  And I think that such a built up…in the centre and the city…that community aspect you don’t get very strongly, so you don’t hear the stories of people that have lived there for 40 years. </a:t>
            </a:r>
            <a:r>
              <a:rPr lang="en-GB" sz="1900" dirty="0" smtClean="0">
                <a:latin typeface="Georgia" panose="02040502050405020303" pitchFamily="18" charset="0"/>
              </a:rPr>
              <a:t>(</a:t>
            </a:r>
            <a:r>
              <a:rPr lang="en-GB" sz="1900" dirty="0">
                <a:latin typeface="Georgia" panose="02040502050405020303" pitchFamily="18" charset="0"/>
              </a:rPr>
              <a:t>A3</a:t>
            </a:r>
            <a:r>
              <a:rPr lang="en-GB" sz="1900" dirty="0" smtClean="0">
                <a:latin typeface="Georgia" panose="02040502050405020303" pitchFamily="18" charset="0"/>
              </a:rPr>
              <a:t>)</a:t>
            </a:r>
          </a:p>
          <a:p>
            <a:pPr marL="0" indent="0">
              <a:buNone/>
            </a:pPr>
            <a:endParaRPr lang="en-GB" sz="1900" dirty="0">
              <a:latin typeface="Georgia" panose="02040502050405020303" pitchFamily="18" charset="0"/>
            </a:endParaRPr>
          </a:p>
          <a:p>
            <a:r>
              <a:rPr lang="en-GB" sz="2400" dirty="0" smtClean="0">
                <a:latin typeface="Georgia"/>
                <a:cs typeface="Georgia"/>
              </a:rPr>
              <a:t>Shifting conceptions of</a:t>
            </a:r>
            <a:r>
              <a:rPr lang="en-US" sz="2400" dirty="0" smtClean="0">
                <a:latin typeface="Georgia"/>
                <a:cs typeface="Georgia"/>
              </a:rPr>
              <a:t> creativity, everyday </a:t>
            </a:r>
            <a:r>
              <a:rPr lang="en-US" sz="2400" dirty="0">
                <a:latin typeface="Georgia"/>
                <a:cs typeface="Georgia"/>
              </a:rPr>
              <a:t>conceptions of place and community</a:t>
            </a:r>
            <a:r>
              <a:rPr lang="en-US" dirty="0">
                <a:latin typeface="Georgia"/>
                <a:cs typeface="Georgia"/>
              </a:rPr>
              <a:t>. </a:t>
            </a:r>
            <a:endParaRPr lang="en-GB" dirty="0">
              <a:latin typeface="Georgia"/>
              <a:cs typeface="Georgia"/>
            </a:endParaRPr>
          </a:p>
          <a:p>
            <a:pPr lvl="0"/>
            <a:endParaRPr lang="en-GB" dirty="0" smtClean="0">
              <a:latin typeface="Georgia"/>
              <a:cs typeface="Georgia"/>
            </a:endParaRPr>
          </a:p>
          <a:p>
            <a:pPr lvl="0"/>
            <a:endParaRPr lang="en-GB" dirty="0" smtClean="0">
              <a:latin typeface="Georgia"/>
              <a:cs typeface="Georgia"/>
            </a:endParaRPr>
          </a:p>
          <a:p>
            <a:endParaRPr lang="en-GB" dirty="0" smtClean="0">
              <a:latin typeface="Georgia" panose="02040502050405020303" pitchFamily="18" charset="0"/>
            </a:endParaRPr>
          </a:p>
          <a:p>
            <a:endParaRPr lang="en-GB" dirty="0" smtClean="0">
              <a:latin typeface="Georgia" panose="02040502050405020303" pitchFamily="18" charset="0"/>
            </a:endParaRPr>
          </a:p>
          <a:p>
            <a:pPr marL="0" indent="0">
              <a:buNone/>
            </a:pPr>
            <a:endParaRPr lang="en-GB" dirty="0" smtClean="0">
              <a:latin typeface="Georgia" panose="02040502050405020303" pitchFamily="18" charset="0"/>
            </a:endParaRPr>
          </a:p>
          <a:p>
            <a:endParaRPr lang="en-GB" dirty="0">
              <a:latin typeface="Georgia" panose="02040502050405020303" pitchFamily="18" charset="0"/>
            </a:endParaRPr>
          </a:p>
          <a:p>
            <a:endParaRPr lang="en-GB" dirty="0" smtClean="0">
              <a:latin typeface="Georgia" panose="02040502050405020303" pitchFamily="18" charset="0"/>
            </a:endParaRPr>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17</a:t>
            </a:fld>
            <a:endParaRPr lang="en-US" dirty="0"/>
          </a:p>
        </p:txBody>
      </p:sp>
    </p:spTree>
    <p:extLst>
      <p:ext uri="{BB962C8B-B14F-4D97-AF65-F5344CB8AC3E}">
        <p14:creationId xmlns:p14="http://schemas.microsoft.com/office/powerpoint/2010/main" val="189651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Georgia"/>
                <a:cs typeface="Georgia"/>
              </a:rPr>
              <a:t>Familiarising</a:t>
            </a:r>
            <a:r>
              <a:rPr lang="en-US" dirty="0" smtClean="0">
                <a:latin typeface="Georgia"/>
                <a:cs typeface="Georgia"/>
              </a:rPr>
              <a:t> Dementia</a:t>
            </a:r>
            <a:endParaRPr lang="en-US" dirty="0">
              <a:latin typeface="Georgia"/>
              <a:cs typeface="Georgia"/>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latin typeface="Georgia"/>
                <a:cs typeface="Georgia"/>
              </a:rPr>
              <a:t>  Recent shifts in perspective: framing dementia within the ‘everyday’: </a:t>
            </a:r>
          </a:p>
          <a:p>
            <a:pPr marL="0" indent="0">
              <a:buNone/>
            </a:pPr>
            <a:endParaRPr lang="en-GB" b="1" dirty="0">
              <a:latin typeface="Georgia"/>
              <a:cs typeface="Georgia"/>
            </a:endParaRPr>
          </a:p>
          <a:p>
            <a:r>
              <a:rPr lang="en-US" b="1" dirty="0">
                <a:latin typeface="Georgia"/>
                <a:cs typeface="Georgia"/>
              </a:rPr>
              <a:t>Pam Schweitzer (2011</a:t>
            </a:r>
            <a:r>
              <a:rPr lang="en-US" b="1" dirty="0" smtClean="0">
                <a:latin typeface="Georgia"/>
                <a:cs typeface="Georgia"/>
              </a:rPr>
              <a:t>)</a:t>
            </a:r>
            <a:r>
              <a:rPr lang="en-US" dirty="0" smtClean="0">
                <a:latin typeface="Georgia"/>
                <a:cs typeface="Georgia"/>
              </a:rPr>
              <a:t>: </a:t>
            </a:r>
            <a:r>
              <a:rPr lang="en-US" dirty="0">
                <a:latin typeface="Georgia"/>
                <a:cs typeface="Georgia"/>
              </a:rPr>
              <a:t>a</a:t>
            </a:r>
            <a:r>
              <a:rPr lang="en-US" u="sng" dirty="0">
                <a:latin typeface="Georgia"/>
                <a:cs typeface="Georgia"/>
              </a:rPr>
              <a:t> </a:t>
            </a:r>
            <a:r>
              <a:rPr lang="en-US" dirty="0">
                <a:latin typeface="Georgia"/>
                <a:cs typeface="Georgia"/>
              </a:rPr>
              <a:t>‘growing emphasis on the concept of dementia as a disability which, like other disabilities, society can work with and come to terms with. People with a disability increasingly expect society to listen to them, to plan for, and with, them and to adapt to their needs</a:t>
            </a:r>
            <a:r>
              <a:rPr lang="en-US" dirty="0" smtClean="0">
                <a:latin typeface="Georgia"/>
                <a:cs typeface="Georgia"/>
              </a:rPr>
              <a:t>’</a:t>
            </a:r>
          </a:p>
          <a:p>
            <a:endParaRPr lang="en-US" dirty="0" smtClean="0">
              <a:latin typeface="Georgia"/>
              <a:cs typeface="Georgia"/>
            </a:endParaRPr>
          </a:p>
          <a:p>
            <a:r>
              <a:rPr lang="en-US" dirty="0" smtClean="0">
                <a:latin typeface="Georgia"/>
                <a:cs typeface="Georgia"/>
              </a:rPr>
              <a:t> </a:t>
            </a:r>
            <a:r>
              <a:rPr lang="en-US" b="1" dirty="0" smtClean="0">
                <a:latin typeface="Georgia"/>
                <a:cs typeface="Georgia"/>
              </a:rPr>
              <a:t>John </a:t>
            </a:r>
            <a:r>
              <a:rPr lang="en-US" b="1" dirty="0" err="1">
                <a:latin typeface="Georgia"/>
                <a:cs typeface="Georgia"/>
              </a:rPr>
              <a:t>Killick</a:t>
            </a:r>
            <a:r>
              <a:rPr lang="en-US" b="1" dirty="0">
                <a:latin typeface="Georgia"/>
                <a:cs typeface="Georgia"/>
              </a:rPr>
              <a:t> (2013</a:t>
            </a:r>
            <a:r>
              <a:rPr lang="en-US" b="1" dirty="0" smtClean="0">
                <a:latin typeface="Georgia"/>
                <a:cs typeface="Georgia"/>
              </a:rPr>
              <a:t>): </a:t>
            </a:r>
            <a:r>
              <a:rPr lang="en-US" dirty="0" smtClean="0">
                <a:latin typeface="Georgia"/>
                <a:cs typeface="Georgia"/>
              </a:rPr>
              <a:t>‘</a:t>
            </a:r>
            <a:r>
              <a:rPr lang="en-US" dirty="0">
                <a:latin typeface="Georgia"/>
                <a:cs typeface="Georgia"/>
              </a:rPr>
              <a:t>dementia as a disability, with all that implies of coming to terms and social attitudes, rather than considering it solely as a medical condition, with the emphasis on treatment’ </a:t>
            </a:r>
          </a:p>
        </p:txBody>
      </p:sp>
      <p:sp>
        <p:nvSpPr>
          <p:cNvPr id="4" name="Slide Number Placeholder 3"/>
          <p:cNvSpPr>
            <a:spLocks noGrp="1"/>
          </p:cNvSpPr>
          <p:nvPr>
            <p:ph type="sldNum" sz="quarter" idx="12"/>
          </p:nvPr>
        </p:nvSpPr>
        <p:spPr/>
        <p:txBody>
          <a:bodyPr/>
          <a:lstStyle/>
          <a:p>
            <a:fld id="{8FF7A3FA-B4D1-2B40-8978-13E22E3EB2C8}" type="slidenum">
              <a:rPr lang="en-US" smtClean="0"/>
              <a:t>18</a:t>
            </a:fld>
            <a:endParaRPr lang="en-US"/>
          </a:p>
        </p:txBody>
      </p:sp>
    </p:spTree>
    <p:extLst>
      <p:ext uri="{BB962C8B-B14F-4D97-AF65-F5344CB8AC3E}">
        <p14:creationId xmlns:p14="http://schemas.microsoft.com/office/powerpoint/2010/main" val="19926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a:cs typeface="Georgia"/>
              </a:rPr>
              <a:t>Another reframing: the extraordinary everyday</a:t>
            </a:r>
            <a:endParaRPr lang="en-US" dirty="0">
              <a:latin typeface="Georgia"/>
              <a:cs typeface="Georgia"/>
            </a:endParaRPr>
          </a:p>
        </p:txBody>
      </p:sp>
      <p:sp>
        <p:nvSpPr>
          <p:cNvPr id="3" name="Content Placeholder 2"/>
          <p:cNvSpPr>
            <a:spLocks noGrp="1"/>
          </p:cNvSpPr>
          <p:nvPr>
            <p:ph idx="1"/>
          </p:nvPr>
        </p:nvSpPr>
        <p:spPr>
          <a:xfrm>
            <a:off x="4203489" y="1600200"/>
            <a:ext cx="4699422" cy="4756150"/>
          </a:xfrm>
        </p:spPr>
        <p:txBody>
          <a:bodyPr>
            <a:normAutofit fontScale="77500" lnSpcReduction="20000"/>
          </a:bodyPr>
          <a:lstStyle/>
          <a:p>
            <a:pPr marL="0" indent="0">
              <a:buNone/>
            </a:pPr>
            <a:r>
              <a:rPr lang="en-US" dirty="0" smtClean="0">
                <a:latin typeface="Georgia"/>
                <a:cs typeface="Georgia"/>
              </a:rPr>
              <a:t>‘Once </a:t>
            </a:r>
            <a:r>
              <a:rPr lang="en-US" dirty="0">
                <a:latin typeface="Georgia"/>
                <a:cs typeface="Georgia"/>
              </a:rPr>
              <a:t>we have re-framed our view of dementia and shifted our focus from </a:t>
            </a:r>
            <a:r>
              <a:rPr lang="en-US" i="1" dirty="0">
                <a:latin typeface="Georgia"/>
                <a:cs typeface="Georgia"/>
              </a:rPr>
              <a:t>disability</a:t>
            </a:r>
            <a:r>
              <a:rPr lang="en-US" dirty="0">
                <a:latin typeface="Georgia"/>
                <a:cs typeface="Georgia"/>
              </a:rPr>
              <a:t> to </a:t>
            </a:r>
            <a:r>
              <a:rPr lang="en-US" i="1" dirty="0">
                <a:latin typeface="Georgia"/>
                <a:cs typeface="Georgia"/>
              </a:rPr>
              <a:t>possibility, </a:t>
            </a:r>
            <a:r>
              <a:rPr lang="en-US" dirty="0">
                <a:latin typeface="Georgia"/>
                <a:cs typeface="Georgia"/>
              </a:rPr>
              <a:t>it is easier to see the intersection of creativity with dementia. In fact, [Dewitt] Jones’s definition of creativity seems to embrace the very core experience of the person living with dementia: looking at the ordinary, but seeing the extraordinary’ </a:t>
            </a:r>
            <a:endParaRPr lang="en-US" dirty="0" smtClean="0">
              <a:latin typeface="Georgia"/>
              <a:cs typeface="Georgia"/>
            </a:endParaRPr>
          </a:p>
          <a:p>
            <a:pPr marL="0" indent="0">
              <a:buNone/>
            </a:pPr>
            <a:r>
              <a:rPr lang="en-GB" dirty="0" smtClean="0">
                <a:latin typeface="Georgia" panose="02040502050405020303" pitchFamily="18" charset="0"/>
              </a:rPr>
              <a:t>Lee and </a:t>
            </a:r>
            <a:r>
              <a:rPr lang="en-GB" dirty="0">
                <a:latin typeface="Georgia" panose="02040502050405020303" pitchFamily="18" charset="0"/>
              </a:rPr>
              <a:t>Adams (2011</a:t>
            </a:r>
            <a:r>
              <a:rPr lang="en-GB" dirty="0" smtClean="0">
                <a:latin typeface="Georgia" panose="02040502050405020303" pitchFamily="18" charset="0"/>
              </a:rPr>
              <a:t>)</a:t>
            </a:r>
            <a:endParaRPr lang="en-GB" dirty="0">
              <a:latin typeface="Georgia" panose="02040502050405020303" pitchFamily="18" charset="0"/>
              <a:cs typeface="Georgia"/>
            </a:endParaRPr>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19</a:t>
            </a:fld>
            <a:endParaRPr lang="en-US"/>
          </a:p>
        </p:txBody>
      </p:sp>
      <p:pic>
        <p:nvPicPr>
          <p:cNvPr id="5" name="Picture 4" descr="IMG_037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249" y="1600200"/>
            <a:ext cx="3683130" cy="5121274"/>
          </a:xfrm>
          <a:prstGeom prst="rect">
            <a:avLst/>
          </a:prstGeom>
        </p:spPr>
      </p:pic>
    </p:spTree>
    <p:extLst>
      <p:ext uri="{BB962C8B-B14F-4D97-AF65-F5344CB8AC3E}">
        <p14:creationId xmlns:p14="http://schemas.microsoft.com/office/powerpoint/2010/main" val="52908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eorgia"/>
                <a:cs typeface="Georgia"/>
              </a:rPr>
              <a:t>What is a Cultural Contexts Research Fellow?</a:t>
            </a:r>
            <a:endParaRPr lang="en-US" sz="2400" dirty="0">
              <a:latin typeface="Georgia"/>
              <a:cs typeface="Georgia"/>
            </a:endParaRPr>
          </a:p>
        </p:txBody>
      </p:sp>
      <p:sp>
        <p:nvSpPr>
          <p:cNvPr id="3" name="Content Placeholder 2"/>
          <p:cNvSpPr>
            <a:spLocks noGrp="1"/>
          </p:cNvSpPr>
          <p:nvPr>
            <p:ph idx="1"/>
          </p:nvPr>
        </p:nvSpPr>
        <p:spPr>
          <a:xfrm>
            <a:off x="4233176" y="1174292"/>
            <a:ext cx="4453623" cy="5366241"/>
          </a:xfrm>
        </p:spPr>
        <p:txBody>
          <a:bodyPr>
            <a:normAutofit fontScale="55000" lnSpcReduction="20000"/>
          </a:bodyPr>
          <a:lstStyle/>
          <a:p>
            <a:pPr lvl="0"/>
            <a:r>
              <a:rPr lang="en-US" i="1" dirty="0" smtClean="0">
                <a:latin typeface="Georgia"/>
                <a:cs typeface="Georgia"/>
              </a:rPr>
              <a:t>Researching cultural contexts for and facilitating public engagement with humanities research within </a:t>
            </a:r>
            <a:r>
              <a:rPr lang="en-US" i="1" dirty="0">
                <a:latin typeface="Georgia"/>
                <a:cs typeface="Georgia"/>
              </a:rPr>
              <a:t>and around the School of Advanced </a:t>
            </a:r>
            <a:r>
              <a:rPr lang="en-US" i="1" dirty="0" smtClean="0">
                <a:latin typeface="Georgia"/>
                <a:cs typeface="Georgia"/>
              </a:rPr>
              <a:t>Study, University of London. </a:t>
            </a:r>
          </a:p>
          <a:p>
            <a:pPr marL="0" lvl="0" indent="0">
              <a:buNone/>
            </a:pPr>
            <a:endParaRPr lang="en-US" i="1" dirty="0" smtClean="0">
              <a:latin typeface="Georgia"/>
              <a:cs typeface="Georgia"/>
            </a:endParaRPr>
          </a:p>
          <a:p>
            <a:r>
              <a:rPr lang="en-US" b="1" dirty="0" smtClean="0">
                <a:latin typeface="Georgia"/>
                <a:cs typeface="Georgia"/>
              </a:rPr>
              <a:t>Projects to date (2013-2014):</a:t>
            </a:r>
          </a:p>
          <a:p>
            <a:pPr marL="0" lvl="0" indent="0">
              <a:buNone/>
            </a:pPr>
            <a:endParaRPr lang="en-GB" i="1" dirty="0">
              <a:latin typeface="Georgia"/>
              <a:cs typeface="Georgia"/>
            </a:endParaRPr>
          </a:p>
          <a:p>
            <a:pPr lvl="0"/>
            <a:r>
              <a:rPr lang="en-GB" b="1" dirty="0" smtClean="0">
                <a:latin typeface="Georgia"/>
                <a:cs typeface="Georgia"/>
              </a:rPr>
              <a:t>Bloomsbury </a:t>
            </a:r>
            <a:r>
              <a:rPr lang="en-GB" b="1" dirty="0">
                <a:latin typeface="Georgia"/>
                <a:cs typeface="Georgia"/>
              </a:rPr>
              <a:t>Festival cultural engagement project </a:t>
            </a:r>
            <a:r>
              <a:rPr lang="en-GB" dirty="0">
                <a:latin typeface="Georgia"/>
                <a:cs typeface="Georgia"/>
              </a:rPr>
              <a:t>(</a:t>
            </a:r>
            <a:r>
              <a:rPr lang="en-GB" dirty="0" smtClean="0">
                <a:latin typeface="Georgia"/>
                <a:cs typeface="Georgia"/>
              </a:rPr>
              <a:t>AHRC Cultural Engagement </a:t>
            </a:r>
            <a:r>
              <a:rPr lang="en-GB" dirty="0" err="1" smtClean="0">
                <a:latin typeface="Georgia"/>
                <a:cs typeface="Georgia"/>
              </a:rPr>
              <a:t>piliot</a:t>
            </a:r>
            <a:r>
              <a:rPr lang="en-GB" dirty="0" smtClean="0">
                <a:latin typeface="Georgia"/>
                <a:cs typeface="Georgia"/>
              </a:rPr>
              <a:t>) (2013)</a:t>
            </a:r>
          </a:p>
          <a:p>
            <a:pPr marL="0" lvl="0" indent="0">
              <a:buNone/>
            </a:pPr>
            <a:endParaRPr lang="en-GB" dirty="0">
              <a:latin typeface="Georgia"/>
              <a:cs typeface="Georgia"/>
            </a:endParaRPr>
          </a:p>
          <a:p>
            <a:pPr lvl="0"/>
            <a:r>
              <a:rPr lang="en-GB" b="1" dirty="0" smtClean="0">
                <a:latin typeface="Georgia"/>
                <a:cs typeface="Georgia"/>
              </a:rPr>
              <a:t>PI Bloomsbury </a:t>
            </a:r>
            <a:r>
              <a:rPr lang="en-GB" b="1" dirty="0">
                <a:latin typeface="Georgia"/>
                <a:cs typeface="Georgia"/>
              </a:rPr>
              <a:t>Festival in a Box: </a:t>
            </a:r>
            <a:r>
              <a:rPr lang="en-GB" dirty="0">
                <a:latin typeface="Georgia"/>
                <a:cs typeface="Georgia"/>
              </a:rPr>
              <a:t>engaging socially isolated people with dementia (</a:t>
            </a:r>
            <a:r>
              <a:rPr lang="en-GB" dirty="0" smtClean="0">
                <a:latin typeface="Georgia"/>
                <a:cs typeface="Georgia"/>
              </a:rPr>
              <a:t>AHRC Cultural Value project) (2013-2014)</a:t>
            </a:r>
          </a:p>
          <a:p>
            <a:pPr marL="0" lvl="0" indent="0">
              <a:buNone/>
            </a:pPr>
            <a:endParaRPr lang="en-GB" dirty="0">
              <a:latin typeface="Georgia"/>
              <a:cs typeface="Georgia"/>
            </a:endParaRPr>
          </a:p>
          <a:p>
            <a:pPr lvl="0"/>
            <a:r>
              <a:rPr lang="en-GB" b="1" dirty="0">
                <a:latin typeface="Georgia"/>
                <a:cs typeface="Georgia"/>
              </a:rPr>
              <a:t>Being Human: a festival of the humanities </a:t>
            </a:r>
            <a:r>
              <a:rPr lang="en-GB" dirty="0">
                <a:latin typeface="Georgia"/>
                <a:cs typeface="Georgia"/>
              </a:rPr>
              <a:t>(Nov 2014), </a:t>
            </a:r>
            <a:r>
              <a:rPr lang="en-GB" dirty="0" smtClean="0">
                <a:latin typeface="Georgia"/>
                <a:cs typeface="Georgia"/>
              </a:rPr>
              <a:t>the </a:t>
            </a:r>
            <a:r>
              <a:rPr lang="en-GB" dirty="0">
                <a:latin typeface="Georgia"/>
                <a:cs typeface="Georgia"/>
              </a:rPr>
              <a:t>UK’s first national festival dedicated to public understanding of the humanities. </a:t>
            </a:r>
            <a:r>
              <a:rPr lang="en-GB" dirty="0" smtClean="0">
                <a:latin typeface="Georgia"/>
                <a:cs typeface="Georgia"/>
              </a:rPr>
              <a:t> @</a:t>
            </a:r>
            <a:r>
              <a:rPr lang="en-GB" dirty="0" err="1" smtClean="0">
                <a:latin typeface="Georgia"/>
                <a:cs typeface="Georgia"/>
              </a:rPr>
              <a:t>BeingHumanfest</a:t>
            </a:r>
            <a:endParaRPr lang="en-GB" dirty="0">
              <a:latin typeface="Georgia"/>
              <a:cs typeface="Georgia"/>
            </a:endParaRPr>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2</a:t>
            </a:fld>
            <a:endParaRPr lang="en-US"/>
          </a:p>
        </p:txBody>
      </p:sp>
      <p:pic>
        <p:nvPicPr>
          <p:cNvPr id="6" name="Picture 5" descr="UoL_SV-V-36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174292"/>
            <a:ext cx="3775976" cy="5683708"/>
          </a:xfrm>
          <a:prstGeom prst="rect">
            <a:avLst/>
          </a:prstGeom>
        </p:spPr>
      </p:pic>
    </p:spTree>
    <p:extLst>
      <p:ext uri="{BB962C8B-B14F-4D97-AF65-F5344CB8AC3E}">
        <p14:creationId xmlns:p14="http://schemas.microsoft.com/office/powerpoint/2010/main" val="426107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a:cs typeface="Georgia"/>
              </a:rPr>
              <a:t>The Ordinary Extraordinary</a:t>
            </a:r>
            <a:endParaRPr lang="en-US" dirty="0"/>
          </a:p>
        </p:txBody>
      </p:sp>
      <p:sp>
        <p:nvSpPr>
          <p:cNvPr id="3" name="Content Placeholder 2"/>
          <p:cNvSpPr>
            <a:spLocks noGrp="1"/>
          </p:cNvSpPr>
          <p:nvPr>
            <p:ph idx="1"/>
          </p:nvPr>
        </p:nvSpPr>
        <p:spPr>
          <a:xfrm>
            <a:off x="4510820" y="1600200"/>
            <a:ext cx="4175979" cy="5121275"/>
          </a:xfrm>
        </p:spPr>
        <p:txBody>
          <a:bodyPr>
            <a:normAutofit fontScale="70000" lnSpcReduction="20000"/>
          </a:bodyPr>
          <a:lstStyle/>
          <a:p>
            <a:pPr marL="0" lvl="0" indent="0" algn="ctr">
              <a:buNone/>
            </a:pPr>
            <a:r>
              <a:rPr lang="en-GB" dirty="0" smtClean="0">
                <a:latin typeface="Georgia"/>
                <a:cs typeface="Georgia"/>
              </a:rPr>
              <a:t>This returns us to our intersecting ‘ordinary exceptions’:</a:t>
            </a:r>
          </a:p>
          <a:p>
            <a:pPr lvl="0" algn="ctr"/>
            <a:endParaRPr lang="en-GB" dirty="0">
              <a:latin typeface="Georgia"/>
              <a:cs typeface="Georgia"/>
            </a:endParaRPr>
          </a:p>
          <a:p>
            <a:pPr lvl="0" algn="ctr"/>
            <a:r>
              <a:rPr lang="en-GB" dirty="0" smtClean="0">
                <a:latin typeface="Georgia"/>
                <a:cs typeface="Georgia"/>
              </a:rPr>
              <a:t>festivals and the everyday</a:t>
            </a:r>
          </a:p>
          <a:p>
            <a:pPr lvl="0" algn="ctr"/>
            <a:r>
              <a:rPr lang="en-GB" dirty="0" smtClean="0">
                <a:latin typeface="Georgia"/>
                <a:cs typeface="Georgia"/>
              </a:rPr>
              <a:t>creativity and the everyday</a:t>
            </a:r>
          </a:p>
          <a:p>
            <a:pPr lvl="0" algn="ctr"/>
            <a:r>
              <a:rPr lang="en-GB" dirty="0" smtClean="0">
                <a:latin typeface="Georgia"/>
                <a:cs typeface="Georgia"/>
              </a:rPr>
              <a:t>dementia and the everyday</a:t>
            </a:r>
          </a:p>
          <a:p>
            <a:pPr lvl="0" algn="ctr"/>
            <a:endParaRPr lang="en-GB" dirty="0" smtClean="0">
              <a:latin typeface="Georgia"/>
              <a:cs typeface="Georgia"/>
            </a:endParaRPr>
          </a:p>
          <a:p>
            <a:pPr algn="ctr"/>
            <a:r>
              <a:rPr lang="en-US" dirty="0">
                <a:latin typeface="Georgia"/>
                <a:cs typeface="Georgia"/>
              </a:rPr>
              <a:t>‘The transformation of everyday life can only be accomplished when the festival is no longer a “few dazzling moments” but has penetrated everyday life and transformed it’ (Ben Highmore, 2002: 124). </a:t>
            </a:r>
          </a:p>
          <a:p>
            <a:pPr lvl="0" algn="ctr"/>
            <a:endParaRPr lang="en-GB" dirty="0" smtClean="0">
              <a:latin typeface="Georgia"/>
              <a:cs typeface="Georgia"/>
            </a:endParaRPr>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20</a:t>
            </a:fld>
            <a:endParaRPr lang="en-US" dirty="0"/>
          </a:p>
        </p:txBody>
      </p:sp>
      <p:pic>
        <p:nvPicPr>
          <p:cNvPr id="5" name="Picture 4" descr="ivy archive 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199" y="1417638"/>
            <a:ext cx="4172673" cy="5422899"/>
          </a:xfrm>
          <a:prstGeom prst="rect">
            <a:avLst/>
          </a:prstGeom>
        </p:spPr>
      </p:pic>
    </p:spTree>
    <p:extLst>
      <p:ext uri="{BB962C8B-B14F-4D97-AF65-F5344CB8AC3E}">
        <p14:creationId xmlns:p14="http://schemas.microsoft.com/office/powerpoint/2010/main" val="317721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eorgia" panose="02040502050405020303" pitchFamily="18" charset="0"/>
              </a:rPr>
              <a:t>Resilience: confronting a </a:t>
            </a:r>
            <a:r>
              <a:rPr lang="en-GB" dirty="0" err="1" smtClean="0">
                <a:latin typeface="Georgia" panose="02040502050405020303" pitchFamily="18" charset="0"/>
              </a:rPr>
              <a:t>Defamiliarised</a:t>
            </a:r>
            <a:r>
              <a:rPr lang="en-GB" dirty="0" smtClean="0">
                <a:latin typeface="Georgia" panose="02040502050405020303" pitchFamily="18" charset="0"/>
              </a:rPr>
              <a:t> Cultural Reality</a:t>
            </a:r>
            <a:endParaRPr lang="en-GB" dirty="0">
              <a:latin typeface="Georgia" panose="02040502050405020303" pitchFamily="18" charset="0"/>
            </a:endParaRPr>
          </a:p>
        </p:txBody>
      </p:sp>
      <p:sp>
        <p:nvSpPr>
          <p:cNvPr id="3" name="Content Placeholder 2"/>
          <p:cNvSpPr>
            <a:spLocks noGrp="1"/>
          </p:cNvSpPr>
          <p:nvPr>
            <p:ph idx="1"/>
          </p:nvPr>
        </p:nvSpPr>
        <p:spPr>
          <a:xfrm>
            <a:off x="4246255" y="1044606"/>
            <a:ext cx="4735699" cy="5726968"/>
          </a:xfrm>
        </p:spPr>
        <p:txBody>
          <a:bodyPr>
            <a:normAutofit fontScale="40000" lnSpcReduction="20000"/>
          </a:bodyPr>
          <a:lstStyle/>
          <a:p>
            <a:pPr marL="0" indent="0">
              <a:buNone/>
            </a:pPr>
            <a:endParaRPr lang="en-GB" dirty="0">
              <a:latin typeface="Georgia"/>
              <a:cs typeface="Georgia"/>
            </a:endParaRPr>
          </a:p>
          <a:p>
            <a:pPr marL="0" indent="0">
              <a:buNone/>
            </a:pPr>
            <a:endParaRPr lang="en-GB" dirty="0" smtClean="0">
              <a:latin typeface="Georgia"/>
              <a:cs typeface="Georgia"/>
            </a:endParaRPr>
          </a:p>
          <a:p>
            <a:pPr marL="0" indent="0">
              <a:buNone/>
            </a:pPr>
            <a:endParaRPr lang="en-GB" sz="5100" dirty="0" smtClean="0">
              <a:latin typeface="Georgia"/>
              <a:cs typeface="Georgia"/>
            </a:endParaRPr>
          </a:p>
          <a:p>
            <a:r>
              <a:rPr lang="en-US" sz="5100" dirty="0"/>
              <a:t>T</a:t>
            </a:r>
            <a:r>
              <a:rPr lang="en-US" sz="5100" dirty="0">
                <a:latin typeface="Georgia"/>
                <a:cs typeface="Georgia"/>
              </a:rPr>
              <a:t>o live with dementia is to experience involuntary immersion in a </a:t>
            </a:r>
            <a:r>
              <a:rPr lang="en-US" sz="5100" dirty="0" err="1">
                <a:latin typeface="Georgia"/>
                <a:cs typeface="Georgia"/>
              </a:rPr>
              <a:t>defamiliarised</a:t>
            </a:r>
            <a:r>
              <a:rPr lang="en-US" sz="5100" dirty="0">
                <a:latin typeface="Georgia"/>
                <a:cs typeface="Georgia"/>
              </a:rPr>
              <a:t> world. We might have to (with resilience on our own part) </a:t>
            </a:r>
            <a:r>
              <a:rPr lang="en-US" sz="5100" dirty="0" err="1">
                <a:latin typeface="Georgia"/>
                <a:cs typeface="Georgia"/>
              </a:rPr>
              <a:t>defamiliarise</a:t>
            </a:r>
            <a:r>
              <a:rPr lang="en-US" sz="5100" dirty="0">
                <a:latin typeface="Georgia"/>
                <a:cs typeface="Georgia"/>
              </a:rPr>
              <a:t> our own world in order to find creative social and political approaches to the condition.  </a:t>
            </a:r>
            <a:endParaRPr lang="en-US" sz="5100" dirty="0" smtClean="0">
              <a:latin typeface="Georgia"/>
              <a:cs typeface="Georgia"/>
            </a:endParaRPr>
          </a:p>
          <a:p>
            <a:pPr marL="0" indent="0">
              <a:buNone/>
            </a:pPr>
            <a:endParaRPr lang="en-US" sz="5100" dirty="0" smtClean="0">
              <a:latin typeface="Georgia"/>
              <a:cs typeface="Georgia"/>
            </a:endParaRPr>
          </a:p>
          <a:p>
            <a:r>
              <a:rPr lang="en-GB" sz="5100" dirty="0">
                <a:latin typeface="Georgia"/>
                <a:cs typeface="Georgia"/>
              </a:rPr>
              <a:t>FIAB archive</a:t>
            </a:r>
            <a:r>
              <a:rPr lang="en-GB" sz="5100" b="1" dirty="0">
                <a:latin typeface="Georgia"/>
                <a:cs typeface="Georgia"/>
              </a:rPr>
              <a:t> </a:t>
            </a:r>
            <a:r>
              <a:rPr lang="en-GB" sz="5100" dirty="0">
                <a:latin typeface="Georgia"/>
                <a:cs typeface="Georgia"/>
              </a:rPr>
              <a:t>allows access to </a:t>
            </a:r>
            <a:r>
              <a:rPr lang="en-GB" sz="5100" b="1" dirty="0">
                <a:latin typeface="Georgia"/>
                <a:cs typeface="Georgia"/>
              </a:rPr>
              <a:t>a de- familiarised Bloomsbury (and Bloomsbury Festival) through the perspective afforded by some of its best established, but most  vulnerable  residents. </a:t>
            </a:r>
          </a:p>
          <a:p>
            <a:pPr marL="0" indent="0">
              <a:buNone/>
            </a:pPr>
            <a:endParaRPr lang="en-GB" sz="5100" b="1" dirty="0">
              <a:latin typeface="Georgia"/>
              <a:cs typeface="Georgia"/>
            </a:endParaRPr>
          </a:p>
          <a:p>
            <a:r>
              <a:rPr lang="en-GB" sz="5100" dirty="0">
                <a:latin typeface="Georgia"/>
                <a:cs typeface="Georgia"/>
              </a:rPr>
              <a:t>The Bloomsbury Festival, and Bloomsbury itself, as ‘a </a:t>
            </a:r>
            <a:r>
              <a:rPr lang="en-GB" sz="5100" dirty="0" err="1">
                <a:latin typeface="Georgia"/>
                <a:cs typeface="Georgia"/>
              </a:rPr>
              <a:t>defamiliarised</a:t>
            </a:r>
            <a:r>
              <a:rPr lang="en-GB" sz="5100" dirty="0">
                <a:latin typeface="Georgia"/>
                <a:cs typeface="Georgia"/>
              </a:rPr>
              <a:t> cultural reality’ (Clifford, 1986)</a:t>
            </a:r>
          </a:p>
          <a:p>
            <a:endParaRPr lang="en-US" sz="5100" dirty="0">
              <a:latin typeface="Georgia"/>
              <a:cs typeface="Georgia"/>
            </a:endParaRPr>
          </a:p>
          <a:p>
            <a:endParaRPr lang="en-GB" dirty="0">
              <a:latin typeface="Georgia"/>
              <a:cs typeface="Georgia"/>
            </a:endParaRPr>
          </a:p>
          <a:p>
            <a:endParaRPr lang="en-GB" dirty="0">
              <a:latin typeface="Georgia"/>
              <a:cs typeface="Georgia"/>
            </a:endParaRPr>
          </a:p>
          <a:p>
            <a:endParaRPr lang="en-GB" dirty="0">
              <a:latin typeface="Georgia"/>
              <a:cs typeface="Georgia"/>
            </a:endParaRPr>
          </a:p>
          <a:p>
            <a:pPr marL="0" indent="0">
              <a:buNone/>
            </a:pPr>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21</a:t>
            </a:fld>
            <a:endParaRPr lang="en-US" dirty="0"/>
          </a:p>
        </p:txBody>
      </p:sp>
      <p:pic>
        <p:nvPicPr>
          <p:cNvPr id="12291" name="Picture 3" descr="\\Fileshare.universe.lon.ac.uk\sas_marketing\Events\Bloomsbury Festival\2013\M. Eades Bloomsbury Festival\Festival In a Box\Images\Bloomsbury Fair\Blooms Fair 2 20140227_1352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923" y="1759564"/>
            <a:ext cx="4056332" cy="517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0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209" y="274638"/>
            <a:ext cx="6240520" cy="1143000"/>
          </a:xfrm>
          <a:solidFill>
            <a:srgbClr val="FFFFFF"/>
          </a:solidFill>
        </p:spPr>
        <p:txBody>
          <a:bodyPr>
            <a:normAutofit/>
          </a:bodyPr>
          <a:lstStyle/>
          <a:p>
            <a:r>
              <a:rPr lang="en-US" sz="2700" b="1" dirty="0" smtClean="0">
                <a:latin typeface="Georgia"/>
                <a:cs typeface="Georgia"/>
              </a:rPr>
              <a:t>Unlocking the Archive: a critical lens</a:t>
            </a:r>
            <a:endParaRPr lang="en-US" dirty="0"/>
          </a:p>
        </p:txBody>
      </p:sp>
      <p:sp>
        <p:nvSpPr>
          <p:cNvPr id="3" name="Content Placeholder 2"/>
          <p:cNvSpPr>
            <a:spLocks noGrp="1"/>
          </p:cNvSpPr>
          <p:nvPr>
            <p:ph idx="1"/>
          </p:nvPr>
        </p:nvSpPr>
        <p:spPr>
          <a:xfrm>
            <a:off x="2171209" y="1433909"/>
            <a:ext cx="6240520" cy="5287565"/>
          </a:xfrm>
          <a:solidFill>
            <a:srgbClr val="FFFFFF"/>
          </a:solidFill>
        </p:spPr>
        <p:txBody>
          <a:bodyPr>
            <a:normAutofit fontScale="92500" lnSpcReduction="20000"/>
          </a:bodyPr>
          <a:lstStyle/>
          <a:p>
            <a:pPr marL="0" indent="0" algn="ctr">
              <a:buNone/>
            </a:pPr>
            <a:endParaRPr lang="en-US" dirty="0">
              <a:latin typeface="Georgia"/>
              <a:cs typeface="Georgia"/>
            </a:endParaRPr>
          </a:p>
          <a:p>
            <a:pPr marL="0" indent="0" algn="ctr">
              <a:buNone/>
            </a:pPr>
            <a:r>
              <a:rPr lang="en-GB" dirty="0">
                <a:latin typeface="Georgia"/>
                <a:cs typeface="Georgia"/>
              </a:rPr>
              <a:t>Andre Breton (</a:t>
            </a:r>
            <a:r>
              <a:rPr lang="en-GB" dirty="0" smtClean="0">
                <a:latin typeface="Georgia"/>
                <a:cs typeface="Georgia"/>
              </a:rPr>
              <a:t>1929): </a:t>
            </a:r>
            <a:r>
              <a:rPr lang="en-GB" dirty="0">
                <a:latin typeface="Georgia"/>
                <a:cs typeface="Georgia"/>
              </a:rPr>
              <a:t>‘the future resolution of […] two states, dream and reality, which are seemingly so contradictory, into a kind of absolute reality, a </a:t>
            </a:r>
            <a:r>
              <a:rPr lang="en-GB" i="1" dirty="0" err="1" smtClean="0">
                <a:latin typeface="Georgia"/>
                <a:cs typeface="Georgia"/>
              </a:rPr>
              <a:t>sur</a:t>
            </a:r>
            <a:r>
              <a:rPr lang="en-GB" i="1" dirty="0" smtClean="0">
                <a:latin typeface="Georgia"/>
                <a:cs typeface="Georgia"/>
              </a:rPr>
              <a:t>-reality</a:t>
            </a:r>
            <a:r>
              <a:rPr lang="en-GB" dirty="0">
                <a:latin typeface="Georgia"/>
                <a:cs typeface="Georgia"/>
              </a:rPr>
              <a:t>, if one may so speak’ </a:t>
            </a:r>
            <a:r>
              <a:rPr lang="en-GB" dirty="0" smtClean="0">
                <a:latin typeface="Georgia"/>
                <a:cs typeface="Georgia"/>
              </a:rPr>
              <a:t>(</a:t>
            </a:r>
            <a:r>
              <a:rPr lang="en-GB" i="1" dirty="0" smtClean="0">
                <a:latin typeface="Georgia"/>
                <a:cs typeface="Georgia"/>
              </a:rPr>
              <a:t>First Manifesto of Surrealism</a:t>
            </a:r>
            <a:r>
              <a:rPr lang="en-GB" dirty="0" smtClean="0">
                <a:latin typeface="Georgia"/>
                <a:cs typeface="Georgia"/>
              </a:rPr>
              <a:t>)</a:t>
            </a:r>
            <a:r>
              <a:rPr lang="en-GB" dirty="0">
                <a:latin typeface="Georgia"/>
                <a:cs typeface="Georgia"/>
              </a:rPr>
              <a:t>. </a:t>
            </a:r>
            <a:endParaRPr lang="en-GB" dirty="0" smtClean="0">
              <a:latin typeface="Georgia"/>
              <a:cs typeface="Georgia"/>
            </a:endParaRPr>
          </a:p>
          <a:p>
            <a:pPr marL="0" indent="0" algn="ctr">
              <a:buNone/>
            </a:pPr>
            <a:endParaRPr lang="en-US" dirty="0">
              <a:latin typeface="Georgia"/>
              <a:cs typeface="Georgia"/>
            </a:endParaRPr>
          </a:p>
          <a:p>
            <a:pPr marL="0" indent="0" algn="ctr">
              <a:buNone/>
            </a:pPr>
            <a:r>
              <a:rPr lang="en-US" dirty="0">
                <a:latin typeface="Georgia"/>
                <a:cs typeface="Georgia"/>
              </a:rPr>
              <a:t>‘As a surrealist, he believes in the </a:t>
            </a:r>
            <a:r>
              <a:rPr lang="en-US" dirty="0" err="1">
                <a:latin typeface="Georgia"/>
                <a:cs typeface="Georgia"/>
              </a:rPr>
              <a:t>carnivalisation</a:t>
            </a:r>
            <a:r>
              <a:rPr lang="en-US" dirty="0">
                <a:latin typeface="Georgia"/>
                <a:cs typeface="Georgia"/>
              </a:rPr>
              <a:t> of everyday life’ (Patrick </a:t>
            </a:r>
            <a:r>
              <a:rPr lang="en-US" dirty="0" err="1">
                <a:latin typeface="Georgia"/>
                <a:cs typeface="Georgia"/>
              </a:rPr>
              <a:t>Keiller</a:t>
            </a:r>
            <a:r>
              <a:rPr lang="en-US" dirty="0">
                <a:latin typeface="Georgia"/>
                <a:cs typeface="Georgia"/>
              </a:rPr>
              <a:t>, </a:t>
            </a:r>
            <a:r>
              <a:rPr lang="en-US" i="1" dirty="0">
                <a:latin typeface="Georgia"/>
                <a:cs typeface="Georgia"/>
              </a:rPr>
              <a:t>Robinson in Space</a:t>
            </a:r>
            <a:r>
              <a:rPr lang="en-US" dirty="0">
                <a:latin typeface="Georgia"/>
                <a:cs typeface="Georgia"/>
              </a:rPr>
              <a:t>)</a:t>
            </a:r>
            <a:endParaRPr lang="en-GB" dirty="0">
              <a:latin typeface="Georgia"/>
              <a:cs typeface="Georgia"/>
            </a:endParaRPr>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22</a:t>
            </a:fld>
            <a:endParaRPr lang="en-US"/>
          </a:p>
        </p:txBody>
      </p:sp>
    </p:spTree>
    <p:extLst>
      <p:ext uri="{BB962C8B-B14F-4D97-AF65-F5344CB8AC3E}">
        <p14:creationId xmlns:p14="http://schemas.microsoft.com/office/powerpoint/2010/main" val="227490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Ethnographic Surrealism</a:t>
            </a:r>
            <a:endParaRPr lang="en-US" dirty="0"/>
          </a:p>
        </p:txBody>
      </p:sp>
      <p:sp>
        <p:nvSpPr>
          <p:cNvPr id="3" name="Content Placeholder 2"/>
          <p:cNvSpPr>
            <a:spLocks noGrp="1"/>
          </p:cNvSpPr>
          <p:nvPr>
            <p:ph idx="1"/>
          </p:nvPr>
        </p:nvSpPr>
        <p:spPr>
          <a:xfrm>
            <a:off x="457200" y="1248595"/>
            <a:ext cx="8229600" cy="5609405"/>
          </a:xfrm>
        </p:spPr>
        <p:txBody>
          <a:bodyPr>
            <a:normAutofit fontScale="55000" lnSpcReduction="20000"/>
          </a:bodyPr>
          <a:lstStyle/>
          <a:p>
            <a:endParaRPr lang="en-US" dirty="0" smtClean="0"/>
          </a:p>
          <a:p>
            <a:r>
              <a:rPr lang="en-US" dirty="0" smtClean="0">
                <a:latin typeface="Georgia"/>
                <a:cs typeface="Georgia"/>
              </a:rPr>
              <a:t>A socially applied, ethical surrealism?</a:t>
            </a:r>
            <a:endParaRPr lang="en-US" dirty="0">
              <a:latin typeface="Georgia"/>
              <a:cs typeface="Georgia"/>
            </a:endParaRPr>
          </a:p>
          <a:p>
            <a:r>
              <a:rPr lang="en-US" dirty="0" smtClean="0">
                <a:latin typeface="Georgia"/>
                <a:cs typeface="Georgia"/>
              </a:rPr>
              <a:t>James Clifford (1986) ‘The </a:t>
            </a:r>
            <a:r>
              <a:rPr lang="en-US" dirty="0">
                <a:latin typeface="Georgia"/>
                <a:cs typeface="Georgia"/>
              </a:rPr>
              <a:t>ethnographic label suggests a characteristic attitude of participant observation among the </a:t>
            </a:r>
            <a:r>
              <a:rPr lang="en-US" dirty="0" err="1">
                <a:latin typeface="Georgia"/>
                <a:cs typeface="Georgia"/>
              </a:rPr>
              <a:t>artefacts</a:t>
            </a:r>
            <a:r>
              <a:rPr lang="en-US" dirty="0">
                <a:latin typeface="Georgia"/>
                <a:cs typeface="Georgia"/>
              </a:rPr>
              <a:t> of a </a:t>
            </a:r>
            <a:r>
              <a:rPr lang="en-US" dirty="0" err="1">
                <a:latin typeface="Georgia"/>
                <a:cs typeface="Georgia"/>
              </a:rPr>
              <a:t>defamilliarised</a:t>
            </a:r>
            <a:r>
              <a:rPr lang="en-US" dirty="0">
                <a:latin typeface="Georgia"/>
                <a:cs typeface="Georgia"/>
              </a:rPr>
              <a:t> cultural </a:t>
            </a:r>
            <a:r>
              <a:rPr lang="en-US" dirty="0" smtClean="0">
                <a:latin typeface="Georgia"/>
                <a:cs typeface="Georgia"/>
              </a:rPr>
              <a:t>reality […] a </a:t>
            </a:r>
            <a:r>
              <a:rPr lang="en-US" dirty="0">
                <a:latin typeface="Georgia"/>
                <a:cs typeface="Georgia"/>
              </a:rPr>
              <a:t>disruptive and creative play of human categories and differences, an activity that does not simply display and comprehend the diversity of cultural orders but openly expects, allows, indeed desires its own disorientation’ (140)</a:t>
            </a:r>
            <a:r>
              <a:rPr lang="en-US" dirty="0" smtClean="0">
                <a:latin typeface="Georgia"/>
                <a:cs typeface="Georgia"/>
              </a:rPr>
              <a:t>.</a:t>
            </a:r>
          </a:p>
          <a:p>
            <a:pPr marL="0" indent="0">
              <a:buNone/>
            </a:pPr>
            <a:endParaRPr lang="en-US" dirty="0" smtClean="0">
              <a:latin typeface="Georgia"/>
              <a:cs typeface="Georgia"/>
            </a:endParaRPr>
          </a:p>
          <a:p>
            <a:r>
              <a:rPr lang="en-US" dirty="0" smtClean="0">
                <a:latin typeface="Georgia"/>
                <a:cs typeface="Georgia"/>
              </a:rPr>
              <a:t> </a:t>
            </a:r>
            <a:r>
              <a:rPr lang="en-US" dirty="0">
                <a:latin typeface="Georgia"/>
                <a:cs typeface="Georgia"/>
              </a:rPr>
              <a:t>Ben Highmore </a:t>
            </a:r>
            <a:r>
              <a:rPr lang="en-US" dirty="0" smtClean="0">
                <a:latin typeface="Georgia"/>
                <a:cs typeface="Georgia"/>
              </a:rPr>
              <a:t>(2009): </a:t>
            </a:r>
            <a:r>
              <a:rPr lang="en-US" dirty="0">
                <a:latin typeface="Georgia"/>
                <a:cs typeface="Georgia"/>
              </a:rPr>
              <a:t>‘[b]y employing Surrealism for an ethnographic project, the “will to order” of anthropology is seriously undermined, while at the same time Surrealism’s tendency to revel in mythic individualism is effectively countered’ (Highmore, 2009: 82). </a:t>
            </a:r>
            <a:endParaRPr lang="en-GB" dirty="0">
              <a:latin typeface="Georgia"/>
              <a:cs typeface="Georgia"/>
            </a:endParaRPr>
          </a:p>
          <a:p>
            <a:pPr marL="0" indent="0">
              <a:buNone/>
            </a:pPr>
            <a:endParaRPr lang="en-GB" dirty="0">
              <a:latin typeface="Georgia"/>
              <a:cs typeface="Georgia"/>
            </a:endParaRPr>
          </a:p>
          <a:p>
            <a:r>
              <a:rPr lang="en-US" dirty="0" smtClean="0">
                <a:latin typeface="Georgia"/>
                <a:cs typeface="Georgia"/>
              </a:rPr>
              <a:t>S</a:t>
            </a:r>
            <a:r>
              <a:rPr lang="en-GB" dirty="0" err="1" smtClean="0">
                <a:latin typeface="Georgia"/>
                <a:cs typeface="Georgia"/>
              </a:rPr>
              <a:t>usan</a:t>
            </a:r>
            <a:r>
              <a:rPr lang="en-GB" dirty="0" smtClean="0">
                <a:latin typeface="Georgia"/>
                <a:cs typeface="Georgia"/>
              </a:rPr>
              <a:t> </a:t>
            </a:r>
            <a:r>
              <a:rPr lang="en-GB" dirty="0">
                <a:latin typeface="Georgia"/>
                <a:cs typeface="Georgia"/>
              </a:rPr>
              <a:t>M. Shultz (2009</a:t>
            </a:r>
            <a:r>
              <a:rPr lang="en-GB" dirty="0" smtClean="0">
                <a:latin typeface="Georgia"/>
                <a:cs typeface="Georgia"/>
              </a:rPr>
              <a:t>) </a:t>
            </a:r>
            <a:r>
              <a:rPr lang="en-GB" dirty="0">
                <a:latin typeface="Georgia"/>
                <a:cs typeface="Georgia"/>
              </a:rPr>
              <a:t>that:</a:t>
            </a:r>
          </a:p>
          <a:p>
            <a:r>
              <a:rPr lang="en-GB" dirty="0">
                <a:latin typeface="Georgia"/>
                <a:cs typeface="Georgia"/>
              </a:rPr>
              <a:t>To say that dementia is a surreal condition is probably not to say anything anyone doubts who has confronted a relative or friend with Alzheimer's disease. More interesting, on a literary level, is the way in which writing about dementia creates a hybrid form, documentary surrealism. If documentary poetry combines the strengths of historical writing, journalism, collage, and the lyric, then documentary surrealism opens up the field to the ways in which the imagination is actualized by mental illness or other extreme states (online) </a:t>
            </a:r>
          </a:p>
          <a:p>
            <a:pPr marL="0" indent="0">
              <a:buNone/>
            </a:pPr>
            <a:endParaRPr lang="en-GB" dirty="0"/>
          </a:p>
          <a:p>
            <a:endParaRPr lang="en-US" dirty="0"/>
          </a:p>
        </p:txBody>
      </p:sp>
      <p:sp>
        <p:nvSpPr>
          <p:cNvPr id="4" name="Slide Number Placeholder 3"/>
          <p:cNvSpPr>
            <a:spLocks noGrp="1"/>
          </p:cNvSpPr>
          <p:nvPr>
            <p:ph type="sldNum" sz="quarter" idx="12"/>
          </p:nvPr>
        </p:nvSpPr>
        <p:spPr/>
        <p:txBody>
          <a:bodyPr/>
          <a:lstStyle/>
          <a:p>
            <a:fld id="{8FF7A3FA-B4D1-2B40-8978-13E22E3EB2C8}" type="slidenum">
              <a:rPr lang="en-US" smtClean="0"/>
              <a:t>23</a:t>
            </a:fld>
            <a:endParaRPr lang="en-US"/>
          </a:p>
        </p:txBody>
      </p:sp>
    </p:spTree>
    <p:extLst>
      <p:ext uri="{BB962C8B-B14F-4D97-AF65-F5344CB8AC3E}">
        <p14:creationId xmlns:p14="http://schemas.microsoft.com/office/powerpoint/2010/main" val="2006817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781" y="1944780"/>
            <a:ext cx="4304145" cy="5056383"/>
          </a:xfrm>
          <a:solidFill>
            <a:schemeClr val="bg1"/>
          </a:solidFill>
        </p:spPr>
        <p:txBody>
          <a:bodyPr>
            <a:normAutofit/>
          </a:bodyPr>
          <a:lstStyle/>
          <a:p>
            <a:pPr marL="0" indent="0">
              <a:buNone/>
            </a:pPr>
            <a:r>
              <a:rPr lang="en-GB" dirty="0" smtClean="0">
                <a:latin typeface="Georgia" panose="02040502050405020303" pitchFamily="18" charset="0"/>
              </a:rPr>
              <a:t>     Thank you</a:t>
            </a:r>
            <a:r>
              <a:rPr lang="en-GB" dirty="0">
                <a:latin typeface="Georgia" panose="02040502050405020303" pitchFamily="18" charset="0"/>
              </a:rPr>
              <a:t>!</a:t>
            </a:r>
          </a:p>
          <a:p>
            <a:pPr marL="0" indent="0">
              <a:buNone/>
            </a:pPr>
            <a:endParaRPr lang="en-GB" dirty="0" smtClean="0">
              <a:latin typeface="Georgia" panose="02040502050405020303" pitchFamily="18" charset="0"/>
            </a:endParaRPr>
          </a:p>
          <a:p>
            <a:r>
              <a:rPr lang="en-GB" dirty="0" smtClean="0">
                <a:latin typeface="Georgia" panose="02040502050405020303" pitchFamily="18" charset="0"/>
                <a:hlinkClick r:id="rId3"/>
              </a:rPr>
              <a:t>Michael.eades@sas.ac.uk</a:t>
            </a:r>
            <a:endParaRPr lang="en-GB" dirty="0" smtClean="0">
              <a:latin typeface="Georgia" panose="02040502050405020303" pitchFamily="18" charset="0"/>
            </a:endParaRPr>
          </a:p>
          <a:p>
            <a:r>
              <a:rPr lang="en-GB" dirty="0" smtClean="0">
                <a:latin typeface="Georgia" panose="02040502050405020303" pitchFamily="18" charset="0"/>
              </a:rPr>
              <a:t>@michaeleades2</a:t>
            </a:r>
            <a:endParaRPr lang="en-GB"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FF7A3FA-B4D1-2B40-8978-13E22E3EB2C8}" type="slidenum">
              <a:rPr lang="en-US" smtClean="0"/>
              <a:t>24</a:t>
            </a:fld>
            <a:endParaRPr lang="en-US"/>
          </a:p>
        </p:txBody>
      </p:sp>
    </p:spTree>
    <p:extLst>
      <p:ext uri="{BB962C8B-B14F-4D97-AF65-F5344CB8AC3E}">
        <p14:creationId xmlns:p14="http://schemas.microsoft.com/office/powerpoint/2010/main" val="108522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73" y="198294"/>
            <a:ext cx="8229600" cy="1143000"/>
          </a:xfrm>
        </p:spPr>
        <p:txBody>
          <a:bodyPr>
            <a:normAutofit fontScale="90000"/>
          </a:bodyPr>
          <a:lstStyle/>
          <a:p>
            <a:r>
              <a:rPr lang="en-US" dirty="0" smtClean="0">
                <a:latin typeface="Georgia" panose="02040502050405020303" pitchFamily="18" charset="0"/>
              </a:rPr>
              <a:t>        Bloomsbury Festival in a box</a:t>
            </a:r>
            <a:endParaRPr lang="en-US" dirty="0">
              <a:latin typeface="Georgia" panose="02040502050405020303" pitchFamily="18" charset="0"/>
            </a:endParaRPr>
          </a:p>
        </p:txBody>
      </p:sp>
      <p:sp>
        <p:nvSpPr>
          <p:cNvPr id="3" name="Content Placeholder 2"/>
          <p:cNvSpPr>
            <a:spLocks noGrp="1"/>
          </p:cNvSpPr>
          <p:nvPr>
            <p:ph idx="1"/>
          </p:nvPr>
        </p:nvSpPr>
        <p:spPr>
          <a:xfrm>
            <a:off x="4164897" y="1242564"/>
            <a:ext cx="4697459" cy="4883599"/>
          </a:xfrm>
        </p:spPr>
        <p:txBody>
          <a:bodyPr>
            <a:normAutofit fontScale="85000" lnSpcReduction="20000"/>
          </a:bodyPr>
          <a:lstStyle/>
          <a:p>
            <a:r>
              <a:rPr lang="en-GB" sz="2000" b="1" dirty="0" smtClean="0">
                <a:latin typeface="Georgia"/>
                <a:ea typeface="Calibri"/>
                <a:cs typeface="Times New Roman"/>
              </a:rPr>
              <a:t>Aug 2013 - </a:t>
            </a:r>
            <a:r>
              <a:rPr lang="en-GB" sz="2000" b="1" dirty="0">
                <a:latin typeface="Georgia"/>
                <a:ea typeface="Calibri"/>
                <a:cs typeface="Times New Roman"/>
              </a:rPr>
              <a:t>April </a:t>
            </a:r>
            <a:r>
              <a:rPr lang="en-GB" sz="2000" b="1" dirty="0" smtClean="0">
                <a:latin typeface="Georgia"/>
                <a:ea typeface="Calibri"/>
                <a:cs typeface="Times New Roman"/>
              </a:rPr>
              <a:t>2014: </a:t>
            </a:r>
            <a:r>
              <a:rPr lang="en-GB" sz="2000" dirty="0" smtClean="0">
                <a:latin typeface="Georgia"/>
                <a:ea typeface="Calibri"/>
                <a:cs typeface="Times New Roman"/>
              </a:rPr>
              <a:t>researched</a:t>
            </a:r>
            <a:r>
              <a:rPr lang="en-GB" sz="2000" dirty="0">
                <a:latin typeface="Georgia"/>
                <a:ea typeface="Calibri"/>
                <a:cs typeface="Times New Roman"/>
              </a:rPr>
              <a:t>, developed, implemented and analysed a pilot scheme for engaging people with dementia in the arts. </a:t>
            </a:r>
            <a:endParaRPr lang="en-GB" sz="2000" dirty="0" smtClean="0">
              <a:latin typeface="Georgia"/>
              <a:ea typeface="Calibri"/>
              <a:cs typeface="Times New Roman"/>
            </a:endParaRPr>
          </a:p>
          <a:p>
            <a:pPr marL="0" indent="0">
              <a:buNone/>
            </a:pPr>
            <a:endParaRPr lang="en-US" sz="2000" dirty="0" smtClean="0">
              <a:latin typeface="Georgia"/>
              <a:ea typeface="Calibri"/>
              <a:cs typeface="Times New Roman"/>
            </a:endParaRPr>
          </a:p>
          <a:p>
            <a:r>
              <a:rPr lang="en-US" sz="2000" dirty="0">
                <a:latin typeface="Georgia"/>
                <a:cs typeface="Times New Roman"/>
              </a:rPr>
              <a:t>A</a:t>
            </a:r>
            <a:r>
              <a:rPr lang="en-US" sz="2000" dirty="0" smtClean="0">
                <a:latin typeface="Georgia"/>
                <a:cs typeface="Times New Roman"/>
              </a:rPr>
              <a:t> peripatetic, ‘boxed’ version of the </a:t>
            </a:r>
            <a:r>
              <a:rPr lang="en-US" sz="2000" b="1" dirty="0" smtClean="0">
                <a:latin typeface="Georgia"/>
                <a:cs typeface="Times New Roman"/>
              </a:rPr>
              <a:t>Bloomsbury Festival </a:t>
            </a:r>
            <a:r>
              <a:rPr lang="en-US" sz="2000" dirty="0" smtClean="0">
                <a:latin typeface="Georgia"/>
                <a:cs typeface="Times New Roman"/>
              </a:rPr>
              <a:t>has visited the homes of </a:t>
            </a:r>
            <a:r>
              <a:rPr lang="en-US" sz="2000" b="1" dirty="0" smtClean="0">
                <a:latin typeface="Georgia"/>
                <a:cs typeface="Times New Roman"/>
              </a:rPr>
              <a:t>six ‘socially isolated’ </a:t>
            </a:r>
            <a:r>
              <a:rPr lang="en-US" sz="2000" dirty="0" smtClean="0">
                <a:latin typeface="Georgia"/>
                <a:cs typeface="Times New Roman"/>
              </a:rPr>
              <a:t>people with dementia in Camden. Conducted follow on interviews and analysis. </a:t>
            </a:r>
          </a:p>
          <a:p>
            <a:pPr marL="0" indent="0">
              <a:buNone/>
            </a:pPr>
            <a:endParaRPr lang="en-US" sz="2000" dirty="0" smtClean="0">
              <a:latin typeface="Georgia"/>
              <a:cs typeface="Times New Roman"/>
            </a:endParaRPr>
          </a:p>
          <a:p>
            <a:r>
              <a:rPr lang="en-GB" sz="2000" dirty="0">
                <a:latin typeface="Georgia"/>
                <a:ea typeface="Calibri"/>
                <a:cs typeface="Times New Roman"/>
              </a:rPr>
              <a:t>A</a:t>
            </a:r>
            <a:r>
              <a:rPr lang="en-GB" sz="2000" dirty="0" smtClean="0">
                <a:latin typeface="Georgia"/>
                <a:ea typeface="Calibri"/>
                <a:cs typeface="Times New Roman"/>
              </a:rPr>
              <a:t> </a:t>
            </a:r>
            <a:r>
              <a:rPr lang="en-GB" sz="2000" dirty="0">
                <a:latin typeface="Georgia"/>
                <a:ea typeface="Calibri"/>
                <a:cs typeface="Times New Roman"/>
              </a:rPr>
              <a:t>collaboration between the </a:t>
            </a:r>
            <a:r>
              <a:rPr lang="en-GB" sz="2000" b="1" dirty="0">
                <a:latin typeface="Georgia"/>
                <a:ea typeface="Calibri"/>
                <a:cs typeface="Times New Roman"/>
              </a:rPr>
              <a:t>School of Advanced Study (SAS)</a:t>
            </a:r>
            <a:r>
              <a:rPr lang="en-GB" sz="2000" dirty="0">
                <a:latin typeface="Georgia"/>
                <a:ea typeface="Calibri"/>
                <a:cs typeface="Times New Roman"/>
              </a:rPr>
              <a:t>, the </a:t>
            </a:r>
            <a:r>
              <a:rPr lang="en-GB" sz="2000" b="1" dirty="0">
                <a:latin typeface="Georgia"/>
                <a:ea typeface="Calibri"/>
                <a:cs typeface="Times New Roman"/>
              </a:rPr>
              <a:t>Bloomsbury Festival</a:t>
            </a:r>
            <a:r>
              <a:rPr lang="en-GB" sz="2000" dirty="0">
                <a:latin typeface="Georgia"/>
                <a:ea typeface="Calibri"/>
                <a:cs typeface="Times New Roman"/>
              </a:rPr>
              <a:t>, </a:t>
            </a:r>
            <a:r>
              <a:rPr lang="en-GB" sz="2000" b="1" dirty="0">
                <a:latin typeface="Georgia"/>
                <a:ea typeface="Calibri"/>
                <a:cs typeface="Times New Roman"/>
              </a:rPr>
              <a:t>Age UK Camden</a:t>
            </a:r>
            <a:r>
              <a:rPr lang="en-GB" sz="2000" dirty="0">
                <a:latin typeface="Georgia"/>
                <a:ea typeface="Calibri"/>
                <a:cs typeface="Times New Roman"/>
              </a:rPr>
              <a:t>, and </a:t>
            </a:r>
            <a:r>
              <a:rPr lang="en-GB" sz="2000" b="1" dirty="0">
                <a:latin typeface="Georgia"/>
                <a:ea typeface="Calibri"/>
                <a:cs typeface="Times New Roman"/>
              </a:rPr>
              <a:t>University College London</a:t>
            </a:r>
            <a:r>
              <a:rPr lang="en-GB" sz="2000" b="1" dirty="0" smtClean="0">
                <a:latin typeface="Georgia"/>
                <a:ea typeface="Calibri"/>
                <a:cs typeface="Times New Roman"/>
              </a:rPr>
              <a:t>. </a:t>
            </a:r>
            <a:r>
              <a:rPr lang="en-GB" sz="2000" dirty="0" smtClean="0">
                <a:latin typeface="Georgia"/>
                <a:ea typeface="Calibri"/>
                <a:cs typeface="Times New Roman"/>
              </a:rPr>
              <a:t>Funded </a:t>
            </a:r>
            <a:r>
              <a:rPr lang="en-GB" sz="2000" dirty="0">
                <a:latin typeface="Georgia"/>
                <a:ea typeface="Calibri"/>
                <a:cs typeface="Times New Roman"/>
              </a:rPr>
              <a:t>by </a:t>
            </a:r>
            <a:r>
              <a:rPr lang="en-GB" sz="2000" b="1" dirty="0">
                <a:latin typeface="Georgia"/>
                <a:ea typeface="Calibri"/>
                <a:cs typeface="Times New Roman"/>
              </a:rPr>
              <a:t>the Arts and Humanities Research Council (AHRC</a:t>
            </a:r>
            <a:r>
              <a:rPr lang="en-GB" sz="2000" b="1" dirty="0" smtClean="0">
                <a:latin typeface="Georgia"/>
                <a:ea typeface="Calibri"/>
                <a:cs typeface="Times New Roman"/>
              </a:rPr>
              <a:t>)</a:t>
            </a:r>
            <a:r>
              <a:rPr lang="en-GB" sz="2000" dirty="0" smtClean="0">
                <a:latin typeface="Georgia"/>
                <a:ea typeface="Calibri"/>
                <a:cs typeface="Times New Roman"/>
              </a:rPr>
              <a:t>.</a:t>
            </a:r>
          </a:p>
          <a:p>
            <a:pPr marL="0" indent="0">
              <a:buNone/>
            </a:pPr>
            <a:endParaRPr lang="en-GB" sz="2000" dirty="0">
              <a:latin typeface="Georgia"/>
              <a:ea typeface="Calibri"/>
              <a:cs typeface="Times New Roman"/>
            </a:endParaRPr>
          </a:p>
          <a:p>
            <a:pPr marL="0" indent="0">
              <a:buNone/>
            </a:pPr>
            <a:r>
              <a:rPr lang="en-GB" sz="2000" dirty="0" smtClean="0">
                <a:latin typeface="Georgia"/>
                <a:ea typeface="Calibri"/>
                <a:cs typeface="Times New Roman"/>
              </a:rPr>
              <a:t> </a:t>
            </a:r>
            <a:endParaRPr lang="en-US" sz="2000" dirty="0"/>
          </a:p>
        </p:txBody>
      </p:sp>
      <p:pic>
        <p:nvPicPr>
          <p:cNvPr id="6" name="Picture 5" descr="C:\Users\michael.eades\Desktop\Blooms Leaves HR.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650" y="1242564"/>
            <a:ext cx="3717638" cy="3998739"/>
          </a:xfrm>
          <a:prstGeom prst="rect">
            <a:avLst/>
          </a:prstGeom>
          <a:noFill/>
          <a:ln>
            <a:noFill/>
          </a:ln>
        </p:spPr>
      </p:pic>
      <p:sp>
        <p:nvSpPr>
          <p:cNvPr id="4" name="Slide Number Placeholder 3"/>
          <p:cNvSpPr>
            <a:spLocks noGrp="1"/>
          </p:cNvSpPr>
          <p:nvPr>
            <p:ph type="sldNum" sz="quarter" idx="12"/>
          </p:nvPr>
        </p:nvSpPr>
        <p:spPr/>
        <p:txBody>
          <a:bodyPr/>
          <a:lstStyle/>
          <a:p>
            <a:fld id="{8FF7A3FA-B4D1-2B40-8978-13E22E3EB2C8}" type="slidenum">
              <a:rPr lang="en-US" smtClean="0"/>
              <a:t>3</a:t>
            </a:fld>
            <a:endParaRPr lang="en-US" dirty="0"/>
          </a:p>
        </p:txBody>
      </p:sp>
      <p:pic>
        <p:nvPicPr>
          <p:cNvPr id="7" name="Picture 2" descr="C:\Users\michael.eades\AppData\Local\Microsoft\Windows\Temporary Internet Files\Content.Outlook\1ILHZLM5\Age UK Camden Logo 180px wid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16727" y="5575277"/>
            <a:ext cx="1289533" cy="10423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ileshare.universe.lon.ac.uk\sas_marketing\Logos\SAS Logo\SAS logos\SAS logos\SA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0650" y="5575277"/>
            <a:ext cx="2713635" cy="7897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ileshare.universe.lon.ac.uk\sas_marketing\Events\Bloomsbury Festival\BFestLogo upright jpe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03514" y="5577849"/>
            <a:ext cx="1578941" cy="109662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Standalone log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89714" y="5677374"/>
            <a:ext cx="267404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60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eorgia" panose="02040502050405020303" pitchFamily="18" charset="0"/>
              </a:rPr>
              <a:t>Research Questions</a:t>
            </a:r>
            <a:endParaRPr lang="en-GB" dirty="0">
              <a:latin typeface="Georgia" panose="02040502050405020303" pitchFamily="18" charset="0"/>
            </a:endParaRPr>
          </a:p>
        </p:txBody>
      </p:sp>
      <p:sp>
        <p:nvSpPr>
          <p:cNvPr id="3" name="Content Placeholder 2"/>
          <p:cNvSpPr>
            <a:spLocks noGrp="1"/>
          </p:cNvSpPr>
          <p:nvPr>
            <p:ph idx="1"/>
          </p:nvPr>
        </p:nvSpPr>
        <p:spPr>
          <a:xfrm>
            <a:off x="4032441" y="1417638"/>
            <a:ext cx="4520431" cy="4938712"/>
          </a:xfrm>
        </p:spPr>
        <p:txBody>
          <a:bodyPr>
            <a:normAutofit fontScale="92500" lnSpcReduction="20000"/>
          </a:bodyPr>
          <a:lstStyle/>
          <a:p>
            <a:r>
              <a:rPr lang="en-GB" sz="2200" dirty="0" smtClean="0">
                <a:latin typeface="Georgia" panose="02040502050405020303" pitchFamily="18" charset="0"/>
              </a:rPr>
              <a:t>What </a:t>
            </a:r>
            <a:r>
              <a:rPr lang="en-GB" sz="2200" dirty="0">
                <a:latin typeface="Georgia" panose="02040502050405020303" pitchFamily="18" charset="0"/>
              </a:rPr>
              <a:t>is the core value of cultural engagement among people with dementia and living in isolation? </a:t>
            </a:r>
            <a:endParaRPr lang="en-GB" sz="2200" dirty="0" smtClean="0">
              <a:latin typeface="Georgia" panose="02040502050405020303" pitchFamily="18" charset="0"/>
            </a:endParaRPr>
          </a:p>
          <a:p>
            <a:pPr marL="0" indent="0">
              <a:buNone/>
            </a:pPr>
            <a:endParaRPr lang="en-GB" sz="2200" dirty="0">
              <a:latin typeface="Georgia" panose="02040502050405020303" pitchFamily="18" charset="0"/>
            </a:endParaRPr>
          </a:p>
          <a:p>
            <a:pPr lvl="0"/>
            <a:r>
              <a:rPr lang="en-GB" sz="2200" dirty="0">
                <a:latin typeface="Georgia" panose="02040502050405020303" pitchFamily="18" charset="0"/>
              </a:rPr>
              <a:t>Can participation </a:t>
            </a:r>
            <a:r>
              <a:rPr lang="en-GB" sz="2200" dirty="0" smtClean="0">
                <a:latin typeface="Georgia" panose="02040502050405020303" pitchFamily="18" charset="0"/>
              </a:rPr>
              <a:t>in </a:t>
            </a:r>
            <a:r>
              <a:rPr lang="en-GB" sz="2200" dirty="0">
                <a:latin typeface="Georgia" panose="02040502050405020303" pitchFamily="18" charset="0"/>
              </a:rPr>
              <a:t>cultural </a:t>
            </a:r>
            <a:r>
              <a:rPr lang="en-GB" sz="2200" dirty="0" smtClean="0">
                <a:latin typeface="Georgia" panose="02040502050405020303" pitchFamily="18" charset="0"/>
              </a:rPr>
              <a:t>activity </a:t>
            </a:r>
            <a:r>
              <a:rPr lang="en-GB" sz="2200" dirty="0">
                <a:latin typeface="Georgia" panose="02040502050405020303" pitchFamily="18" charset="0"/>
              </a:rPr>
              <a:t>lead to increased social inclusion, cognitive performance, and social wellbeing among this </a:t>
            </a:r>
            <a:r>
              <a:rPr lang="en-GB" sz="2200" dirty="0" smtClean="0">
                <a:latin typeface="Georgia" panose="02040502050405020303" pitchFamily="18" charset="0"/>
              </a:rPr>
              <a:t> </a:t>
            </a:r>
            <a:r>
              <a:rPr lang="en-GB" sz="2200" dirty="0">
                <a:latin typeface="Georgia" panose="02040502050405020303" pitchFamily="18" charset="0"/>
              </a:rPr>
              <a:t>population, using the cultural and intellectual resources of Bloomsbury</a:t>
            </a:r>
            <a:r>
              <a:rPr lang="en-GB" sz="2200" dirty="0" smtClean="0">
                <a:latin typeface="Georgia" panose="02040502050405020303" pitchFamily="18" charset="0"/>
              </a:rPr>
              <a:t>?</a:t>
            </a:r>
          </a:p>
          <a:p>
            <a:pPr marL="0" lvl="0" indent="0">
              <a:buNone/>
            </a:pPr>
            <a:endParaRPr lang="en-GB" sz="2200" dirty="0">
              <a:latin typeface="Georgia" panose="02040502050405020303" pitchFamily="18" charset="0"/>
            </a:endParaRPr>
          </a:p>
          <a:p>
            <a:pPr lvl="0"/>
            <a:r>
              <a:rPr lang="en-GB" sz="2200" dirty="0">
                <a:latin typeface="Georgia" panose="02040502050405020303" pitchFamily="18" charset="0"/>
              </a:rPr>
              <a:t>W</a:t>
            </a:r>
            <a:r>
              <a:rPr lang="en-GB" sz="2200" dirty="0" smtClean="0">
                <a:latin typeface="Georgia" panose="02040502050405020303" pitchFamily="18" charset="0"/>
              </a:rPr>
              <a:t>hat </a:t>
            </a:r>
            <a:r>
              <a:rPr lang="en-GB" sz="2200" dirty="0">
                <a:latin typeface="Georgia" panose="02040502050405020303" pitchFamily="18" charset="0"/>
              </a:rPr>
              <a:t>is the value of engaging people with dementia in the planning and provision of </a:t>
            </a:r>
            <a:r>
              <a:rPr lang="en-GB" sz="2200" dirty="0" smtClean="0">
                <a:latin typeface="Georgia" panose="02040502050405020303" pitchFamily="18" charset="0"/>
              </a:rPr>
              <a:t>culture; how </a:t>
            </a:r>
            <a:r>
              <a:rPr lang="en-GB" sz="2200" dirty="0">
                <a:latin typeface="Georgia" panose="02040502050405020303" pitchFamily="18" charset="0"/>
              </a:rPr>
              <a:t>might we better recognise this group of people as a valuable cultural </a:t>
            </a:r>
            <a:r>
              <a:rPr lang="en-GB" sz="2200" dirty="0" smtClean="0">
                <a:latin typeface="Georgia" panose="02040502050405020303" pitchFamily="18" charset="0"/>
              </a:rPr>
              <a:t>resource?</a:t>
            </a:r>
            <a:endParaRPr lang="en-GB" sz="2200" dirty="0">
              <a:latin typeface="Georgia" panose="02040502050405020303" pitchFamily="18" charset="0"/>
            </a:endParaRPr>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4</a:t>
            </a:fld>
            <a:endParaRPr lang="en-US"/>
          </a:p>
        </p:txBody>
      </p:sp>
      <p:pic>
        <p:nvPicPr>
          <p:cNvPr id="5122" name="Picture 2" descr="\\Fileshare.universe.lon.ac.uk\sas_marketing\Events\Bloomsbury Festival\2013\M. Eades Bloomsbury Festival\Festival In a Box\Images\FIAB Pictures\Participant 6\IMG_046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8486" y="1311564"/>
            <a:ext cx="3813956" cy="554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16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647" y="274638"/>
            <a:ext cx="8569022" cy="1143000"/>
          </a:xfrm>
          <a:solidFill>
            <a:schemeClr val="bg1"/>
          </a:solidFill>
        </p:spPr>
        <p:txBody>
          <a:bodyPr/>
          <a:lstStyle/>
          <a:p>
            <a:r>
              <a:rPr lang="en-GB" dirty="0" smtClean="0">
                <a:latin typeface="Georgia" panose="02040502050405020303" pitchFamily="18" charset="0"/>
              </a:rPr>
              <a:t>Everyday Creativity &amp; Resilience </a:t>
            </a:r>
            <a:endParaRPr lang="en-GB" dirty="0">
              <a:latin typeface="Georgia" panose="02040502050405020303" pitchFamily="18" charset="0"/>
            </a:endParaRPr>
          </a:p>
        </p:txBody>
      </p:sp>
      <p:sp>
        <p:nvSpPr>
          <p:cNvPr id="3" name="Content Placeholder 2"/>
          <p:cNvSpPr>
            <a:spLocks noGrp="1"/>
          </p:cNvSpPr>
          <p:nvPr>
            <p:ph idx="1"/>
          </p:nvPr>
        </p:nvSpPr>
        <p:spPr>
          <a:xfrm>
            <a:off x="4014689" y="1600200"/>
            <a:ext cx="4672111" cy="5257800"/>
          </a:xfrm>
          <a:solidFill>
            <a:schemeClr val="bg1"/>
          </a:solidFill>
        </p:spPr>
        <p:txBody>
          <a:bodyPr>
            <a:normAutofit fontScale="92500" lnSpcReduction="10000"/>
          </a:bodyPr>
          <a:lstStyle/>
          <a:p>
            <a:pPr marL="0" indent="0" algn="ctr">
              <a:buNone/>
            </a:pPr>
            <a:r>
              <a:rPr lang="en-US" sz="2000" dirty="0"/>
              <a:t> </a:t>
            </a:r>
            <a:endParaRPr lang="en-GB" sz="2000" dirty="0"/>
          </a:p>
          <a:p>
            <a:pPr lvl="0" algn="ctr"/>
            <a:r>
              <a:rPr lang="en-GB" sz="2400" dirty="0">
                <a:latin typeface="Georgia"/>
                <a:cs typeface="Georgia"/>
              </a:rPr>
              <a:t>festivals and the everyday</a:t>
            </a:r>
          </a:p>
          <a:p>
            <a:pPr lvl="0" algn="ctr"/>
            <a:r>
              <a:rPr lang="en-GB" sz="2400" dirty="0">
                <a:latin typeface="Georgia"/>
                <a:cs typeface="Georgia"/>
              </a:rPr>
              <a:t>creativity and the everyday</a:t>
            </a:r>
          </a:p>
          <a:p>
            <a:pPr lvl="0" algn="ctr"/>
            <a:r>
              <a:rPr lang="en-GB" sz="2400" dirty="0">
                <a:latin typeface="Georgia"/>
                <a:cs typeface="Georgia"/>
              </a:rPr>
              <a:t>dementia and the </a:t>
            </a:r>
            <a:r>
              <a:rPr lang="en-GB" sz="2400" dirty="0" smtClean="0">
                <a:latin typeface="Georgia"/>
                <a:cs typeface="Georgia"/>
              </a:rPr>
              <a:t>everyday</a:t>
            </a:r>
          </a:p>
          <a:p>
            <a:pPr lvl="0" algn="ctr"/>
            <a:endParaRPr lang="en-GB" sz="2400" dirty="0">
              <a:latin typeface="Georgia"/>
              <a:cs typeface="Georgia"/>
            </a:endParaRPr>
          </a:p>
          <a:p>
            <a:r>
              <a:rPr lang="en-GB" sz="2000" dirty="0" smtClean="0">
                <a:latin typeface="Georgia"/>
                <a:cs typeface="Georgia"/>
              </a:rPr>
              <a:t>Connections and tensions between the ‘everyday’ and ‘exceptional’/’ordinary’ and ‘extraordinary’. Can we reconcile?</a:t>
            </a:r>
          </a:p>
          <a:p>
            <a:pPr marL="0" indent="0">
              <a:buNone/>
            </a:pPr>
            <a:endParaRPr lang="en-GB" sz="2000" dirty="0" smtClean="0">
              <a:latin typeface="Georgia"/>
              <a:cs typeface="Georgia"/>
            </a:endParaRPr>
          </a:p>
          <a:p>
            <a:r>
              <a:rPr lang="en-US" sz="2000" dirty="0" smtClean="0">
                <a:latin typeface="Georgia"/>
                <a:cs typeface="Georgia"/>
              </a:rPr>
              <a:t>‘The </a:t>
            </a:r>
            <a:r>
              <a:rPr lang="en-US" sz="2000" dirty="0">
                <a:latin typeface="Georgia"/>
                <a:cs typeface="Georgia"/>
              </a:rPr>
              <a:t>festival rediscovered and magnified by overcoming the conflict between everyday life and festivity and enabling those to </a:t>
            </a:r>
            <a:r>
              <a:rPr lang="en-US" sz="2000" dirty="0" err="1">
                <a:latin typeface="Georgia"/>
                <a:cs typeface="Georgia"/>
              </a:rPr>
              <a:t>harmonise</a:t>
            </a:r>
            <a:r>
              <a:rPr lang="en-US" sz="2000" dirty="0">
                <a:latin typeface="Georgia"/>
                <a:cs typeface="Georgia"/>
              </a:rPr>
              <a:t> in and through urban society, such is the final clause of the revolutionary plan’</a:t>
            </a:r>
            <a:r>
              <a:rPr lang="en-US" sz="2000" b="1" dirty="0">
                <a:latin typeface="Georgia"/>
                <a:cs typeface="Georgia"/>
              </a:rPr>
              <a:t> </a:t>
            </a:r>
            <a:endParaRPr lang="en-GB" sz="2000" dirty="0">
              <a:latin typeface="Georgia"/>
              <a:cs typeface="Georgia"/>
            </a:endParaRPr>
          </a:p>
          <a:p>
            <a:r>
              <a:rPr lang="en-US" sz="2000" b="1" dirty="0" smtClean="0">
                <a:latin typeface="Georgia"/>
                <a:cs typeface="Georgia"/>
              </a:rPr>
              <a:t>Henri Lefebvre</a:t>
            </a:r>
            <a:r>
              <a:rPr lang="en-US" sz="2000" b="1" dirty="0">
                <a:latin typeface="Georgia"/>
                <a:cs typeface="Georgia"/>
              </a:rPr>
              <a:t>, 1971, </a:t>
            </a:r>
            <a:r>
              <a:rPr lang="en-US" sz="2000" b="1" i="1" dirty="0">
                <a:latin typeface="Georgia"/>
                <a:cs typeface="Georgia"/>
              </a:rPr>
              <a:t>Everyday Life in the Modern </a:t>
            </a:r>
            <a:r>
              <a:rPr lang="en-US" sz="2000" b="1" i="1" dirty="0" smtClean="0">
                <a:latin typeface="Georgia"/>
                <a:cs typeface="Georgia"/>
              </a:rPr>
              <a:t>World</a:t>
            </a:r>
            <a:endParaRPr lang="en-GB" sz="2000" dirty="0">
              <a:latin typeface="Georgia"/>
              <a:cs typeface="Georgia"/>
            </a:endParaRPr>
          </a:p>
          <a:p>
            <a:pPr marL="0" indent="0" algn="ctr">
              <a:buNone/>
            </a:pPr>
            <a:endParaRPr lang="en-GB"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FF7A3FA-B4D1-2B40-8978-13E22E3EB2C8}" type="slidenum">
              <a:rPr lang="en-US" smtClean="0"/>
              <a:t>5</a:t>
            </a:fld>
            <a:endParaRPr lang="en-US" dirty="0"/>
          </a:p>
        </p:txBody>
      </p:sp>
    </p:spTree>
    <p:extLst>
      <p:ext uri="{BB962C8B-B14F-4D97-AF65-F5344CB8AC3E}">
        <p14:creationId xmlns:p14="http://schemas.microsoft.com/office/powerpoint/2010/main" val="409771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latin typeface="Georgia" panose="02040502050405020303" pitchFamily="18" charset="0"/>
              </a:rPr>
              <a:t>The Festival in a Box Concept</a:t>
            </a:r>
            <a:endParaRPr lang="en-GB" sz="2400" b="1" dirty="0">
              <a:latin typeface="Georgia" panose="02040502050405020303" pitchFamily="18" charset="0"/>
            </a:endParaRPr>
          </a:p>
        </p:txBody>
      </p:sp>
      <p:sp>
        <p:nvSpPr>
          <p:cNvPr id="3" name="Content Placeholder 2"/>
          <p:cNvSpPr>
            <a:spLocks noGrp="1"/>
          </p:cNvSpPr>
          <p:nvPr>
            <p:ph idx="1"/>
          </p:nvPr>
        </p:nvSpPr>
        <p:spPr>
          <a:xfrm>
            <a:off x="3990110" y="1417637"/>
            <a:ext cx="4696690" cy="5303837"/>
          </a:xfrm>
        </p:spPr>
        <p:txBody>
          <a:bodyPr>
            <a:normAutofit/>
          </a:bodyPr>
          <a:lstStyle/>
          <a:p>
            <a:r>
              <a:rPr lang="en-GB" sz="2200" dirty="0" smtClean="0">
                <a:latin typeface="Georgia" panose="02040502050405020303" pitchFamily="18" charset="0"/>
              </a:rPr>
              <a:t>Emerged from research into the ‘Cultural Contexts’ of the Bloomsbury Festival: </a:t>
            </a:r>
          </a:p>
          <a:p>
            <a:pPr marL="0" indent="0">
              <a:buNone/>
            </a:pPr>
            <a:endParaRPr lang="en-GB" sz="2200" dirty="0" smtClean="0">
              <a:latin typeface="Georgia" panose="02040502050405020303" pitchFamily="18" charset="0"/>
            </a:endParaRPr>
          </a:p>
          <a:p>
            <a:r>
              <a:rPr lang="en-GB" sz="2200" dirty="0" smtClean="0">
                <a:latin typeface="Georgia" panose="02040502050405020303" pitchFamily="18" charset="0"/>
              </a:rPr>
              <a:t>What (and who) is missing from the cultural </a:t>
            </a:r>
            <a:r>
              <a:rPr lang="en-GB" sz="2200" i="1" dirty="0" smtClean="0">
                <a:latin typeface="Georgia" panose="02040502050405020303" pitchFamily="18" charset="0"/>
              </a:rPr>
              <a:t>narrative </a:t>
            </a:r>
            <a:r>
              <a:rPr lang="en-GB" sz="2200" dirty="0" smtClean="0">
                <a:latin typeface="Georgia" panose="02040502050405020303" pitchFamily="18" charset="0"/>
              </a:rPr>
              <a:t>of Bloomsbury, and of this event?</a:t>
            </a:r>
          </a:p>
          <a:p>
            <a:r>
              <a:rPr lang="en-GB" sz="2200" dirty="0" smtClean="0">
                <a:latin typeface="Georgia" panose="02040502050405020303" pitchFamily="18" charset="0"/>
              </a:rPr>
              <a:t>How can we take the festival to them?</a:t>
            </a:r>
          </a:p>
          <a:p>
            <a:r>
              <a:rPr lang="en-GB" sz="2200" b="1" dirty="0" smtClean="0">
                <a:latin typeface="Georgia" panose="02040502050405020303" pitchFamily="18" charset="0"/>
              </a:rPr>
              <a:t>Camden Dementia Befriending Service:  </a:t>
            </a:r>
            <a:r>
              <a:rPr lang="en-GB" sz="2200" dirty="0">
                <a:latin typeface="Georgia" panose="02040502050405020303" pitchFamily="18" charset="0"/>
              </a:rPr>
              <a:t>‘</a:t>
            </a:r>
            <a:r>
              <a:rPr lang="en-GB" sz="2200" i="1" dirty="0">
                <a:latin typeface="Georgia" panose="02040502050405020303" pitchFamily="18" charset="0"/>
              </a:rPr>
              <a:t>These are often the individuals in our community who can become isolated and </a:t>
            </a:r>
            <a:r>
              <a:rPr lang="en-GB" sz="2200" i="1" dirty="0" smtClean="0">
                <a:latin typeface="Georgia" panose="02040502050405020303" pitchFamily="18" charset="0"/>
              </a:rPr>
              <a:t>forgotten’  </a:t>
            </a:r>
          </a:p>
          <a:p>
            <a:pPr marL="0" indent="0">
              <a:buNone/>
            </a:pPr>
            <a:endParaRPr lang="en-GB" sz="2600" i="1" dirty="0">
              <a:latin typeface="Georgia" panose="02040502050405020303" pitchFamily="18" charset="0"/>
            </a:endParaRPr>
          </a:p>
          <a:p>
            <a:endParaRPr lang="en-GB" dirty="0" smtClean="0"/>
          </a:p>
          <a:p>
            <a:endParaRPr lang="en-GB" dirty="0"/>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247506" y="1387330"/>
            <a:ext cx="3742604" cy="5334145"/>
          </a:xfrm>
          <a:prstGeom prst="rect">
            <a:avLst/>
          </a:prstGeom>
        </p:spPr>
      </p:pic>
      <p:sp>
        <p:nvSpPr>
          <p:cNvPr id="5" name="Slide Number Placeholder 4"/>
          <p:cNvSpPr>
            <a:spLocks noGrp="1"/>
          </p:cNvSpPr>
          <p:nvPr>
            <p:ph type="sldNum" sz="quarter" idx="12"/>
          </p:nvPr>
        </p:nvSpPr>
        <p:spPr/>
        <p:txBody>
          <a:bodyPr/>
          <a:lstStyle/>
          <a:p>
            <a:fld id="{8FF7A3FA-B4D1-2B40-8978-13E22E3EB2C8}" type="slidenum">
              <a:rPr lang="en-US" smtClean="0"/>
              <a:t>6</a:t>
            </a:fld>
            <a:endParaRPr lang="en-US"/>
          </a:p>
        </p:txBody>
      </p:sp>
    </p:spTree>
    <p:extLst>
      <p:ext uri="{BB962C8B-B14F-4D97-AF65-F5344CB8AC3E}">
        <p14:creationId xmlns:p14="http://schemas.microsoft.com/office/powerpoint/2010/main" val="2113025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7517" y="1311564"/>
            <a:ext cx="5056482" cy="5546436"/>
          </a:xfrm>
          <a:solidFill>
            <a:schemeClr val="bg1"/>
          </a:solidFill>
        </p:spPr>
        <p:txBody>
          <a:bodyPr>
            <a:normAutofit fontScale="92500" lnSpcReduction="10000"/>
          </a:bodyPr>
          <a:lstStyle/>
          <a:p>
            <a:r>
              <a:rPr lang="en-GB" sz="2400" dirty="0" smtClean="0">
                <a:latin typeface="Georgia" panose="02040502050405020303" pitchFamily="18" charset="0"/>
              </a:rPr>
              <a:t>From ‘cultural meals on wheels’ to Archives </a:t>
            </a:r>
            <a:r>
              <a:rPr lang="en-GB" sz="2400" dirty="0">
                <a:latin typeface="Georgia" panose="02040502050405020303" pitchFamily="18" charset="0"/>
              </a:rPr>
              <a:t>of Engagement</a:t>
            </a:r>
            <a:endParaRPr lang="en-GB" sz="2200" dirty="0" smtClean="0">
              <a:latin typeface="Georgia" panose="02040502050405020303" pitchFamily="18" charset="0"/>
            </a:endParaRPr>
          </a:p>
          <a:p>
            <a:endParaRPr lang="en-GB" sz="2200" dirty="0">
              <a:latin typeface="Georgia" panose="02040502050405020303" pitchFamily="18" charset="0"/>
            </a:endParaRPr>
          </a:p>
          <a:p>
            <a:r>
              <a:rPr lang="en-GB" sz="2200" dirty="0" smtClean="0">
                <a:latin typeface="Georgia" panose="02040502050405020303" pitchFamily="18" charset="0"/>
              </a:rPr>
              <a:t>In the heart of an area famous for libraries and archives, might these </a:t>
            </a:r>
            <a:r>
              <a:rPr lang="en-GB" sz="2200" dirty="0">
                <a:latin typeface="Georgia" panose="02040502050405020303" pitchFamily="18" charset="0"/>
              </a:rPr>
              <a:t>Festival in a Box outreach </a:t>
            </a:r>
            <a:r>
              <a:rPr lang="en-GB" sz="2200" dirty="0" smtClean="0">
                <a:latin typeface="Georgia" panose="02040502050405020303" pitchFamily="18" charset="0"/>
              </a:rPr>
              <a:t>devices </a:t>
            </a:r>
            <a:r>
              <a:rPr lang="en-GB" sz="2200" dirty="0">
                <a:latin typeface="Georgia" panose="02040502050405020303" pitchFamily="18" charset="0"/>
              </a:rPr>
              <a:t>be reconceptualised as </a:t>
            </a:r>
            <a:r>
              <a:rPr lang="en-GB" sz="2200" i="1" dirty="0">
                <a:latin typeface="Georgia" panose="02040502050405020303" pitchFamily="18" charset="0"/>
              </a:rPr>
              <a:t>archives of </a:t>
            </a:r>
            <a:r>
              <a:rPr lang="en-GB" sz="2200" i="1" dirty="0" smtClean="0">
                <a:latin typeface="Georgia" panose="02040502050405020303" pitchFamily="18" charset="0"/>
              </a:rPr>
              <a:t>engagement</a:t>
            </a:r>
            <a:r>
              <a:rPr lang="en-GB" sz="2200" dirty="0" smtClean="0">
                <a:latin typeface="Georgia" panose="02040502050405020303" pitchFamily="18" charset="0"/>
              </a:rPr>
              <a:t>?</a:t>
            </a:r>
          </a:p>
          <a:p>
            <a:pPr marL="0" indent="0">
              <a:buNone/>
            </a:pPr>
            <a:endParaRPr lang="en-GB" sz="2200" dirty="0" smtClean="0">
              <a:latin typeface="Georgia" panose="02040502050405020303" pitchFamily="18" charset="0"/>
            </a:endParaRPr>
          </a:p>
          <a:p>
            <a:r>
              <a:rPr lang="en-GB" sz="2400" dirty="0" smtClean="0">
                <a:latin typeface="Georgia" panose="02040502050405020303" pitchFamily="18" charset="0"/>
              </a:rPr>
              <a:t>Containers for </a:t>
            </a:r>
            <a:r>
              <a:rPr lang="en-GB" sz="2400" dirty="0">
                <a:latin typeface="Georgia" panose="02040502050405020303" pitchFamily="18" charset="0"/>
              </a:rPr>
              <a:t>cultural </a:t>
            </a:r>
            <a:r>
              <a:rPr lang="en-GB" sz="2400" dirty="0" smtClean="0">
                <a:latin typeface="Georgia" panose="02040502050405020303" pitchFamily="18" charset="0"/>
              </a:rPr>
              <a:t>material/engagement; but also gathering stories from </a:t>
            </a:r>
            <a:r>
              <a:rPr lang="en-GB" sz="2400" dirty="0">
                <a:latin typeface="Georgia" panose="02040502050405020303" pitchFamily="18" charset="0"/>
              </a:rPr>
              <a:t>those living with dementia in the </a:t>
            </a:r>
            <a:r>
              <a:rPr lang="en-GB" sz="2400" dirty="0" smtClean="0">
                <a:latin typeface="Georgia" panose="02040502050405020303" pitchFamily="18" charset="0"/>
              </a:rPr>
              <a:t>area. </a:t>
            </a:r>
          </a:p>
          <a:p>
            <a:pPr marL="0" indent="0">
              <a:buNone/>
            </a:pPr>
            <a:endParaRPr lang="en-GB" sz="2400" dirty="0" smtClean="0">
              <a:latin typeface="Georgia" panose="02040502050405020303" pitchFamily="18" charset="0"/>
            </a:endParaRPr>
          </a:p>
          <a:p>
            <a:r>
              <a:rPr lang="en-GB" sz="2400" dirty="0" smtClean="0">
                <a:latin typeface="Georgia" panose="02040502050405020303" pitchFamily="18" charset="0"/>
              </a:rPr>
              <a:t>An opportunity to </a:t>
            </a:r>
            <a:r>
              <a:rPr lang="en-GB" sz="2400" dirty="0">
                <a:latin typeface="Georgia" panose="02040502050405020303" pitchFamily="18" charset="0"/>
              </a:rPr>
              <a:t>participate in </a:t>
            </a:r>
            <a:r>
              <a:rPr lang="en-GB" sz="2400" dirty="0" smtClean="0">
                <a:latin typeface="Georgia" panose="02040502050405020303" pitchFamily="18" charset="0"/>
              </a:rPr>
              <a:t>re-articulating the cultural narrative </a:t>
            </a:r>
            <a:r>
              <a:rPr lang="en-GB" sz="2400" dirty="0">
                <a:latin typeface="Georgia" panose="02040502050405020303" pitchFamily="18" charset="0"/>
              </a:rPr>
              <a:t>of Bloomsbury itself. </a:t>
            </a:r>
            <a:r>
              <a:rPr lang="en-GB" sz="2200" dirty="0" smtClean="0">
                <a:latin typeface="Georgia" panose="02040502050405020303" pitchFamily="18" charset="0"/>
              </a:rPr>
              <a:t> </a:t>
            </a:r>
            <a:endParaRPr lang="en-GB" sz="2200" dirty="0">
              <a:latin typeface="Georgia" panose="02040502050405020303" pitchFamily="18" charset="0"/>
            </a:endParaRPr>
          </a:p>
          <a:p>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7</a:t>
            </a:fld>
            <a:endParaRPr lang="en-US"/>
          </a:p>
        </p:txBody>
      </p:sp>
    </p:spTree>
    <p:extLst>
      <p:ext uri="{BB962C8B-B14F-4D97-AF65-F5344CB8AC3E}">
        <p14:creationId xmlns:p14="http://schemas.microsoft.com/office/powerpoint/2010/main" val="307105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6796" y="621801"/>
            <a:ext cx="6877203" cy="6236198"/>
          </a:xfrm>
          <a:solidFill>
            <a:schemeClr val="bg1">
              <a:lumMod val="95000"/>
            </a:schemeClr>
          </a:solidFill>
        </p:spPr>
        <p:txBody>
          <a:bodyPr>
            <a:normAutofit fontScale="62500" lnSpcReduction="20000"/>
          </a:bodyPr>
          <a:lstStyle/>
          <a:p>
            <a:pPr marL="0" indent="0">
              <a:buNone/>
            </a:pPr>
            <a:r>
              <a:rPr lang="en-GB" sz="4400" b="1" dirty="0" smtClean="0">
                <a:latin typeface="Georgia" panose="02040502050405020303" pitchFamily="18" charset="0"/>
              </a:rPr>
              <a:t>A Narrative Approach: ‘</a:t>
            </a:r>
            <a:r>
              <a:rPr lang="en-GB" sz="4400" b="1" dirty="0" err="1" smtClean="0">
                <a:latin typeface="Georgia" panose="02040502050405020303" pitchFamily="18" charset="0"/>
              </a:rPr>
              <a:t>Storying</a:t>
            </a:r>
            <a:r>
              <a:rPr lang="en-GB" sz="4400" b="1" dirty="0">
                <a:latin typeface="Georgia" panose="02040502050405020303" pitchFamily="18" charset="0"/>
              </a:rPr>
              <a:t>’ Dementia</a:t>
            </a:r>
            <a:r>
              <a:rPr lang="en-GB" sz="4400" b="1" dirty="0" smtClean="0">
                <a:latin typeface="Georgia" panose="02040502050405020303" pitchFamily="18" charset="0"/>
              </a:rPr>
              <a:t>:</a:t>
            </a:r>
          </a:p>
          <a:p>
            <a:pPr marL="0" indent="0">
              <a:buNone/>
            </a:pPr>
            <a:endParaRPr lang="en-GB" b="1" u="sng" dirty="0" smtClean="0">
              <a:latin typeface="Georgia" panose="02040502050405020303" pitchFamily="18" charset="0"/>
            </a:endParaRPr>
          </a:p>
          <a:p>
            <a:r>
              <a:rPr lang="en-GB" b="1" dirty="0" smtClean="0">
                <a:latin typeface="Georgia" panose="02040502050405020303" pitchFamily="18" charset="0"/>
              </a:rPr>
              <a:t>Restoring personhood</a:t>
            </a:r>
          </a:p>
          <a:p>
            <a:r>
              <a:rPr lang="en-GB" b="1" dirty="0" smtClean="0">
                <a:latin typeface="Georgia" panose="02040502050405020303" pitchFamily="18" charset="0"/>
              </a:rPr>
              <a:t>Ryan </a:t>
            </a:r>
            <a:r>
              <a:rPr lang="en-GB" b="1" dirty="0">
                <a:latin typeface="Georgia" panose="02040502050405020303" pitchFamily="18" charset="0"/>
              </a:rPr>
              <a:t>and Martin (2013</a:t>
            </a:r>
            <a:r>
              <a:rPr lang="en-GB" b="1" dirty="0" smtClean="0">
                <a:latin typeface="Georgia" panose="02040502050405020303" pitchFamily="18" charset="0"/>
              </a:rPr>
              <a:t>): </a:t>
            </a:r>
            <a:r>
              <a:rPr lang="en-GB" dirty="0">
                <a:latin typeface="Georgia" panose="02040502050405020303" pitchFamily="18" charset="0"/>
              </a:rPr>
              <a:t>‘The construction, telling or writing, and sharing of stories serve to promote connections between the person living with dementia and others, thereby fostering </a:t>
            </a:r>
            <a:r>
              <a:rPr lang="en-GB" b="1" dirty="0">
                <a:latin typeface="Georgia" panose="02040502050405020303" pitchFamily="18" charset="0"/>
              </a:rPr>
              <a:t>personhood’ </a:t>
            </a:r>
            <a:r>
              <a:rPr lang="en-GB" dirty="0">
                <a:latin typeface="Georgia" panose="02040502050405020303" pitchFamily="18" charset="0"/>
              </a:rPr>
              <a:t>(193)    </a:t>
            </a:r>
            <a:endParaRPr lang="en-GB" dirty="0" smtClean="0">
              <a:latin typeface="Georgia" panose="02040502050405020303" pitchFamily="18" charset="0"/>
            </a:endParaRPr>
          </a:p>
          <a:p>
            <a:pPr marL="0" indent="0">
              <a:buNone/>
            </a:pPr>
            <a:endParaRPr lang="en-GB" dirty="0">
              <a:latin typeface="Georgia" panose="02040502050405020303" pitchFamily="18" charset="0"/>
            </a:endParaRPr>
          </a:p>
          <a:p>
            <a:r>
              <a:rPr lang="en-GB" b="1" dirty="0" smtClean="0">
                <a:latin typeface="Georgia" panose="02040502050405020303" pitchFamily="18" charset="0"/>
              </a:rPr>
              <a:t>Challenging cultural narratives</a:t>
            </a:r>
          </a:p>
          <a:p>
            <a:r>
              <a:rPr lang="en-GB" b="1" dirty="0" smtClean="0">
                <a:latin typeface="Georgia" panose="02040502050405020303" pitchFamily="18" charset="0"/>
              </a:rPr>
              <a:t>Kenyon </a:t>
            </a:r>
            <a:r>
              <a:rPr lang="en-GB" b="1" dirty="0">
                <a:latin typeface="Georgia" panose="02040502050405020303" pitchFamily="18" charset="0"/>
              </a:rPr>
              <a:t>and Randal (2009</a:t>
            </a:r>
            <a:r>
              <a:rPr lang="en-GB" b="1" dirty="0" smtClean="0">
                <a:latin typeface="Georgia" panose="02040502050405020303" pitchFamily="18" charset="0"/>
              </a:rPr>
              <a:t>): </a:t>
            </a:r>
            <a:r>
              <a:rPr lang="en-GB" dirty="0">
                <a:latin typeface="Georgia" panose="02040502050405020303" pitchFamily="18" charset="0"/>
              </a:rPr>
              <a:t>‘a number of gerontology scholars are working to </a:t>
            </a:r>
            <a:r>
              <a:rPr lang="en-GB" b="1" dirty="0">
                <a:latin typeface="Georgia" panose="02040502050405020303" pitchFamily="18" charset="0"/>
              </a:rPr>
              <a:t>re-story our understanding of dementia</a:t>
            </a:r>
            <a:r>
              <a:rPr lang="en-GB" dirty="0">
                <a:latin typeface="Georgia" panose="02040502050405020303" pitchFamily="18" charset="0"/>
              </a:rPr>
              <a:t>, and viewing dementing individuals as, in their own way, still “biographically active”’ (255</a:t>
            </a:r>
            <a:r>
              <a:rPr lang="en-GB" dirty="0" smtClean="0">
                <a:latin typeface="Georgia" panose="02040502050405020303" pitchFamily="18" charset="0"/>
              </a:rPr>
              <a:t>).</a:t>
            </a:r>
          </a:p>
          <a:p>
            <a:endParaRPr lang="en-GB" dirty="0">
              <a:latin typeface="Georgia" panose="02040502050405020303" pitchFamily="18" charset="0"/>
            </a:endParaRPr>
          </a:p>
          <a:p>
            <a:r>
              <a:rPr lang="en-GB" b="1" dirty="0" smtClean="0">
                <a:latin typeface="Georgia" panose="02040502050405020303" pitchFamily="18" charset="0"/>
              </a:rPr>
              <a:t>What is a story?</a:t>
            </a:r>
          </a:p>
          <a:p>
            <a:r>
              <a:rPr lang="en-GB" b="1" dirty="0" err="1" smtClean="0">
                <a:latin typeface="Georgia" panose="02040502050405020303" pitchFamily="18" charset="0"/>
              </a:rPr>
              <a:t>Hyden</a:t>
            </a:r>
            <a:r>
              <a:rPr lang="en-GB" b="1" dirty="0" smtClean="0">
                <a:latin typeface="Georgia" panose="02040502050405020303" pitchFamily="18" charset="0"/>
              </a:rPr>
              <a:t> </a:t>
            </a:r>
            <a:r>
              <a:rPr lang="en-GB" b="1" dirty="0">
                <a:latin typeface="Georgia" panose="02040502050405020303" pitchFamily="18" charset="0"/>
              </a:rPr>
              <a:t>and </a:t>
            </a:r>
            <a:r>
              <a:rPr lang="en-GB" b="1" dirty="0" err="1">
                <a:latin typeface="Georgia" panose="02040502050405020303" pitchFamily="18" charset="0"/>
              </a:rPr>
              <a:t>Antelius</a:t>
            </a:r>
            <a:r>
              <a:rPr lang="en-GB" b="1" dirty="0">
                <a:latin typeface="Georgia" panose="02040502050405020303" pitchFamily="18" charset="0"/>
              </a:rPr>
              <a:t> (2011): </a:t>
            </a:r>
            <a:r>
              <a:rPr lang="en-GB" dirty="0">
                <a:latin typeface="Georgia" panose="02040502050405020303" pitchFamily="18" charset="0"/>
              </a:rPr>
              <a:t>‘Doing research with persons with communicative disabilities quiet often tends to </a:t>
            </a:r>
            <a:r>
              <a:rPr lang="en-GB" b="1" dirty="0">
                <a:latin typeface="Georgia" panose="02040502050405020303" pitchFamily="18" charset="0"/>
              </a:rPr>
              <a:t>upset the often implicit and taken-for-granted narrative norms</a:t>
            </a:r>
            <a:r>
              <a:rPr lang="en-GB" dirty="0">
                <a:latin typeface="Georgia" panose="02040502050405020303" pitchFamily="18" charset="0"/>
              </a:rPr>
              <a:t> of the researcher’ (6)  </a:t>
            </a:r>
          </a:p>
          <a:p>
            <a:pPr marL="0" indent="0">
              <a:buNone/>
            </a:pPr>
            <a:endParaRPr lang="en-GB" dirty="0"/>
          </a:p>
        </p:txBody>
      </p:sp>
      <p:sp>
        <p:nvSpPr>
          <p:cNvPr id="4" name="Slide Number Placeholder 3"/>
          <p:cNvSpPr>
            <a:spLocks noGrp="1"/>
          </p:cNvSpPr>
          <p:nvPr>
            <p:ph type="sldNum" sz="quarter" idx="12"/>
          </p:nvPr>
        </p:nvSpPr>
        <p:spPr/>
        <p:txBody>
          <a:bodyPr/>
          <a:lstStyle/>
          <a:p>
            <a:fld id="{8FF7A3FA-B4D1-2B40-8978-13E22E3EB2C8}" type="slidenum">
              <a:rPr lang="en-US" smtClean="0"/>
              <a:t>8</a:t>
            </a:fld>
            <a:endParaRPr lang="en-US"/>
          </a:p>
        </p:txBody>
      </p:sp>
    </p:spTree>
    <p:extLst>
      <p:ext uri="{BB962C8B-B14F-4D97-AF65-F5344CB8AC3E}">
        <p14:creationId xmlns:p14="http://schemas.microsoft.com/office/powerpoint/2010/main" val="392640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a:cs typeface="Georgia"/>
              </a:rPr>
              <a:t>The Box as Narrative Archive</a:t>
            </a:r>
            <a:endParaRPr lang="en-US" dirty="0">
              <a:latin typeface="Georgia"/>
              <a:cs typeface="Georgia"/>
            </a:endParaRPr>
          </a:p>
        </p:txBody>
      </p:sp>
      <p:sp>
        <p:nvSpPr>
          <p:cNvPr id="3" name="Content Placeholder 2"/>
          <p:cNvSpPr>
            <a:spLocks noGrp="1"/>
          </p:cNvSpPr>
          <p:nvPr>
            <p:ph idx="1"/>
          </p:nvPr>
        </p:nvSpPr>
        <p:spPr>
          <a:xfrm>
            <a:off x="4588215" y="1417638"/>
            <a:ext cx="4098585" cy="5303836"/>
          </a:xfrm>
        </p:spPr>
        <p:txBody>
          <a:bodyPr>
            <a:normAutofit/>
          </a:bodyPr>
          <a:lstStyle/>
          <a:p>
            <a:r>
              <a:rPr lang="en-US" sz="2000" dirty="0">
                <a:latin typeface="Georgia"/>
                <a:cs typeface="Georgia"/>
              </a:rPr>
              <a:t>A</a:t>
            </a:r>
            <a:r>
              <a:rPr lang="en-US" sz="2000" dirty="0" smtClean="0">
                <a:latin typeface="Georgia"/>
                <a:cs typeface="Georgia"/>
              </a:rPr>
              <a:t>n </a:t>
            </a:r>
            <a:r>
              <a:rPr lang="en-US" sz="2000" dirty="0">
                <a:latin typeface="Georgia"/>
                <a:cs typeface="Georgia"/>
              </a:rPr>
              <a:t>opportunity to work along </a:t>
            </a:r>
            <a:r>
              <a:rPr lang="en-US" sz="2000" dirty="0" smtClean="0">
                <a:latin typeface="Georgia"/>
                <a:cs typeface="Georgia"/>
              </a:rPr>
              <a:t>the tension between a number of ‘big’ and ‘small’  Bamberg (</a:t>
            </a:r>
            <a:r>
              <a:rPr lang="en-US" sz="2000" dirty="0">
                <a:latin typeface="Georgia"/>
                <a:cs typeface="Georgia"/>
              </a:rPr>
              <a:t>2004</a:t>
            </a:r>
            <a:r>
              <a:rPr lang="en-US" sz="2000" dirty="0" smtClean="0">
                <a:latin typeface="Georgia"/>
                <a:cs typeface="Georgia"/>
              </a:rPr>
              <a:t>)</a:t>
            </a:r>
            <a:endParaRPr lang="en-US" sz="2000" dirty="0">
              <a:latin typeface="Georgia"/>
              <a:cs typeface="Georgia"/>
            </a:endParaRPr>
          </a:p>
          <a:p>
            <a:r>
              <a:rPr lang="en-US" sz="2000" dirty="0">
                <a:latin typeface="Georgia"/>
                <a:cs typeface="Georgia"/>
              </a:rPr>
              <a:t>T</a:t>
            </a:r>
            <a:r>
              <a:rPr lang="en-US" sz="2000" dirty="0" smtClean="0">
                <a:latin typeface="Georgia"/>
                <a:cs typeface="Georgia"/>
              </a:rPr>
              <a:t>he </a:t>
            </a:r>
            <a:r>
              <a:rPr lang="en-US" sz="2000" dirty="0">
                <a:latin typeface="Georgia"/>
                <a:cs typeface="Georgia"/>
              </a:rPr>
              <a:t>‘“big stories” of biographical identity’ [and] […] the “small stories” of everyday life’ </a:t>
            </a:r>
            <a:r>
              <a:rPr lang="en-US" sz="2000" dirty="0" smtClean="0">
                <a:latin typeface="Georgia"/>
                <a:cs typeface="Georgia"/>
              </a:rPr>
              <a:t>Angela Woods(2001) . </a:t>
            </a:r>
          </a:p>
          <a:p>
            <a:pPr marL="0" indent="0">
              <a:buNone/>
            </a:pPr>
            <a:endParaRPr lang="en-US" sz="2000" dirty="0" smtClean="0">
              <a:latin typeface="Georgia"/>
              <a:cs typeface="Georgia"/>
            </a:endParaRPr>
          </a:p>
          <a:p>
            <a:r>
              <a:rPr lang="en-US" sz="2000" dirty="0" smtClean="0">
                <a:latin typeface="Georgia"/>
                <a:cs typeface="Georgia"/>
              </a:rPr>
              <a:t>The box becomes an archive of stories big and small, of identity, but also of </a:t>
            </a:r>
            <a:r>
              <a:rPr lang="en-GB" sz="2000" dirty="0" smtClean="0">
                <a:latin typeface="Georgia"/>
                <a:cs typeface="Georgia"/>
              </a:rPr>
              <a:t>cultural </a:t>
            </a:r>
            <a:r>
              <a:rPr lang="en-GB" sz="2000" dirty="0">
                <a:latin typeface="Georgia"/>
                <a:cs typeface="Georgia"/>
              </a:rPr>
              <a:t>narratives of place, culture, and community </a:t>
            </a:r>
            <a:endParaRPr lang="en-US" sz="2000" dirty="0">
              <a:latin typeface="Georgia"/>
              <a:cs typeface="Georgia"/>
            </a:endParaRPr>
          </a:p>
        </p:txBody>
      </p:sp>
      <p:sp>
        <p:nvSpPr>
          <p:cNvPr id="4" name="Slide Number Placeholder 3"/>
          <p:cNvSpPr>
            <a:spLocks noGrp="1"/>
          </p:cNvSpPr>
          <p:nvPr>
            <p:ph type="sldNum" sz="quarter" idx="12"/>
          </p:nvPr>
        </p:nvSpPr>
        <p:spPr/>
        <p:txBody>
          <a:bodyPr/>
          <a:lstStyle/>
          <a:p>
            <a:fld id="{8FF7A3FA-B4D1-2B40-8978-13E22E3EB2C8}" type="slidenum">
              <a:rPr lang="en-US" smtClean="0"/>
              <a:t>9</a:t>
            </a:fld>
            <a:endParaRPr lang="en-US"/>
          </a:p>
        </p:txBody>
      </p:sp>
      <p:pic>
        <p:nvPicPr>
          <p:cNvPr id="5" name="Picture 4"/>
          <p:cNvPicPr/>
          <p:nvPr/>
        </p:nvPicPr>
        <p:blipFill>
          <a:blip r:embed="rId2" cstate="screen">
            <a:extLst>
              <a:ext uri="{28A0092B-C50C-407E-A947-70E740481C1C}">
                <a14:useLocalDpi xmlns:a14="http://schemas.microsoft.com/office/drawing/2010/main"/>
              </a:ext>
            </a:extLst>
          </a:blip>
          <a:stretch>
            <a:fillRect/>
          </a:stretch>
        </p:blipFill>
        <p:spPr>
          <a:xfrm>
            <a:off x="341385" y="1529310"/>
            <a:ext cx="4246830" cy="5192164"/>
          </a:xfrm>
          <a:prstGeom prst="rect">
            <a:avLst/>
          </a:prstGeom>
        </p:spPr>
      </p:pic>
    </p:spTree>
    <p:extLst>
      <p:ext uri="{BB962C8B-B14F-4D97-AF65-F5344CB8AC3E}">
        <p14:creationId xmlns:p14="http://schemas.microsoft.com/office/powerpoint/2010/main" val="4083945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9470</TotalTime>
  <Words>2096</Words>
  <Application>Microsoft Office PowerPoint</Application>
  <PresentationFormat>On-screen Show (4:3)</PresentationFormat>
  <Paragraphs>242</Paragraphs>
  <Slides>24</Slides>
  <Notes>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  </vt:lpstr>
      <vt:lpstr>What is a Cultural Contexts Research Fellow?</vt:lpstr>
      <vt:lpstr>        Bloomsbury Festival in a box</vt:lpstr>
      <vt:lpstr>Research Questions</vt:lpstr>
      <vt:lpstr>Everyday Creativity &amp; Resilience </vt:lpstr>
      <vt:lpstr>The Festival in a Box Concept</vt:lpstr>
      <vt:lpstr>PowerPoint Presentation</vt:lpstr>
      <vt:lpstr>PowerPoint Presentation</vt:lpstr>
      <vt:lpstr>The Box as Narrative Archive</vt:lpstr>
      <vt:lpstr>PowerPoint Presentation</vt:lpstr>
      <vt:lpstr>Weekly Visits: Structure &amp; Method</vt:lpstr>
      <vt:lpstr>Creativity and Resilience: snapshots from the archive</vt:lpstr>
      <vt:lpstr> </vt:lpstr>
      <vt:lpstr>PowerPoint Presentation</vt:lpstr>
      <vt:lpstr>Reconceptualising Resilience</vt:lpstr>
      <vt:lpstr>PowerPoint Presentation</vt:lpstr>
      <vt:lpstr>PowerPoint Presentation</vt:lpstr>
      <vt:lpstr>Familiarising Dementia</vt:lpstr>
      <vt:lpstr>Another reframing: the extraordinary everyday</vt:lpstr>
      <vt:lpstr>The Ordinary Extraordinary</vt:lpstr>
      <vt:lpstr>Resilience: confronting a Defamiliarised Cultural Reality</vt:lpstr>
      <vt:lpstr>Unlocking the Archive: a critical lens</vt:lpstr>
      <vt:lpstr>Ethnographic Surrealism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the Box -</dc:title>
  <dc:creator>Michael Eades</dc:creator>
  <cp:lastModifiedBy>Beatrice Turner</cp:lastModifiedBy>
  <cp:revision>165</cp:revision>
  <dcterms:created xsi:type="dcterms:W3CDTF">2014-04-28T18:13:58Z</dcterms:created>
  <dcterms:modified xsi:type="dcterms:W3CDTF">2014-09-29T09:49:39Z</dcterms:modified>
</cp:coreProperties>
</file>