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8" r:id="rId19"/>
    <p:sldId id="279" r:id="rId20"/>
    <p:sldId id="280" r:id="rId21"/>
    <p:sldId id="282" r:id="rId22"/>
    <p:sldId id="281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0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9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3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45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8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1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4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99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1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98C6-AB72-41ED-B7C1-2D8B0C18695C}" type="datetimeFigureOut">
              <a:rPr lang="en-GB" smtClean="0"/>
              <a:t>29/09/2014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4BBC-B56D-47E9-BB61-1356238C0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48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Mapping and Creative Interventions</a:t>
            </a:r>
            <a:endParaRPr lang="en-GB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211669"/>
            <a:ext cx="305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 smtClean="0"/>
              <a:t>Phil Jones  @</a:t>
            </a:r>
            <a:r>
              <a:rPr lang="en-GB" dirty="0" err="1" smtClean="0"/>
              <a:t>philjonesgeog</a:t>
            </a:r>
            <a:endParaRPr lang="en-GB" dirty="0"/>
          </a:p>
          <a:p>
            <a:r>
              <a:rPr lang="en-GB" dirty="0" smtClean="0"/>
              <a:t>8 July 2014</a:t>
            </a:r>
            <a:endParaRPr lang="en-GB" dirty="0"/>
          </a:p>
        </p:txBody>
      </p:sp>
      <p:pic>
        <p:nvPicPr>
          <p:cNvPr id="7" name="Picture 3" descr="MapLoca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150" y="4940300"/>
            <a:ext cx="17208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571181"/>
            <a:ext cx="3329229" cy="32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Screenshot_2012-11-12-08-57-1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3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Screenshot_2012-11-12-09-06-3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Screenshot_2012-11-12-09-10-0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49625" y="-1179513"/>
            <a:ext cx="16002000" cy="1000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539750" y="5445125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  <a:latin typeface="Sketchy"/>
              </a:rPr>
              <a:t>Balsall Heath</a:t>
            </a:r>
          </a:p>
        </p:txBody>
      </p:sp>
    </p:spTree>
    <p:extLst>
      <p:ext uri="{BB962C8B-B14F-4D97-AF65-F5344CB8AC3E}">
        <p14:creationId xmlns:p14="http://schemas.microsoft.com/office/powerpoint/2010/main" val="7166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395288" y="4941888"/>
            <a:ext cx="8424862" cy="158273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cs typeface="+mn-cs"/>
              </a:rPr>
              <a:t>This is the planned </a:t>
            </a:r>
            <a:r>
              <a:rPr lang="en-GB" sz="4100" dirty="0">
                <a:latin typeface="+mn-lt"/>
                <a:cs typeface="+mn-cs"/>
              </a:rPr>
              <a:t>site for the travellers </a:t>
            </a:r>
            <a:r>
              <a:rPr lang="en-GB" sz="2800" dirty="0">
                <a:latin typeface="+mn-lt"/>
                <a:cs typeface="+mn-cs"/>
              </a:rPr>
              <a:t>to come and park here and we have managed to the community living around here. I think the planners need to </a:t>
            </a:r>
            <a:r>
              <a:rPr lang="en-GB" sz="4000" dirty="0">
                <a:latin typeface="+mn-lt"/>
                <a:cs typeface="+mn-cs"/>
              </a:rPr>
              <a:t>hurry up and do something </a:t>
            </a:r>
            <a:r>
              <a:rPr lang="en-GB" sz="2800" dirty="0">
                <a:latin typeface="+mn-lt"/>
                <a:cs typeface="+mn-cs"/>
              </a:rPr>
              <a:t>because this is affecting the residents of </a:t>
            </a:r>
            <a:r>
              <a:rPr lang="en-GB" sz="4200" dirty="0">
                <a:latin typeface="+mn-lt"/>
                <a:cs typeface="+mn-cs"/>
              </a:rPr>
              <a:t>Highgate </a:t>
            </a:r>
            <a:r>
              <a:rPr lang="en-GB" sz="2600" dirty="0">
                <a:latin typeface="+mn-lt"/>
                <a:cs typeface="+mn-cs"/>
              </a:rPr>
              <a:t>and of </a:t>
            </a:r>
            <a:r>
              <a:rPr lang="en-GB" sz="2600" dirty="0" err="1">
                <a:latin typeface="+mn-lt"/>
                <a:cs typeface="+mn-cs"/>
              </a:rPr>
              <a:t>Balsall</a:t>
            </a:r>
            <a:r>
              <a:rPr lang="en-GB" sz="2600" dirty="0">
                <a:latin typeface="+mn-lt"/>
                <a:cs typeface="+mn-cs"/>
              </a:rPr>
              <a:t> Heath.</a:t>
            </a:r>
          </a:p>
        </p:txBody>
      </p:sp>
      <p:pic>
        <p:nvPicPr>
          <p:cNvPr id="35842" name="Picture 5" descr="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116013" y="692150"/>
            <a:ext cx="2303462" cy="417671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1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sz="half" idx="1"/>
          </p:nvPr>
        </p:nvSpPr>
        <p:spPr>
          <a:xfrm>
            <a:off x="0" y="908050"/>
            <a:ext cx="4495800" cy="46545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...recently, this </a:t>
            </a:r>
            <a:r>
              <a:rPr lang="en-GB" sz="3600" smtClean="0"/>
              <a:t>pub has been closed down</a:t>
            </a:r>
            <a:r>
              <a:rPr lang="en-GB" smtClean="0"/>
              <a:t> and is up for sale and most likely I think some restaurant will take over, </a:t>
            </a:r>
            <a:r>
              <a:rPr lang="en-GB" sz="3600" smtClean="0"/>
              <a:t>they'll turn it into a restaurant and they'll include this in the</a:t>
            </a:r>
            <a:r>
              <a:rPr lang="en-GB" smtClean="0"/>
              <a:t> </a:t>
            </a:r>
            <a:r>
              <a:rPr lang="en-GB" sz="5100" smtClean="0"/>
              <a:t>Balti Belt</a:t>
            </a:r>
            <a:r>
              <a:rPr lang="en-GB" smtClean="0"/>
              <a:t>. </a:t>
            </a:r>
          </a:p>
        </p:txBody>
      </p:sp>
      <p:pic>
        <p:nvPicPr>
          <p:cNvPr id="36866" name="Picture 2" descr="Empty s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0" y="260350"/>
            <a:ext cx="4699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4038600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At the moment, I am at George Street Park. Well, it's a very </a:t>
            </a:r>
            <a:r>
              <a:rPr lang="en-GB" sz="3500" dirty="0" smtClean="0"/>
              <a:t>nice, quiet, small park </a:t>
            </a:r>
            <a:r>
              <a:rPr lang="en-GB" dirty="0" smtClean="0"/>
              <a:t>in the </a:t>
            </a:r>
            <a:r>
              <a:rPr lang="en-GB" sz="3900" dirty="0" smtClean="0"/>
              <a:t>winter </a:t>
            </a:r>
            <a:r>
              <a:rPr lang="en-GB" dirty="0" smtClean="0"/>
              <a:t>but </a:t>
            </a:r>
            <a:r>
              <a:rPr lang="en-GB" sz="3000" dirty="0" smtClean="0"/>
              <a:t>in the </a:t>
            </a:r>
            <a:r>
              <a:rPr lang="en-GB" sz="3900" dirty="0" smtClean="0"/>
              <a:t>summer</a:t>
            </a:r>
            <a:r>
              <a:rPr lang="en-GB" sz="3000" dirty="0" smtClean="0"/>
              <a:t>, </a:t>
            </a:r>
            <a:r>
              <a:rPr lang="en-GB" dirty="0" smtClean="0"/>
              <a:t>some </a:t>
            </a:r>
            <a:r>
              <a:rPr lang="en-GB" sz="4400" dirty="0" smtClean="0"/>
              <a:t>very bad</a:t>
            </a:r>
            <a:r>
              <a:rPr lang="en-GB" sz="4800" dirty="0" smtClean="0"/>
              <a:t> </a:t>
            </a:r>
            <a:r>
              <a:rPr lang="en-GB" sz="4400" dirty="0" smtClean="0"/>
              <a:t>things </a:t>
            </a:r>
            <a:r>
              <a:rPr lang="en-GB" dirty="0" smtClean="0"/>
              <a:t>can happen. Like there's beginning to be </a:t>
            </a:r>
            <a:r>
              <a:rPr lang="en-GB" sz="3900" dirty="0" smtClean="0"/>
              <a:t>a lot of drug selling</a:t>
            </a:r>
            <a:r>
              <a:rPr lang="en-GB" dirty="0" smtClean="0"/>
              <a:t> and drug dealing in this park during the summer.</a:t>
            </a:r>
            <a:endParaRPr lang="en-GB" dirty="0"/>
          </a:p>
        </p:txBody>
      </p:sp>
      <p:pic>
        <p:nvPicPr>
          <p:cNvPr id="2050" name="Picture 2" descr="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548680"/>
            <a:ext cx="4158461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ark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8352928" cy="5688631"/>
          </a:xfrm>
          <a:solidFill>
            <a:schemeClr val="bg1">
              <a:alpha val="41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/>
              <a:t>This is Nelson Mandela Park and it's used by the school, Nelson Mandela School as well. It's a nice park, it's got a play area in the middle and a little play area for the kids. One of the problems in this park, people tend to feed the pigeons and it's creating a bit of a rat problem, so it's a bit of a shame but it's a really nice park, overall.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48673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4038600" cy="52565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There was a </a:t>
            </a:r>
            <a:r>
              <a:rPr lang="en-GB" sz="4000" dirty="0" smtClean="0"/>
              <a:t>train station </a:t>
            </a:r>
            <a:r>
              <a:rPr lang="en-GB" dirty="0" smtClean="0"/>
              <a:t>here in the past. For some reason it was closed up. Now if it was </a:t>
            </a:r>
            <a:r>
              <a:rPr lang="en-GB" sz="4400" dirty="0" smtClean="0"/>
              <a:t>re-opened </a:t>
            </a:r>
            <a:r>
              <a:rPr lang="en-GB" dirty="0" smtClean="0"/>
              <a:t>again it would be really </a:t>
            </a:r>
            <a:r>
              <a:rPr lang="en-GB" sz="4000" dirty="0" smtClean="0"/>
              <a:t>useful for the community </a:t>
            </a:r>
            <a:r>
              <a:rPr lang="en-GB" dirty="0" smtClean="0"/>
              <a:t>and the people living round here.</a:t>
            </a:r>
            <a:endParaRPr lang="en-GB" dirty="0"/>
          </a:p>
        </p:txBody>
      </p:sp>
      <p:pic>
        <p:nvPicPr>
          <p:cNvPr id="37890" name="Picture 2" descr="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4176464" cy="5568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95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Perceptions of culture, </a:t>
            </a:r>
            <a:br>
              <a:rPr lang="en-GB" dirty="0" smtClean="0"/>
            </a:br>
            <a:r>
              <a:rPr lang="en-GB" dirty="0" smtClean="0"/>
              <a:t>desire for change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Walking interviews and focus groups since January 2014</a:t>
            </a:r>
          </a:p>
          <a:p>
            <a:r>
              <a:rPr lang="en-GB" dirty="0" smtClean="0"/>
              <a:t>How is culture perceived in </a:t>
            </a:r>
            <a:r>
              <a:rPr lang="en-GB" dirty="0" err="1" smtClean="0"/>
              <a:t>Balsall</a:t>
            </a:r>
            <a:r>
              <a:rPr lang="en-GB" dirty="0" smtClean="0"/>
              <a:t> Heath?</a:t>
            </a:r>
          </a:p>
          <a:p>
            <a:pPr lvl="1"/>
            <a:r>
              <a:rPr lang="en-GB" dirty="0" smtClean="0"/>
              <a:t>What ‘official’ things are engaged with?</a:t>
            </a:r>
          </a:p>
          <a:p>
            <a:pPr lvl="1"/>
            <a:r>
              <a:rPr lang="en-GB" dirty="0" smtClean="0"/>
              <a:t>What matters to individuals (“This is my cultural chip shop!”)</a:t>
            </a:r>
          </a:p>
          <a:p>
            <a:r>
              <a:rPr lang="en-GB" dirty="0" smtClean="0"/>
              <a:t>How are mobility and participation constrained?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19684" cy="150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5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Sparkbrook 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32,415 population</a:t>
            </a:r>
          </a:p>
          <a:p>
            <a:r>
              <a:rPr lang="en-GB" dirty="0" smtClean="0"/>
              <a:t>31% less than 15 years old (23% Birmingham)</a:t>
            </a:r>
          </a:p>
          <a:p>
            <a:r>
              <a:rPr lang="en-GB" dirty="0" smtClean="0"/>
              <a:t>22% households no one speaks English as primary language (7.5% Birmingham)</a:t>
            </a:r>
          </a:p>
          <a:p>
            <a:r>
              <a:rPr lang="en-GB" dirty="0" smtClean="0"/>
              <a:t>51% economically active (64% Birmingham)</a:t>
            </a:r>
          </a:p>
          <a:p>
            <a:r>
              <a:rPr lang="en-GB" dirty="0" smtClean="0"/>
              <a:t>23% households overcrowded (12% Birmingham)</a:t>
            </a:r>
          </a:p>
          <a:p>
            <a:r>
              <a:rPr lang="en-GB" dirty="0" smtClean="0"/>
              <a:t>61% Asian origins (27% Birmingham)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9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 Language Class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6275040" cy="344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005064"/>
            <a:ext cx="4649992" cy="26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Birmingham Cultural [budgeting] Pilots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Running 2013-14</a:t>
            </a:r>
          </a:p>
          <a:p>
            <a:pPr lvl="1"/>
            <a:r>
              <a:rPr lang="en-GB" dirty="0" smtClean="0"/>
              <a:t>Built on experience from DCLG’s Neighbourhood Community Budget Pilot Oct 2011-Apr 2013</a:t>
            </a:r>
          </a:p>
          <a:p>
            <a:r>
              <a:rPr lang="en-GB" dirty="0" smtClean="0"/>
              <a:t>£95k ACE/BCC/DCLG</a:t>
            </a:r>
          </a:p>
          <a:p>
            <a:r>
              <a:rPr lang="en-GB" dirty="0" smtClean="0"/>
              <a:t>Three case study neighbourhoods mapping onto Community budget pilot areas</a:t>
            </a:r>
          </a:p>
          <a:p>
            <a:pPr lvl="1"/>
            <a:r>
              <a:rPr lang="en-GB" dirty="0" err="1" smtClean="0"/>
              <a:t>Balsall</a:t>
            </a:r>
            <a:r>
              <a:rPr lang="en-GB" dirty="0" smtClean="0"/>
              <a:t> Heath</a:t>
            </a:r>
          </a:p>
          <a:p>
            <a:pPr lvl="1"/>
            <a:r>
              <a:rPr lang="en-GB" dirty="0" smtClean="0"/>
              <a:t>Castle Vale</a:t>
            </a:r>
          </a:p>
          <a:p>
            <a:pPr lvl="1"/>
            <a:r>
              <a:rPr lang="en-GB" dirty="0" smtClean="0"/>
              <a:t>Shard End</a:t>
            </a:r>
          </a:p>
          <a:p>
            <a:r>
              <a:rPr lang="en-GB" dirty="0" smtClean="0"/>
              <a:t>£40k extension from DCLG/ACE agreed March 2014</a:t>
            </a:r>
          </a:p>
        </p:txBody>
      </p:sp>
    </p:spTree>
    <p:extLst>
      <p:ext uri="{BB962C8B-B14F-4D97-AF65-F5344CB8AC3E}">
        <p14:creationId xmlns:p14="http://schemas.microsoft.com/office/powerpoint/2010/main" val="33028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Cultural Intermediation</a:t>
            </a:r>
            <a:br>
              <a:rPr lang="en-GB" dirty="0" smtClean="0"/>
            </a:br>
            <a:r>
              <a:rPr lang="en-GB" dirty="0" smtClean="0"/>
              <a:t>Interventions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Setting up a panel July/August 2014</a:t>
            </a:r>
          </a:p>
          <a:p>
            <a:pPr lvl="1"/>
            <a:r>
              <a:rPr lang="en-GB" dirty="0" smtClean="0"/>
              <a:t>How would you like to see your neighbourhood differently?</a:t>
            </a:r>
          </a:p>
          <a:p>
            <a:pPr lvl="1"/>
            <a:r>
              <a:rPr lang="en-GB" dirty="0" smtClean="0"/>
              <a:t>What things of (cultural) value in </a:t>
            </a:r>
            <a:r>
              <a:rPr lang="en-GB" dirty="0" err="1" smtClean="0"/>
              <a:t>Balsall</a:t>
            </a:r>
            <a:r>
              <a:rPr lang="en-GB" dirty="0" smtClean="0"/>
              <a:t> Heath would you like to see more of?</a:t>
            </a:r>
          </a:p>
          <a:p>
            <a:r>
              <a:rPr lang="en-GB" dirty="0" smtClean="0"/>
              <a:t>Can an arts/cultural organisation help realise that vision for change?</a:t>
            </a:r>
          </a:p>
          <a:p>
            <a:r>
              <a:rPr lang="en-GB" dirty="0" smtClean="0"/>
              <a:t>Bidding for resource from a funder (us!)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4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4176464" cy="556862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GB" dirty="0" smtClean="0"/>
              <a:t>For example?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We haven’t got the money to reopen a rail line</a:t>
            </a:r>
          </a:p>
          <a:p>
            <a:r>
              <a:rPr lang="en-GB" dirty="0" smtClean="0"/>
              <a:t>Could an artist come in and do a project about how it might transform the community</a:t>
            </a:r>
          </a:p>
          <a:p>
            <a:pPr lvl="1"/>
            <a:r>
              <a:rPr lang="en-GB" dirty="0" smtClean="0"/>
              <a:t>Lobbying BCC / Centro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2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We’ll let you know in 12 months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778224" cy="273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085184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@</a:t>
            </a:r>
            <a:r>
              <a:rPr lang="en-GB" dirty="0" err="1" smtClean="0"/>
              <a:t>cultintermed</a:t>
            </a:r>
            <a:endParaRPr lang="en-GB" dirty="0" smtClean="0"/>
          </a:p>
          <a:p>
            <a:pPr algn="ctr"/>
            <a:r>
              <a:rPr lang="en-GB" dirty="0" smtClean="0"/>
              <a:t>culturalintermediation.org.uk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Phil Jones</a:t>
            </a:r>
            <a:endParaRPr lang="en-GB" dirty="0"/>
          </a:p>
          <a:p>
            <a:pPr algn="ctr"/>
            <a:r>
              <a:rPr lang="en-GB" dirty="0" smtClean="0"/>
              <a:t>p.i.jones@bham.ac.uk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6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534195" cy="264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reativeCulturalIntermediariesBirmingha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853" y="0"/>
            <a:ext cx="4860032" cy="68683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75856" y="3745514"/>
            <a:ext cx="3446013" cy="619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1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688" y="0"/>
            <a:ext cx="12625889" cy="6957392"/>
          </a:xfrm>
        </p:spPr>
      </p:pic>
      <p:sp>
        <p:nvSpPr>
          <p:cNvPr id="5" name="TextBox 4"/>
          <p:cNvSpPr txBox="1"/>
          <p:nvPr/>
        </p:nvSpPr>
        <p:spPr>
          <a:xfrm>
            <a:off x="1691680" y="1556792"/>
            <a:ext cx="129614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City Centre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12504" y="6093296"/>
            <a:ext cx="129614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Mac Arts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28027" y="2685038"/>
            <a:ext cx="129614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Digbeth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31883" y="6093296"/>
            <a:ext cx="129614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Moseley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3933056"/>
            <a:ext cx="129614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Printworks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983" y="4675387"/>
            <a:ext cx="129614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University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116957"/>
            <a:ext cx="129614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Edgbaston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87824" y="1926124"/>
            <a:ext cx="432048" cy="63878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338750" y="6199657"/>
            <a:ext cx="893133" cy="78305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71800" y="5409652"/>
            <a:ext cx="88776" cy="611636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38750" y="4116957"/>
            <a:ext cx="449275" cy="824211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499993" y="2869704"/>
            <a:ext cx="2028034" cy="15240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39752" y="4302388"/>
            <a:ext cx="674913" cy="74599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5576" y="5048386"/>
            <a:ext cx="432048" cy="67557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13-02-16-14-27-4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12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2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Screenshot_2013-03-29-14-46-2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6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creenshot_2012-11-12-08-55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Screenshot_2012-11-12-08-56-3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Screenshot_2012-11-12-08-56-4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545</Words>
  <Application>Microsoft Office PowerPoint</Application>
  <PresentationFormat>On-screen Show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Community Mapping and Creative Interventions</vt:lpstr>
      <vt:lpstr>Sparkbrook 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Balsall Heath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Perceptions of culture,  desire for change</vt:lpstr>
      <vt:lpstr>English Language Class</vt:lpstr>
      <vt:lpstr>Birmingham Cultural [budgeting] Pilots</vt:lpstr>
      <vt:lpstr>Cultural Intermediation Interventions</vt:lpstr>
      <vt:lpstr>For example?</vt:lpstr>
      <vt:lpstr>We’ll let you know in 12 months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Mapping and Creative Interventions</dc:title>
  <dc:creator>Phil Jones</dc:creator>
  <cp:lastModifiedBy>Beatrice Turner</cp:lastModifiedBy>
  <cp:revision>7</cp:revision>
  <dcterms:created xsi:type="dcterms:W3CDTF">2014-07-05T10:47:45Z</dcterms:created>
  <dcterms:modified xsi:type="dcterms:W3CDTF">2014-09-29T09:54:47Z</dcterms:modified>
</cp:coreProperties>
</file>