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 id="2147483674" r:id="rId2"/>
    <p:sldMasterId id="2147483700" r:id="rId3"/>
    <p:sldMasterId id="2147484671" r:id="rId4"/>
  </p:sldMasterIdLst>
  <p:notesMasterIdLst>
    <p:notesMasterId r:id="rId33"/>
  </p:notesMasterIdLst>
  <p:handoutMasterIdLst>
    <p:handoutMasterId r:id="rId34"/>
  </p:handoutMasterIdLst>
  <p:sldIdLst>
    <p:sldId id="437" r:id="rId5"/>
    <p:sldId id="547" r:id="rId6"/>
    <p:sldId id="526" r:id="rId7"/>
    <p:sldId id="527" r:id="rId8"/>
    <p:sldId id="564" r:id="rId9"/>
    <p:sldId id="530" r:id="rId10"/>
    <p:sldId id="565" r:id="rId11"/>
    <p:sldId id="567" r:id="rId12"/>
    <p:sldId id="531" r:id="rId13"/>
    <p:sldId id="469" r:id="rId14"/>
    <p:sldId id="536" r:id="rId15"/>
    <p:sldId id="562" r:id="rId16"/>
    <p:sldId id="554" r:id="rId17"/>
    <p:sldId id="551" r:id="rId18"/>
    <p:sldId id="563" r:id="rId19"/>
    <p:sldId id="561" r:id="rId20"/>
    <p:sldId id="566" r:id="rId21"/>
    <p:sldId id="560" r:id="rId22"/>
    <p:sldId id="559" r:id="rId23"/>
    <p:sldId id="555" r:id="rId24"/>
    <p:sldId id="556" r:id="rId25"/>
    <p:sldId id="557" r:id="rId26"/>
    <p:sldId id="558" r:id="rId27"/>
    <p:sldId id="549" r:id="rId28"/>
    <p:sldId id="550" r:id="rId29"/>
    <p:sldId id="458" r:id="rId30"/>
    <p:sldId id="380" r:id="rId31"/>
    <p:sldId id="542" r:id="rId32"/>
  </p:sldIdLst>
  <p:sldSz cx="9144000" cy="6858000" type="screen4x3"/>
  <p:notesSz cx="6797675" cy="9926638"/>
  <p:defaultTextStyle>
    <a:defPPr>
      <a:defRPr lang="en-GB"/>
    </a:defPPr>
    <a:lvl1pPr algn="l" defTabSz="457200" rtl="0" fontAlgn="base">
      <a:spcBef>
        <a:spcPct val="0"/>
      </a:spcBef>
      <a:spcAft>
        <a:spcPct val="0"/>
      </a:spcAft>
      <a:defRPr sz="2400" kern="1200">
        <a:solidFill>
          <a:schemeClr val="bg1"/>
        </a:solidFill>
        <a:latin typeface="Arial" charset="0"/>
        <a:ea typeface="ＭＳ Ｐゴシック" pitchFamily="96" charset="-128"/>
        <a:cs typeface="Arial" charset="0"/>
      </a:defRPr>
    </a:lvl1pPr>
    <a:lvl2pPr marL="457200" algn="l" defTabSz="457200" rtl="0" fontAlgn="base">
      <a:spcBef>
        <a:spcPct val="0"/>
      </a:spcBef>
      <a:spcAft>
        <a:spcPct val="0"/>
      </a:spcAft>
      <a:defRPr sz="2400" kern="1200">
        <a:solidFill>
          <a:schemeClr val="bg1"/>
        </a:solidFill>
        <a:latin typeface="Arial" charset="0"/>
        <a:ea typeface="ＭＳ Ｐゴシック" pitchFamily="96" charset="-128"/>
        <a:cs typeface="Arial" charset="0"/>
      </a:defRPr>
    </a:lvl2pPr>
    <a:lvl3pPr marL="914400" algn="l" defTabSz="457200" rtl="0" fontAlgn="base">
      <a:spcBef>
        <a:spcPct val="0"/>
      </a:spcBef>
      <a:spcAft>
        <a:spcPct val="0"/>
      </a:spcAft>
      <a:defRPr sz="2400" kern="1200">
        <a:solidFill>
          <a:schemeClr val="bg1"/>
        </a:solidFill>
        <a:latin typeface="Arial" charset="0"/>
        <a:ea typeface="ＭＳ Ｐゴシック" pitchFamily="96" charset="-128"/>
        <a:cs typeface="Arial" charset="0"/>
      </a:defRPr>
    </a:lvl3pPr>
    <a:lvl4pPr marL="1371600" algn="l" defTabSz="457200" rtl="0" fontAlgn="base">
      <a:spcBef>
        <a:spcPct val="0"/>
      </a:spcBef>
      <a:spcAft>
        <a:spcPct val="0"/>
      </a:spcAft>
      <a:defRPr sz="2400" kern="1200">
        <a:solidFill>
          <a:schemeClr val="bg1"/>
        </a:solidFill>
        <a:latin typeface="Arial" charset="0"/>
        <a:ea typeface="ＭＳ Ｐゴシック" pitchFamily="96" charset="-128"/>
        <a:cs typeface="Arial" charset="0"/>
      </a:defRPr>
    </a:lvl4pPr>
    <a:lvl5pPr marL="1828800" algn="l" defTabSz="457200" rtl="0" fontAlgn="base">
      <a:spcBef>
        <a:spcPct val="0"/>
      </a:spcBef>
      <a:spcAft>
        <a:spcPct val="0"/>
      </a:spcAft>
      <a:defRPr sz="2400" kern="1200">
        <a:solidFill>
          <a:schemeClr val="bg1"/>
        </a:solidFill>
        <a:latin typeface="Arial" charset="0"/>
        <a:ea typeface="ＭＳ Ｐゴシック" pitchFamily="96" charset="-128"/>
        <a:cs typeface="Arial" charset="0"/>
      </a:defRPr>
    </a:lvl5pPr>
    <a:lvl6pPr marL="2286000" algn="l" defTabSz="914400" rtl="0" eaLnBrk="1" latinLnBrk="0" hangingPunct="1">
      <a:defRPr sz="2400" kern="1200">
        <a:solidFill>
          <a:schemeClr val="bg1"/>
        </a:solidFill>
        <a:latin typeface="Arial" charset="0"/>
        <a:ea typeface="ＭＳ Ｐゴシック" pitchFamily="96" charset="-128"/>
        <a:cs typeface="Arial" charset="0"/>
      </a:defRPr>
    </a:lvl6pPr>
    <a:lvl7pPr marL="2743200" algn="l" defTabSz="914400" rtl="0" eaLnBrk="1" latinLnBrk="0" hangingPunct="1">
      <a:defRPr sz="2400" kern="1200">
        <a:solidFill>
          <a:schemeClr val="bg1"/>
        </a:solidFill>
        <a:latin typeface="Arial" charset="0"/>
        <a:ea typeface="ＭＳ Ｐゴシック" pitchFamily="96" charset="-128"/>
        <a:cs typeface="Arial" charset="0"/>
      </a:defRPr>
    </a:lvl7pPr>
    <a:lvl8pPr marL="3200400" algn="l" defTabSz="914400" rtl="0" eaLnBrk="1" latinLnBrk="0" hangingPunct="1">
      <a:defRPr sz="2400" kern="1200">
        <a:solidFill>
          <a:schemeClr val="bg1"/>
        </a:solidFill>
        <a:latin typeface="Arial" charset="0"/>
        <a:ea typeface="ＭＳ Ｐゴシック" pitchFamily="96" charset="-128"/>
        <a:cs typeface="Arial" charset="0"/>
      </a:defRPr>
    </a:lvl8pPr>
    <a:lvl9pPr marL="3657600" algn="l" defTabSz="914400" rtl="0" eaLnBrk="1" latinLnBrk="0" hangingPunct="1">
      <a:defRPr sz="2400" kern="1200">
        <a:solidFill>
          <a:schemeClr val="bg1"/>
        </a:solidFill>
        <a:latin typeface="Arial" charset="0"/>
        <a:ea typeface="ＭＳ Ｐゴシック" pitchFamily="96"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03EB"/>
    <a:srgbClr val="FF33CC"/>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68058" autoAdjust="0"/>
  </p:normalViewPr>
  <p:slideViewPr>
    <p:cSldViewPr snapToGrid="0" snapToObjects="1">
      <p:cViewPr varScale="1">
        <p:scale>
          <a:sx n="61" d="100"/>
          <a:sy n="61" d="100"/>
        </p:scale>
        <p:origin x="-1920" y="-84"/>
      </p:cViewPr>
      <p:guideLst>
        <p:guide orient="horz" pos="2160"/>
        <p:guide pos="2880"/>
      </p:guideLst>
    </p:cSldViewPr>
  </p:slideViewPr>
  <p:outlineViewPr>
    <p:cViewPr>
      <p:scale>
        <a:sx n="33" d="100"/>
        <a:sy n="33" d="100"/>
      </p:scale>
      <p:origin x="0" y="858"/>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66" d="100"/>
          <a:sy n="66" d="100"/>
        </p:scale>
        <p:origin x="-2868" y="-78"/>
      </p:cViewPr>
      <p:guideLst>
        <p:guide orient="horz" pos="3127"/>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811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ＭＳ Ｐゴシック" pitchFamily="96" charset="-128"/>
                <a:cs typeface="+mn-cs"/>
              </a:defRPr>
            </a:lvl1pPr>
          </a:lstStyle>
          <a:p>
            <a:pPr>
              <a:defRPr/>
            </a:pPr>
            <a:endParaRPr lang="en-GB"/>
          </a:p>
        </p:txBody>
      </p:sp>
      <p:sp>
        <p:nvSpPr>
          <p:cNvPr id="218115" name="Rectangle 3"/>
          <p:cNvSpPr>
            <a:spLocks noGrp="1" noChangeArrowheads="1"/>
          </p:cNvSpPr>
          <p:nvPr>
            <p:ph type="dt" sz="quarter" idx="1"/>
          </p:nvPr>
        </p:nvSpPr>
        <p:spPr bwMode="auto">
          <a:xfrm>
            <a:off x="3852863" y="0"/>
            <a:ext cx="2944812"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ＭＳ Ｐゴシック" pitchFamily="96" charset="-128"/>
                <a:cs typeface="+mn-cs"/>
              </a:defRPr>
            </a:lvl1pPr>
          </a:lstStyle>
          <a:p>
            <a:pPr>
              <a:defRPr/>
            </a:pPr>
            <a:fld id="{26A9AA51-751C-49BB-9DC4-CFE5D95E8E09}" type="datetime1">
              <a:rPr lang="en-GB"/>
              <a:pPr>
                <a:defRPr/>
              </a:pPr>
              <a:t>22/10/2014</a:t>
            </a:fld>
            <a:endParaRPr lang="en-GB"/>
          </a:p>
        </p:txBody>
      </p:sp>
      <p:sp>
        <p:nvSpPr>
          <p:cNvPr id="218116" name="Rectangle 4"/>
          <p:cNvSpPr>
            <a:spLocks noGrp="1" noChangeArrowheads="1"/>
          </p:cNvSpPr>
          <p:nvPr>
            <p:ph type="ftr" sz="quarter" idx="2"/>
          </p:nvPr>
        </p:nvSpPr>
        <p:spPr bwMode="auto">
          <a:xfrm>
            <a:off x="0" y="9429750"/>
            <a:ext cx="2944813"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ＭＳ Ｐゴシック" pitchFamily="96" charset="-128"/>
                <a:cs typeface="+mn-cs"/>
              </a:defRPr>
            </a:lvl1pPr>
          </a:lstStyle>
          <a:p>
            <a:pPr>
              <a:defRPr/>
            </a:pPr>
            <a:endParaRPr lang="en-GB"/>
          </a:p>
        </p:txBody>
      </p:sp>
      <p:sp>
        <p:nvSpPr>
          <p:cNvPr id="218117" name="Rectangle 5"/>
          <p:cNvSpPr>
            <a:spLocks noGrp="1" noChangeArrowheads="1"/>
          </p:cNvSpPr>
          <p:nvPr>
            <p:ph type="sldNum" sz="quarter" idx="3"/>
          </p:nvPr>
        </p:nvSpPr>
        <p:spPr bwMode="auto">
          <a:xfrm>
            <a:off x="3852863" y="9429750"/>
            <a:ext cx="2944812"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ＭＳ Ｐゴシック" pitchFamily="96" charset="-128"/>
                <a:cs typeface="+mn-cs"/>
              </a:defRPr>
            </a:lvl1pPr>
          </a:lstStyle>
          <a:p>
            <a:pPr>
              <a:defRPr/>
            </a:pPr>
            <a:fld id="{E234F329-7116-43FF-8882-B7556E5A373B}" type="slidenum">
              <a:rPr lang="en-GB"/>
              <a:pPr>
                <a:defRPr/>
              </a:pPr>
              <a:t>‹#›</a:t>
            </a:fld>
            <a:endParaRPr lang="en-GB"/>
          </a:p>
        </p:txBody>
      </p:sp>
    </p:spTree>
    <p:extLst>
      <p:ext uri="{BB962C8B-B14F-4D97-AF65-F5344CB8AC3E}">
        <p14:creationId xmlns:p14="http://schemas.microsoft.com/office/powerpoint/2010/main" xmlns="" val="1049029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a typeface="ＭＳ Ｐゴシック" pitchFamily="96" charset="-128"/>
                <a:cs typeface="+mn-cs"/>
              </a:defRPr>
            </a:lvl1pPr>
          </a:lstStyle>
          <a:p>
            <a:pPr>
              <a:defRPr/>
            </a:pPr>
            <a:endParaRPr lang="en-GB"/>
          </a:p>
        </p:txBody>
      </p:sp>
      <p:sp>
        <p:nvSpPr>
          <p:cNvPr id="64515" name="Rectangle 3"/>
          <p:cNvSpPr>
            <a:spLocks noGrp="1" noChangeArrowheads="1"/>
          </p:cNvSpPr>
          <p:nvPr>
            <p:ph type="dt" idx="1"/>
          </p:nvPr>
        </p:nvSpPr>
        <p:spPr bwMode="auto">
          <a:xfrm>
            <a:off x="3851275" y="0"/>
            <a:ext cx="294481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a typeface="ＭＳ Ｐゴシック" pitchFamily="96" charset="-128"/>
                <a:cs typeface="+mn-cs"/>
              </a:defRPr>
            </a:lvl1pPr>
          </a:lstStyle>
          <a:p>
            <a:pPr>
              <a:defRPr/>
            </a:pPr>
            <a:fld id="{2214C670-EBEB-4B5C-8E51-D592BDCCF8C4}" type="datetime1">
              <a:rPr lang="en-GB"/>
              <a:pPr>
                <a:defRPr/>
              </a:pPr>
              <a:t>22/10/2014</a:t>
            </a:fld>
            <a:endParaRPr lang="en-GB"/>
          </a:p>
        </p:txBody>
      </p:sp>
      <p:sp>
        <p:nvSpPr>
          <p:cNvPr id="471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9450" y="4716463"/>
            <a:ext cx="5438775" cy="44656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6"/>
          <p:cNvSpPr>
            <a:spLocks noGrp="1" noChangeArrowheads="1"/>
          </p:cNvSpPr>
          <p:nvPr>
            <p:ph type="ftr" sz="quarter" idx="4"/>
          </p:nvPr>
        </p:nvSpPr>
        <p:spPr bwMode="auto">
          <a:xfrm>
            <a:off x="0"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a typeface="ＭＳ Ｐゴシック" pitchFamily="96" charset="-128"/>
                <a:cs typeface="+mn-cs"/>
              </a:defRPr>
            </a:lvl1pPr>
          </a:lstStyle>
          <a:p>
            <a:pPr>
              <a:defRPr/>
            </a:pPr>
            <a:endParaRPr lang="en-GB"/>
          </a:p>
        </p:txBody>
      </p:sp>
      <p:sp>
        <p:nvSpPr>
          <p:cNvPr id="64519" name="Rectangle 7"/>
          <p:cNvSpPr>
            <a:spLocks noGrp="1" noChangeArrowheads="1"/>
          </p:cNvSpPr>
          <p:nvPr>
            <p:ph type="sldNum" sz="quarter" idx="5"/>
          </p:nvPr>
        </p:nvSpPr>
        <p:spPr bwMode="auto">
          <a:xfrm>
            <a:off x="3851275" y="9428163"/>
            <a:ext cx="294481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ＭＳ Ｐゴシック" pitchFamily="96" charset="-128"/>
                <a:cs typeface="+mn-cs"/>
              </a:defRPr>
            </a:lvl1pPr>
          </a:lstStyle>
          <a:p>
            <a:pPr>
              <a:defRPr/>
            </a:pPr>
            <a:fld id="{5F96321D-EDE4-4D76-8A42-A386186058E1}" type="slidenum">
              <a:rPr lang="en-GB"/>
              <a:pPr>
                <a:defRPr/>
              </a:pPr>
              <a:t>‹#›</a:t>
            </a:fld>
            <a:endParaRPr lang="en-GB"/>
          </a:p>
        </p:txBody>
      </p:sp>
    </p:spTree>
    <p:extLst>
      <p:ext uri="{BB962C8B-B14F-4D97-AF65-F5344CB8AC3E}">
        <p14:creationId xmlns:p14="http://schemas.microsoft.com/office/powerpoint/2010/main" xmlns="" val="199633430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96" charset="-128"/>
        <a:cs typeface="+mn-cs"/>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96"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96"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96"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ementiaaction.org.uk/nationaldementiadeclaration" TargetMode="External"/><Relationship Id="rId7" Type="http://schemas.openxmlformats.org/officeDocument/2006/relationships/hyperlink" Target="http://www.ageuk.org.uk/health-wellbeing/relationships-and-family/befriending-services-combating-loneliness/meet-the-befrienders-befriending/"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www.dementiaaction.org.uk/dementiafriendlyschools" TargetMode="External"/><Relationship Id="rId5" Type="http://schemas.openxmlformats.org/officeDocument/2006/relationships/hyperlink" Target="http://www.telegraph.co.uk/health/elderhealth/10065061/Theatre-makes-dementia-less-of-a-drama.html" TargetMode="External"/><Relationship Id="rId4" Type="http://schemas.openxmlformats.org/officeDocument/2006/relationships/hyperlink" Target="http://www.entelechyarts.org/meet-me-at-the-albany/"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
        <p:nvSpPr>
          <p:cNvPr id="48132" name="Slide Number Placeholder 3"/>
          <p:cNvSpPr>
            <a:spLocks noGrp="1"/>
          </p:cNvSpPr>
          <p:nvPr>
            <p:ph type="sldNum" sz="quarter" idx="5"/>
          </p:nvPr>
        </p:nvSpPr>
        <p:spPr>
          <a:noFill/>
        </p:spPr>
        <p:txBody>
          <a:bodyPr/>
          <a:lstStyle/>
          <a:p>
            <a:fld id="{138CDE76-3BF2-4140-9990-9CEDAC7D3A79}"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pPr eaLnBrk="1" hangingPunct="1"/>
            <a:r>
              <a:rPr lang="en-US" dirty="0" smtClean="0"/>
              <a:t>What's</a:t>
            </a:r>
            <a:r>
              <a:rPr lang="en-US" baseline="0" dirty="0" smtClean="0"/>
              <a:t> on my minds as we think about priorities for goal 2</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GB" altLang="en-US" smtClean="0"/>
              <a:t>Back in 2010, the Arts Council worked with the Department of Culture, Media and Sport, Sport England and English Heritage worked on some advanced statistical analysis of the drivers of engagement in culture and sport. Key factors shaping arts were tested using regression modelling. </a:t>
            </a:r>
          </a:p>
          <a:p>
            <a:endParaRPr lang="en-GB" altLang="en-US" smtClean="0"/>
          </a:p>
        </p:txBody>
      </p:sp>
      <p:sp>
        <p:nvSpPr>
          <p:cNvPr id="53252" name="Slide Number Placeholder 3"/>
          <p:cNvSpPr>
            <a:spLocks noGrp="1"/>
          </p:cNvSpPr>
          <p:nvPr>
            <p:ph type="sldNum" sz="quarter" idx="5"/>
          </p:nvPr>
        </p:nvSpPr>
        <p:spPr>
          <a:ln>
            <a:miter lim="800000"/>
            <a:headEnd/>
            <a:tailEnd/>
          </a:ln>
        </p:spPr>
        <p:txBody>
          <a:bodyPr/>
          <a:lstStyle/>
          <a:p>
            <a:pPr>
              <a:defRPr/>
            </a:pPr>
            <a:fld id="{681A1AC3-134A-48BF-8392-64321750C3E4}" type="slidenum">
              <a:rPr lang="en-GB" altLang="en-US" smtClean="0">
                <a:ea typeface="ＭＳ Ｐゴシック" pitchFamily="34" charset="-128"/>
              </a:rPr>
              <a:pPr>
                <a:defRPr/>
              </a:pPr>
              <a:t>13</a:t>
            </a:fld>
            <a:endParaRPr lang="en-GB"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endParaRPr lang="en-US" altLang="en-US" smtClean="0">
              <a:ea typeface="ＭＳ Ｐゴシック" pitchFamily="34" charset="-128"/>
            </a:endParaRPr>
          </a:p>
        </p:txBody>
      </p:sp>
      <p:sp>
        <p:nvSpPr>
          <p:cNvPr id="32772" name="Slide Number Placeholder 3"/>
          <p:cNvSpPr>
            <a:spLocks noGrp="1"/>
          </p:cNvSpPr>
          <p:nvPr>
            <p:ph type="sldNum" sz="quarter" idx="5"/>
          </p:nvPr>
        </p:nvSpPr>
        <p:spPr>
          <a:noFill/>
          <a:ln>
            <a:miter lim="800000"/>
            <a:headEnd/>
            <a:tailEnd/>
          </a:ln>
        </p:spPr>
        <p:txBody>
          <a:bodyPr/>
          <a:lstStyle/>
          <a:p>
            <a:fld id="{76673B9D-1394-4784-813D-A7597928A78B}" type="slidenum">
              <a:rPr lang="en-GB" altLang="en-US" smtClean="0">
                <a:ea typeface="ＭＳ Ｐゴシック" pitchFamily="34" charset="-128"/>
              </a:rPr>
              <a:pPr/>
              <a:t>16</a:t>
            </a:fld>
            <a:endParaRPr lang="en-GB" altLang="en-US" smtClean="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ea typeface="MS PGothic" pitchFamily="34" charset="-128"/>
              </a:rPr>
              <a:t>Notes</a:t>
            </a:r>
          </a:p>
          <a:p>
            <a:r>
              <a:rPr lang="en-GB" dirty="0" smtClean="0">
                <a:ea typeface="MS PGothic" pitchFamily="34" charset="-128"/>
              </a:rPr>
              <a:t>Within</a:t>
            </a:r>
            <a:r>
              <a:rPr lang="en-GB" baseline="0" dirty="0" smtClean="0">
                <a:ea typeface="MS PGothic" pitchFamily="34" charset="-128"/>
              </a:rPr>
              <a:t> Goal 2 we have made a commitment to prioritise people and places with the least engagement.  I know that many of you have also made commitments to reach out to communities (both people and places) that traditionally may be less likely to engage in the arts and culture and your contribution to this priority  is vital.</a:t>
            </a:r>
          </a:p>
          <a:p>
            <a:endParaRPr lang="en-GB" baseline="0" dirty="0" smtClean="0">
              <a:ea typeface="MS PGothic" pitchFamily="34" charset="-128"/>
            </a:endParaRPr>
          </a:p>
          <a:p>
            <a:r>
              <a:rPr lang="en-GB" baseline="0" dirty="0" smtClean="0">
                <a:ea typeface="MS PGothic" pitchFamily="34" charset="-128"/>
              </a:rPr>
              <a:t>Strategic funds such as touring and digital will play their part too and you will be aware that earlier in the year we also launched a strategic fund that is designed to address this priority head on called Creative people and places. This is the vision for Creative people and places which hopefully should be familiar to you.   </a:t>
            </a:r>
          </a:p>
          <a:p>
            <a:endParaRPr lang="en-GB" baseline="0" dirty="0" smtClean="0">
              <a:ea typeface="MS PGothic" pitchFamily="34" charset="-128"/>
            </a:endParaRPr>
          </a:p>
          <a:p>
            <a:r>
              <a:rPr lang="en-GB" baseline="0" dirty="0" smtClean="0">
                <a:ea typeface="MS PGothic" pitchFamily="34" charset="-128"/>
              </a:rPr>
              <a:t> </a:t>
            </a:r>
            <a:endParaRPr lang="en-GB" dirty="0" smtClean="0"/>
          </a:p>
        </p:txBody>
      </p:sp>
      <p:sp>
        <p:nvSpPr>
          <p:cNvPr id="4" name="Slide Number Placeholder 3"/>
          <p:cNvSpPr>
            <a:spLocks noGrp="1"/>
          </p:cNvSpPr>
          <p:nvPr>
            <p:ph type="sldNum" sz="quarter" idx="5"/>
          </p:nvPr>
        </p:nvSpPr>
        <p:spPr/>
        <p:txBody>
          <a:bodyPr/>
          <a:lstStyle/>
          <a:p>
            <a:pPr>
              <a:defRPr/>
            </a:pPr>
            <a:fld id="{A8E6B03C-23AE-45FC-8D10-10D8B6BEECF2}" type="slidenum">
              <a:rPr lang="en-GB" smtClean="0"/>
              <a:pPr>
                <a:defRPr/>
              </a:pPr>
              <a:t>18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GB" dirty="0" smtClean="0">
                <a:ea typeface="MS PGothic" pitchFamily="34" charset="-128"/>
              </a:rPr>
              <a:t>Notes</a:t>
            </a:r>
          </a:p>
          <a:p>
            <a:r>
              <a:rPr lang="en-GB" dirty="0" smtClean="0">
                <a:ea typeface="MS PGothic" pitchFamily="34" charset="-128"/>
              </a:rPr>
              <a:t>Within</a:t>
            </a:r>
            <a:r>
              <a:rPr lang="en-GB" baseline="0" dirty="0" smtClean="0">
                <a:ea typeface="MS PGothic" pitchFamily="34" charset="-128"/>
              </a:rPr>
              <a:t> Goal 2 we have made a commitment to prioritise people and places with the least engagement.  I know that many of you have also made commitments to reach out to communities (both people and places) that traditionally may be less likely to engage in the arts and culture and your contribution to this priority  is vital.</a:t>
            </a:r>
          </a:p>
          <a:p>
            <a:endParaRPr lang="en-GB" baseline="0" dirty="0" smtClean="0">
              <a:ea typeface="MS PGothic" pitchFamily="34" charset="-128"/>
            </a:endParaRPr>
          </a:p>
          <a:p>
            <a:r>
              <a:rPr lang="en-GB" baseline="0" dirty="0" smtClean="0">
                <a:ea typeface="MS PGothic" pitchFamily="34" charset="-128"/>
              </a:rPr>
              <a:t>Strategic funds such as touring and digital will play their part too and you will be aware that earlier in the year we also launched a strategic fund that is designed to address this priority head on called Creative people and places. This is the vision for Creative people and places which hopefully should be familiar to you.   </a:t>
            </a:r>
          </a:p>
          <a:p>
            <a:endParaRPr lang="en-GB" baseline="0" dirty="0" smtClean="0">
              <a:ea typeface="MS PGothic" pitchFamily="34" charset="-128"/>
            </a:endParaRPr>
          </a:p>
          <a:p>
            <a:r>
              <a:rPr lang="en-GB" baseline="0" dirty="0" smtClean="0">
                <a:ea typeface="MS PGothic" pitchFamily="34" charset="-128"/>
              </a:rPr>
              <a:t> </a:t>
            </a:r>
            <a:endParaRPr lang="en-GB" dirty="0" smtClean="0"/>
          </a:p>
        </p:txBody>
      </p:sp>
      <p:sp>
        <p:nvSpPr>
          <p:cNvPr id="4" name="Slide Number Placeholder 3"/>
          <p:cNvSpPr>
            <a:spLocks noGrp="1"/>
          </p:cNvSpPr>
          <p:nvPr>
            <p:ph type="sldNum" sz="quarter" idx="5"/>
          </p:nvPr>
        </p:nvSpPr>
        <p:spPr/>
        <p:txBody>
          <a:bodyPr/>
          <a:lstStyle/>
          <a:p>
            <a:pPr>
              <a:defRPr/>
            </a:pPr>
            <a:fld id="{A8E6B03C-23AE-45FC-8D10-10D8B6BEECF2}" type="slidenum">
              <a:rPr lang="en-GB" smtClean="0"/>
              <a:pPr>
                <a:defRPr/>
              </a:pPr>
              <a:t>19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21</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z="1200" kern="1200" dirty="0" smtClean="0">
                <a:solidFill>
                  <a:schemeClr val="tx1"/>
                </a:solidFill>
                <a:latin typeface="Calibri" pitchFamily="34" charset="0"/>
                <a:ea typeface="ＭＳ Ｐゴシック" pitchFamily="96" charset="-128"/>
                <a:cs typeface="+mn-cs"/>
              </a:rPr>
              <a:t>The key aims of the programme are to:</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encourage residential care providers in partnership with arts organisations</a:t>
            </a:r>
            <a:r>
              <a:rPr lang="en-GB" sz="1200" i="1" kern="1200" dirty="0" smtClean="0">
                <a:solidFill>
                  <a:schemeClr val="tx1"/>
                </a:solidFill>
                <a:latin typeface="Calibri" pitchFamily="34" charset="0"/>
                <a:ea typeface="ＭＳ Ｐゴシック" pitchFamily="96" charset="-128"/>
                <a:cs typeface="+mn-cs"/>
              </a:rPr>
              <a:t> </a:t>
            </a:r>
            <a:r>
              <a:rPr lang="en-GB" sz="1200" kern="1200" dirty="0" smtClean="0">
                <a:solidFill>
                  <a:schemeClr val="tx1"/>
                </a:solidFill>
                <a:latin typeface="Calibri" pitchFamily="34" charset="0"/>
                <a:ea typeface="ＭＳ Ｐゴシック" pitchFamily="96" charset="-128"/>
                <a:cs typeface="+mn-cs"/>
              </a:rPr>
              <a:t>to commit to and invest in on-going programmes that give residents access to high quality arts experiences </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establish a series of sustainable, exemplar, programmes of arts and engagement activity giving older people in residential care access to a wide range of quality arts experiences as audiences and participants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showcase artistic excellence in residential care settings and stretch aspiration for the range of arts that residents can access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develop tools and resources for more residential care providers to adopt on-going programmes of arts engagement activity and to provide practical support for them to identify appropriate artists and local arts opportunities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support the professional development of residential care staff to increase their confidence to deliver arts engagement programmes in their care settings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support the professional development of artists to create collaborative arts projects with older people, their carers and the wider community</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through documentation, evaluation and dissemination stimulate debate and share learning about approaches to engaging older people in care in the arts and inspire others to develop best practice</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demonstrating the role of the arts in providing a voice for older people and bring local communities and people  in care homes closer together</a:t>
            </a:r>
          </a:p>
          <a:p>
            <a:r>
              <a:rPr lang="en-GB" sz="1200" kern="1200" dirty="0" smtClean="0">
                <a:solidFill>
                  <a:schemeClr val="tx1"/>
                </a:solidFill>
                <a:latin typeface="Calibri" pitchFamily="34" charset="0"/>
                <a:ea typeface="ＭＳ Ｐゴシック" pitchFamily="96" charset="-128"/>
                <a:cs typeface="+mn-cs"/>
              </a:rPr>
              <a:t> </a:t>
            </a:r>
          </a:p>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22</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z="1200" kern="1200" dirty="0" smtClean="0">
                <a:solidFill>
                  <a:schemeClr val="tx1"/>
                </a:solidFill>
                <a:latin typeface="Calibri" pitchFamily="34" charset="0"/>
                <a:ea typeface="ＭＳ Ｐゴシック" pitchFamily="96" charset="-128"/>
                <a:cs typeface="+mn-cs"/>
              </a:rPr>
              <a:t>The key aims of the programme are to:</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encourage residential care providers in partnership with arts organisations</a:t>
            </a:r>
            <a:r>
              <a:rPr lang="en-GB" sz="1200" i="1" kern="1200" dirty="0" smtClean="0">
                <a:solidFill>
                  <a:schemeClr val="tx1"/>
                </a:solidFill>
                <a:latin typeface="Calibri" pitchFamily="34" charset="0"/>
                <a:ea typeface="ＭＳ Ｐゴシック" pitchFamily="96" charset="-128"/>
                <a:cs typeface="+mn-cs"/>
              </a:rPr>
              <a:t> </a:t>
            </a:r>
            <a:r>
              <a:rPr lang="en-GB" sz="1200" kern="1200" dirty="0" smtClean="0">
                <a:solidFill>
                  <a:schemeClr val="tx1"/>
                </a:solidFill>
                <a:latin typeface="Calibri" pitchFamily="34" charset="0"/>
                <a:ea typeface="ＭＳ Ｐゴシック" pitchFamily="96" charset="-128"/>
                <a:cs typeface="+mn-cs"/>
              </a:rPr>
              <a:t>to commit to and invest in on-going programmes that give residents access to high quality arts experiences </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establish a series of sustainable, exemplar, programmes of arts and engagement activity giving older people in residential care access to a wide range of quality arts experiences as audiences and participants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showcase artistic excellence in residential care settings and stretch aspiration for the range of arts that residents can access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develop tools and resources for more residential care providers to adopt on-going programmes of arts engagement activity and to provide practical support for them to identify appropriate artists and local arts opportunities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support the professional development of residential care staff to increase their confidence to deliver arts engagement programmes in their care settings</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support the professional development of artists to create collaborative arts projects with older people, their carers and the wider community</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through documentation, evaluation and dissemination stimulate debate and share learning about approaches to engaging older people in care in the arts and inspire others to develop best practice</a:t>
            </a:r>
          </a:p>
          <a:p>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demonstrating the role of the arts in providing a voice for older people and bring local communities and people  in care homes closer together</a:t>
            </a:r>
          </a:p>
          <a:p>
            <a:r>
              <a:rPr lang="en-GB" sz="1200" kern="1200" dirty="0" smtClean="0">
                <a:solidFill>
                  <a:schemeClr val="tx1"/>
                </a:solidFill>
                <a:latin typeface="Calibri" pitchFamily="34" charset="0"/>
                <a:ea typeface="ＭＳ Ｐゴシック" pitchFamily="96" charset="-128"/>
                <a:cs typeface="+mn-cs"/>
              </a:rPr>
              <a:t> </a:t>
            </a:r>
          </a:p>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23</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GB" sz="1200" kern="1200" dirty="0" smtClean="0">
                <a:solidFill>
                  <a:schemeClr val="tx1"/>
                </a:solidFill>
                <a:latin typeface="Calibri" pitchFamily="34" charset="0"/>
                <a:ea typeface="ＭＳ Ｐゴシック" pitchFamily="96" charset="-128"/>
                <a:cs typeface="+mn-cs"/>
              </a:rPr>
              <a:t>The proposed activities fit broadly under the following two aims:</a:t>
            </a:r>
          </a:p>
          <a:p>
            <a:pPr lvl="0"/>
            <a:r>
              <a:rPr lang="en-GB" sz="1200" b="1" kern="1200" dirty="0" smtClean="0">
                <a:solidFill>
                  <a:schemeClr val="tx1"/>
                </a:solidFill>
                <a:latin typeface="Calibri" pitchFamily="34" charset="0"/>
                <a:ea typeface="ＭＳ Ｐゴシック" pitchFamily="96" charset="-128"/>
                <a:cs typeface="+mn-cs"/>
              </a:rPr>
              <a:t>Supporting the cultural sector to become more age and dementia aware and proactive in welcoming older people and their carers and families </a:t>
            </a:r>
            <a:endParaRPr lang="en-GB" sz="1200" kern="1200" dirty="0" smtClean="0">
              <a:solidFill>
                <a:schemeClr val="tx1"/>
              </a:solidFill>
              <a:latin typeface="Calibri" pitchFamily="34" charset="0"/>
              <a:ea typeface="ＭＳ Ｐゴシック" pitchFamily="96" charset="-128"/>
              <a:cs typeface="+mn-cs"/>
            </a:endParaRPr>
          </a:p>
          <a:p>
            <a:r>
              <a:rPr lang="en-GB" sz="1200" kern="1200" dirty="0" smtClean="0">
                <a:solidFill>
                  <a:schemeClr val="tx1"/>
                </a:solidFill>
                <a:latin typeface="Calibri" pitchFamily="34" charset="0"/>
                <a:ea typeface="ＭＳ Ｐゴシック" pitchFamily="96" charset="-128"/>
                <a:cs typeface="+mn-cs"/>
              </a:rPr>
              <a:t> </a:t>
            </a:r>
          </a:p>
          <a:p>
            <a:r>
              <a:rPr lang="en-GB" sz="1200" kern="1200" dirty="0" smtClean="0">
                <a:solidFill>
                  <a:schemeClr val="tx1"/>
                </a:solidFill>
                <a:latin typeface="Calibri" pitchFamily="34" charset="0"/>
                <a:ea typeface="ＭＳ Ｐゴシック" pitchFamily="96" charset="-128"/>
                <a:cs typeface="+mn-cs"/>
              </a:rPr>
              <a:t>Examples of activity </a:t>
            </a:r>
          </a:p>
          <a:p>
            <a:pPr lvl="0"/>
            <a:r>
              <a:rPr lang="en-GB" sz="1200" kern="1200" dirty="0" smtClean="0">
                <a:solidFill>
                  <a:schemeClr val="tx1"/>
                </a:solidFill>
                <a:latin typeface="Calibri" pitchFamily="34" charset="0"/>
                <a:ea typeface="ＭＳ Ｐゴシック" pitchFamily="96" charset="-128"/>
                <a:cs typeface="+mn-cs"/>
              </a:rPr>
              <a:t>All public facing Arts Council funded cultural organisations participate in a programme of age and dementia awareness.  This would draw on off the shelf training programmes around dementia and would also be a natural development from the current industry led drive to become more family friendly.  Cultural organisations would be invited to achieve recognised standards of best practice </a:t>
            </a:r>
            <a:r>
              <a:rPr lang="en-GB" sz="1200" kern="1200" dirty="0" err="1" smtClean="0">
                <a:solidFill>
                  <a:schemeClr val="tx1"/>
                </a:solidFill>
                <a:latin typeface="Calibri" pitchFamily="34" charset="0"/>
                <a:ea typeface="ＭＳ Ｐゴシック" pitchFamily="96" charset="-128"/>
                <a:cs typeface="+mn-cs"/>
              </a:rPr>
              <a:t>eg</a:t>
            </a:r>
            <a:r>
              <a:rPr lang="en-GB" sz="1200" kern="1200" dirty="0" smtClean="0">
                <a:solidFill>
                  <a:schemeClr val="tx1"/>
                </a:solidFill>
                <a:latin typeface="Calibri" pitchFamily="34" charset="0"/>
                <a:ea typeface="ＭＳ Ｐゴシック" pitchFamily="96" charset="-128"/>
                <a:cs typeface="+mn-cs"/>
              </a:rPr>
              <a:t> </a:t>
            </a:r>
            <a:r>
              <a:rPr lang="en-GB" sz="1200" u="sng" kern="1200" dirty="0" smtClean="0">
                <a:solidFill>
                  <a:schemeClr val="tx1"/>
                </a:solidFill>
                <a:latin typeface="Calibri" pitchFamily="34" charset="0"/>
                <a:ea typeface="ＭＳ Ｐゴシック" pitchFamily="96" charset="-128"/>
                <a:cs typeface="+mn-cs"/>
                <a:hlinkClick r:id="rId3"/>
              </a:rPr>
              <a:t>National Dementia Declaration   </a:t>
            </a:r>
            <a:r>
              <a:rPr lang="en-GB" sz="1200" kern="1200" dirty="0" smtClean="0">
                <a:solidFill>
                  <a:schemeClr val="tx1"/>
                </a:solidFill>
                <a:latin typeface="Calibri" pitchFamily="34" charset="0"/>
                <a:ea typeface="ＭＳ Ｐゴシック" pitchFamily="96" charset="-128"/>
                <a:cs typeface="+mn-cs"/>
              </a:rPr>
              <a:t> </a:t>
            </a:r>
          </a:p>
          <a:p>
            <a:pPr lvl="0"/>
            <a:r>
              <a:rPr lang="en-GB" sz="1200" kern="1200" dirty="0" smtClean="0">
                <a:solidFill>
                  <a:schemeClr val="tx1"/>
                </a:solidFill>
                <a:latin typeface="Calibri" pitchFamily="34" charset="0"/>
                <a:ea typeface="ＭＳ Ｐゴシック" pitchFamily="96" charset="-128"/>
                <a:cs typeface="+mn-cs"/>
              </a:rPr>
              <a:t>A cross section of funded organisation develop or adopt innovative proactive approaches to become exemplars on how to reach out to include older people and their families and carers – for instance </a:t>
            </a:r>
            <a:r>
              <a:rPr lang="en-GB" sz="1200" u="sng" kern="1200" dirty="0" smtClean="0">
                <a:solidFill>
                  <a:schemeClr val="tx1"/>
                </a:solidFill>
                <a:latin typeface="Calibri" pitchFamily="34" charset="0"/>
                <a:ea typeface="ＭＳ Ｐゴシック" pitchFamily="96" charset="-128"/>
                <a:cs typeface="+mn-cs"/>
                <a:hlinkClick r:id="rId4"/>
              </a:rPr>
              <a:t>The Albany</a:t>
            </a:r>
            <a:r>
              <a:rPr lang="en-GB" sz="1200" kern="1200" dirty="0" smtClean="0">
                <a:solidFill>
                  <a:schemeClr val="tx1"/>
                </a:solidFill>
                <a:latin typeface="Calibri" pitchFamily="34" charset="0"/>
                <a:ea typeface="ＭＳ Ｐゴシック" pitchFamily="96" charset="-128"/>
                <a:cs typeface="+mn-cs"/>
              </a:rPr>
              <a:t> and </a:t>
            </a:r>
            <a:r>
              <a:rPr lang="en-GB" sz="1200" u="sng" kern="1200" dirty="0" smtClean="0">
                <a:solidFill>
                  <a:schemeClr val="tx1"/>
                </a:solidFill>
                <a:latin typeface="Calibri" pitchFamily="34" charset="0"/>
                <a:ea typeface="ＭＳ Ｐゴシック" pitchFamily="96" charset="-128"/>
                <a:cs typeface="+mn-cs"/>
                <a:hlinkClick r:id="rId5"/>
              </a:rPr>
              <a:t>Theatre by the Lake</a:t>
            </a:r>
            <a:r>
              <a:rPr lang="en-GB" sz="1200" kern="1200" dirty="0" smtClean="0">
                <a:solidFill>
                  <a:schemeClr val="tx1"/>
                </a:solidFill>
                <a:latin typeface="Calibri" pitchFamily="34" charset="0"/>
                <a:ea typeface="ＭＳ Ｐゴシック" pitchFamily="96" charset="-128"/>
                <a:cs typeface="+mn-cs"/>
              </a:rPr>
              <a:t> </a:t>
            </a:r>
          </a:p>
          <a:p>
            <a:pPr lvl="0"/>
            <a:r>
              <a:rPr lang="en-GB" sz="1200" u="sng" kern="1200" dirty="0" smtClean="0">
                <a:solidFill>
                  <a:schemeClr val="tx1"/>
                </a:solidFill>
                <a:latin typeface="Calibri" pitchFamily="34" charset="0"/>
                <a:ea typeface="ＭＳ Ｐゴシック" pitchFamily="96" charset="-128"/>
                <a:cs typeface="+mn-cs"/>
                <a:hlinkClick r:id="rId6"/>
              </a:rPr>
              <a:t>Intergenerational arts projects</a:t>
            </a:r>
            <a:r>
              <a:rPr lang="en-GB" sz="1200" kern="1200" dirty="0" smtClean="0">
                <a:solidFill>
                  <a:schemeClr val="tx1"/>
                </a:solidFill>
                <a:latin typeface="Calibri" pitchFamily="34" charset="0"/>
                <a:ea typeface="ＭＳ Ｐゴシック" pitchFamily="96" charset="-128"/>
                <a:cs typeface="+mn-cs"/>
              </a:rPr>
              <a:t> to raise awareness of dementia and develop the confidence and skills of young people to engage with older people </a:t>
            </a:r>
          </a:p>
          <a:p>
            <a:r>
              <a:rPr lang="en-GB" sz="1200" kern="1200" dirty="0" smtClean="0">
                <a:solidFill>
                  <a:schemeClr val="tx1"/>
                </a:solidFill>
                <a:latin typeface="Calibri" pitchFamily="34" charset="0"/>
                <a:ea typeface="ＭＳ Ｐゴシック" pitchFamily="96" charset="-128"/>
                <a:cs typeface="+mn-cs"/>
              </a:rPr>
              <a:t>     </a:t>
            </a:r>
          </a:p>
          <a:p>
            <a:r>
              <a:rPr lang="en-GB" sz="1200" kern="1200" dirty="0" smtClean="0">
                <a:solidFill>
                  <a:schemeClr val="tx1"/>
                </a:solidFill>
                <a:latin typeface="Calibri" pitchFamily="34" charset="0"/>
                <a:ea typeface="ＭＳ Ｐゴシック" pitchFamily="96" charset="-128"/>
                <a:cs typeface="+mn-cs"/>
              </a:rPr>
              <a:t> </a:t>
            </a:r>
          </a:p>
          <a:p>
            <a:pPr lvl="0"/>
            <a:r>
              <a:rPr lang="en-GB" sz="1200" b="1" kern="1200" dirty="0" smtClean="0">
                <a:solidFill>
                  <a:schemeClr val="tx1"/>
                </a:solidFill>
                <a:latin typeface="Calibri" pitchFamily="34" charset="0"/>
                <a:ea typeface="ＭＳ Ｐゴシック" pitchFamily="96" charset="-128"/>
                <a:cs typeface="+mn-cs"/>
              </a:rPr>
              <a:t>Reaching home bound isolated older people through arts and culture </a:t>
            </a:r>
            <a:endParaRPr lang="en-GB" sz="1200" kern="1200" dirty="0" smtClean="0">
              <a:solidFill>
                <a:schemeClr val="tx1"/>
              </a:solidFill>
              <a:latin typeface="Calibri" pitchFamily="34" charset="0"/>
              <a:ea typeface="ＭＳ Ｐゴシック" pitchFamily="96" charset="-128"/>
              <a:cs typeface="+mn-cs"/>
            </a:endParaRPr>
          </a:p>
          <a:p>
            <a:r>
              <a:rPr lang="en-GB" sz="1200" kern="1200" dirty="0" smtClean="0">
                <a:solidFill>
                  <a:schemeClr val="tx1"/>
                </a:solidFill>
                <a:latin typeface="Calibri" pitchFamily="34" charset="0"/>
                <a:ea typeface="ＭＳ Ｐゴシック" pitchFamily="96" charset="-128"/>
                <a:cs typeface="+mn-cs"/>
              </a:rPr>
              <a:t> </a:t>
            </a:r>
          </a:p>
          <a:p>
            <a:r>
              <a:rPr lang="en-GB" sz="1200" kern="1200" dirty="0" smtClean="0">
                <a:solidFill>
                  <a:schemeClr val="tx1"/>
                </a:solidFill>
                <a:latin typeface="Calibri" pitchFamily="34" charset="0"/>
                <a:ea typeface="ＭＳ Ｐゴシック" pitchFamily="96" charset="-128"/>
                <a:cs typeface="+mn-cs"/>
              </a:rPr>
              <a:t>Examples of activity:</a:t>
            </a:r>
          </a:p>
          <a:p>
            <a:pPr lvl="0"/>
            <a:r>
              <a:rPr lang="en-GB" sz="1200" kern="1200" dirty="0" smtClean="0">
                <a:solidFill>
                  <a:schemeClr val="tx1"/>
                </a:solidFill>
                <a:latin typeface="Calibri" pitchFamily="34" charset="0"/>
                <a:ea typeface="ＭＳ Ｐゴシック" pitchFamily="96" charset="-128"/>
                <a:cs typeface="+mn-cs"/>
              </a:rPr>
              <a:t>Mentoring volunteers to provide arts and cultural activities. To tackle the problem of loneliness among older people, Age UK has developed befriending services. The service works by assigning each older person a </a:t>
            </a:r>
            <a:r>
              <a:rPr lang="en-GB" sz="1200" kern="1200" dirty="0" err="1" smtClean="0">
                <a:solidFill>
                  <a:schemeClr val="tx1"/>
                </a:solidFill>
                <a:latin typeface="Calibri" pitchFamily="34" charset="0"/>
                <a:ea typeface="ＭＳ Ｐゴシック" pitchFamily="96" charset="-128"/>
                <a:cs typeface="+mn-cs"/>
              </a:rPr>
              <a:t>befriender</a:t>
            </a:r>
            <a:r>
              <a:rPr lang="en-GB" sz="1200" kern="1200" dirty="0" smtClean="0">
                <a:solidFill>
                  <a:schemeClr val="tx1"/>
                </a:solidFill>
                <a:latin typeface="Calibri" pitchFamily="34" charset="0"/>
                <a:ea typeface="ＭＳ Ｐゴシック" pitchFamily="96" charset="-128"/>
                <a:cs typeface="+mn-cs"/>
              </a:rPr>
              <a:t>, who provides friendly conversation and companionship on a regular basis over a long period of time. All </a:t>
            </a:r>
            <a:r>
              <a:rPr lang="en-GB" sz="1200" u="none" strike="noStrike" kern="1200" dirty="0" err="1" smtClean="0">
                <a:solidFill>
                  <a:schemeClr val="tx1"/>
                </a:solidFill>
                <a:latin typeface="Calibri" pitchFamily="34" charset="0"/>
                <a:ea typeface="ＭＳ Ｐゴシック" pitchFamily="96" charset="-128"/>
                <a:cs typeface="+mn-cs"/>
                <a:hlinkClick r:id="rId7" tooltip="befrienders"/>
              </a:rPr>
              <a:t>befrienders</a:t>
            </a:r>
            <a:r>
              <a:rPr lang="en-GB" sz="1200" kern="1200" dirty="0" smtClean="0">
                <a:solidFill>
                  <a:schemeClr val="tx1"/>
                </a:solidFill>
                <a:latin typeface="Calibri" pitchFamily="34" charset="0"/>
                <a:ea typeface="ＭＳ Ｐゴシック" pitchFamily="96" charset="-128"/>
                <a:cs typeface="+mn-cs"/>
              </a:rPr>
              <a:t> are volunteers, who freely give up their time to help lonely older people.  Artists would mentor interested volunteers in how to provide a range of creative activities that could be offered to homebound people and to enhance the time they spend together.  This builds on an approach currently supported in the West Midlands as part of the Baring Foundation/Arts Council </a:t>
            </a:r>
            <a:r>
              <a:rPr lang="en-GB" sz="1200" i="1" kern="1200" dirty="0" smtClean="0">
                <a:solidFill>
                  <a:schemeClr val="tx1"/>
                </a:solidFill>
                <a:latin typeface="Calibri" pitchFamily="34" charset="0"/>
                <a:ea typeface="ＭＳ Ｐゴシック" pitchFamily="96" charset="-128"/>
                <a:cs typeface="+mn-cs"/>
              </a:rPr>
              <a:t>arts and older people</a:t>
            </a:r>
            <a:r>
              <a:rPr lang="en-GB" sz="1200" kern="1200" dirty="0" smtClean="0">
                <a:solidFill>
                  <a:schemeClr val="tx1"/>
                </a:solidFill>
                <a:latin typeface="Calibri" pitchFamily="34" charset="0"/>
                <a:ea typeface="ＭＳ Ｐゴシック" pitchFamily="96" charset="-128"/>
                <a:cs typeface="+mn-cs"/>
              </a:rPr>
              <a:t> commissioned grant programme  </a:t>
            </a:r>
          </a:p>
          <a:p>
            <a:pPr lvl="0"/>
            <a:r>
              <a:rPr lang="en-GB" sz="1200" b="1" kern="1200" dirty="0" smtClean="0">
                <a:solidFill>
                  <a:schemeClr val="tx1"/>
                </a:solidFill>
                <a:latin typeface="Calibri" pitchFamily="34" charset="0"/>
                <a:ea typeface="ＭＳ Ｐゴシック" pitchFamily="96" charset="-128"/>
                <a:cs typeface="+mn-cs"/>
              </a:rPr>
              <a:t>Cultural community connectors.  </a:t>
            </a:r>
            <a:r>
              <a:rPr lang="en-GB" sz="1200" kern="1200" dirty="0" smtClean="0">
                <a:solidFill>
                  <a:schemeClr val="tx1"/>
                </a:solidFill>
                <a:latin typeface="Calibri" pitchFamily="34" charset="0"/>
                <a:ea typeface="ＭＳ Ｐゴシック" pitchFamily="96" charset="-128"/>
                <a:cs typeface="+mn-cs"/>
              </a:rPr>
              <a:t>Where there isn’t an established system of volunteering to reach the most isolated older people, we will support the expansion of an approach being uses in several Creative people and Places. The Community connectors model operates through a mix of volunteers and paid part time coordinators.  Modest local commissioning budgets allow the connectors to develop bespoke programmes of activity that represent the place and the community.          </a:t>
            </a:r>
          </a:p>
          <a:p>
            <a:r>
              <a:rPr lang="en-GB" sz="1200" kern="1200" dirty="0" smtClean="0">
                <a:solidFill>
                  <a:schemeClr val="tx1"/>
                </a:solidFill>
                <a:latin typeface="Calibri" pitchFamily="34" charset="0"/>
                <a:ea typeface="ＭＳ Ｐゴシック" pitchFamily="96" charset="-128"/>
                <a:cs typeface="+mn-cs"/>
              </a:rPr>
              <a:t>Key partners </a:t>
            </a:r>
          </a:p>
          <a:p>
            <a:pPr lvl="0"/>
            <a:r>
              <a:rPr lang="en-GB" sz="1200" kern="1200" dirty="0" smtClean="0">
                <a:solidFill>
                  <a:schemeClr val="tx1"/>
                </a:solidFill>
                <a:latin typeface="Calibri" pitchFamily="34" charset="0"/>
                <a:ea typeface="ＭＳ Ｐゴシック" pitchFamily="96" charset="-128"/>
                <a:cs typeface="+mn-cs"/>
              </a:rPr>
              <a:t>Age UK, Age Concern</a:t>
            </a:r>
          </a:p>
          <a:p>
            <a:pPr lvl="0"/>
            <a:r>
              <a:rPr lang="en-GB" sz="1200" kern="1200" dirty="0" smtClean="0">
                <a:solidFill>
                  <a:schemeClr val="tx1"/>
                </a:solidFill>
                <a:latin typeface="Calibri" pitchFamily="34" charset="0"/>
                <a:ea typeface="ＭＳ Ｐゴシック" pitchFamily="96" charset="-128"/>
                <a:cs typeface="+mn-cs"/>
              </a:rPr>
              <a:t>Commercial and charitable care providers </a:t>
            </a:r>
          </a:p>
          <a:p>
            <a:pPr lvl="0"/>
            <a:r>
              <a:rPr lang="en-GB" sz="1200" kern="1200" dirty="0" smtClean="0">
                <a:solidFill>
                  <a:schemeClr val="tx1"/>
                </a:solidFill>
                <a:latin typeface="Calibri" pitchFamily="34" charset="0"/>
                <a:ea typeface="ＭＳ Ｐゴシック" pitchFamily="96" charset="-128"/>
                <a:cs typeface="+mn-cs"/>
              </a:rPr>
              <a:t>Core cities, ADUK  and  relevant local authorities </a:t>
            </a:r>
          </a:p>
          <a:p>
            <a:pPr lvl="0"/>
            <a:r>
              <a:rPr lang="en-GB" sz="1200" kern="1200" dirty="0" smtClean="0">
                <a:solidFill>
                  <a:schemeClr val="tx1"/>
                </a:solidFill>
                <a:latin typeface="Calibri" pitchFamily="34" charset="0"/>
                <a:ea typeface="ＭＳ Ｐゴシック" pitchFamily="96" charset="-128"/>
                <a:cs typeface="+mn-cs"/>
              </a:rPr>
              <a:t>Baring Foundation</a:t>
            </a:r>
          </a:p>
          <a:p>
            <a:pPr lvl="0"/>
            <a:r>
              <a:rPr lang="en-GB" sz="1200" kern="1200" dirty="0" smtClean="0">
                <a:solidFill>
                  <a:schemeClr val="tx1"/>
                </a:solidFill>
                <a:latin typeface="Calibri" pitchFamily="34" charset="0"/>
                <a:ea typeface="ＭＳ Ｐゴシック" pitchFamily="96" charset="-128"/>
                <a:cs typeface="+mn-cs"/>
              </a:rPr>
              <a:t>Arts and museums sector bodies </a:t>
            </a:r>
            <a:r>
              <a:rPr lang="en-GB" sz="1200" kern="1200" dirty="0" err="1" smtClean="0">
                <a:solidFill>
                  <a:schemeClr val="tx1"/>
                </a:solidFill>
                <a:latin typeface="Calibri" pitchFamily="34" charset="0"/>
                <a:ea typeface="ＭＳ Ｐゴシック" pitchFamily="96" charset="-128"/>
                <a:cs typeface="+mn-cs"/>
              </a:rPr>
              <a:t>eg</a:t>
            </a:r>
            <a:r>
              <a:rPr lang="en-GB" sz="1200" kern="1200" dirty="0" smtClean="0">
                <a:solidFill>
                  <a:schemeClr val="tx1"/>
                </a:solidFill>
                <a:latin typeface="Calibri" pitchFamily="34" charset="0"/>
                <a:ea typeface="ＭＳ Ｐゴシック" pitchFamily="96" charset="-128"/>
                <a:cs typeface="+mn-cs"/>
              </a:rPr>
              <a:t> TMA, MA, ABO</a:t>
            </a:r>
          </a:p>
          <a:p>
            <a:r>
              <a:rPr lang="en-GB" sz="1200" kern="1200" dirty="0" smtClean="0">
                <a:solidFill>
                  <a:schemeClr val="tx1"/>
                </a:solidFill>
                <a:latin typeface="Calibri" pitchFamily="34" charset="0"/>
                <a:ea typeface="ＭＳ Ｐゴシック" pitchFamily="96" charset="-128"/>
                <a:cs typeface="+mn-cs"/>
              </a:rPr>
              <a:t> </a:t>
            </a:r>
          </a:p>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24</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smtClean="0"/>
              <a:t>Here’s what we’re going</a:t>
            </a:r>
            <a:r>
              <a:rPr lang="en-US" baseline="0" dirty="0" smtClean="0"/>
              <a:t> to cover today.</a:t>
            </a: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2</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smtClean="0"/>
          </a:p>
        </p:txBody>
      </p:sp>
      <p:sp>
        <p:nvSpPr>
          <p:cNvPr id="82948" name="Slide Number Placeholder 3"/>
          <p:cNvSpPr>
            <a:spLocks noGrp="1"/>
          </p:cNvSpPr>
          <p:nvPr>
            <p:ph type="sldNum" sz="quarter" idx="5"/>
          </p:nvPr>
        </p:nvSpPr>
        <p:spPr>
          <a:noFill/>
        </p:spPr>
        <p:txBody>
          <a:bodyPr/>
          <a:lstStyle/>
          <a:p>
            <a:fld id="{4DD1593E-D656-4DA2-A6A8-56C203F87C7E}" type="slidenum">
              <a:rPr lang="en-GB" smtClean="0"/>
              <a:pPr/>
              <a:t>26</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This diagram</a:t>
            </a:r>
            <a:r>
              <a:rPr lang="en-US" baseline="0" dirty="0" smtClean="0"/>
              <a:t> represents the entirety of government spend in the UK.  The size of the circle is the size of spend. </a:t>
            </a:r>
          </a:p>
          <a:p>
            <a:endParaRPr lang="en-US" baseline="0" dirty="0" smtClean="0"/>
          </a:p>
          <a:p>
            <a:r>
              <a:rPr lang="en-US" baseline="0" dirty="0" smtClean="0"/>
              <a:t>The green dot on the left represents funding to DCMS (see over).</a:t>
            </a:r>
          </a:p>
          <a:p>
            <a:endParaRPr lang="en-US" baseline="0" dirty="0" smtClean="0"/>
          </a:p>
          <a:p>
            <a:r>
              <a:rPr lang="en-GB" sz="1200" b="1" kern="1200" baseline="0" dirty="0" smtClean="0">
                <a:solidFill>
                  <a:schemeClr val="tx1"/>
                </a:solidFill>
                <a:latin typeface="Calibri" pitchFamily="34" charset="0"/>
                <a:ea typeface="ＭＳ Ｐゴシック" pitchFamily="96" charset="-128"/>
                <a:cs typeface="+mn-cs"/>
              </a:rPr>
              <a:t>Our goals are:</a:t>
            </a:r>
          </a:p>
          <a:p>
            <a:r>
              <a:rPr lang="en-GB" sz="1200" kern="1200" baseline="0" dirty="0" smtClean="0">
                <a:solidFill>
                  <a:schemeClr val="tx1"/>
                </a:solidFill>
                <a:latin typeface="Calibri" pitchFamily="34" charset="0"/>
                <a:ea typeface="ＭＳ Ｐゴシック" pitchFamily="96" charset="-128"/>
                <a:cs typeface="+mn-cs"/>
              </a:rPr>
              <a:t>Excellence is thriving and celebrated in the arts,</a:t>
            </a:r>
          </a:p>
          <a:p>
            <a:r>
              <a:rPr lang="en-GB" sz="1200" kern="1200" baseline="0" dirty="0" smtClean="0">
                <a:solidFill>
                  <a:schemeClr val="tx1"/>
                </a:solidFill>
                <a:latin typeface="Calibri" pitchFamily="34" charset="0"/>
                <a:ea typeface="ＭＳ Ｐゴシック" pitchFamily="96" charset="-128"/>
                <a:cs typeface="+mn-cs"/>
              </a:rPr>
              <a:t>museums and libraries</a:t>
            </a:r>
          </a:p>
          <a:p>
            <a:r>
              <a:rPr lang="en-GB" sz="1200" kern="1200" baseline="0" dirty="0" smtClean="0">
                <a:solidFill>
                  <a:schemeClr val="tx1"/>
                </a:solidFill>
                <a:latin typeface="Calibri" pitchFamily="34" charset="0"/>
                <a:ea typeface="ＭＳ Ｐゴシック" pitchFamily="96" charset="-128"/>
                <a:cs typeface="+mn-cs"/>
              </a:rPr>
              <a:t>Everyone has the opportunity to experience and</a:t>
            </a:r>
          </a:p>
          <a:p>
            <a:r>
              <a:rPr lang="en-GB" sz="1200" kern="1200" baseline="0" dirty="0" smtClean="0">
                <a:solidFill>
                  <a:schemeClr val="tx1"/>
                </a:solidFill>
                <a:latin typeface="Calibri" pitchFamily="34" charset="0"/>
                <a:ea typeface="ＭＳ Ｐゴシック" pitchFamily="96" charset="-128"/>
                <a:cs typeface="+mn-cs"/>
              </a:rPr>
              <a:t>to be inspired by the arts, museums and libraries</a:t>
            </a:r>
          </a:p>
          <a:p>
            <a:r>
              <a:rPr lang="en-GB" sz="1200" kern="1200" baseline="0" dirty="0" smtClean="0">
                <a:solidFill>
                  <a:schemeClr val="tx1"/>
                </a:solidFill>
                <a:latin typeface="Calibri" pitchFamily="34" charset="0"/>
                <a:ea typeface="ＭＳ Ｐゴシック" pitchFamily="96" charset="-128"/>
                <a:cs typeface="+mn-cs"/>
              </a:rPr>
              <a:t>The arts, museums and libraries are resilient</a:t>
            </a:r>
          </a:p>
          <a:p>
            <a:r>
              <a:rPr lang="en-GB" sz="1200" kern="1200" baseline="0" dirty="0" smtClean="0">
                <a:solidFill>
                  <a:schemeClr val="tx1"/>
                </a:solidFill>
                <a:latin typeface="Calibri" pitchFamily="34" charset="0"/>
                <a:ea typeface="ＭＳ Ｐゴシック" pitchFamily="96" charset="-128"/>
                <a:cs typeface="+mn-cs"/>
              </a:rPr>
              <a:t>and environmentally sustainable</a:t>
            </a:r>
          </a:p>
          <a:p>
            <a:r>
              <a:rPr lang="en-GB" sz="1200" kern="1200" baseline="0" dirty="0" smtClean="0">
                <a:solidFill>
                  <a:schemeClr val="tx1"/>
                </a:solidFill>
                <a:latin typeface="Calibri" pitchFamily="34" charset="0"/>
                <a:ea typeface="ＭＳ Ｐゴシック" pitchFamily="96" charset="-128"/>
                <a:cs typeface="+mn-cs"/>
              </a:rPr>
              <a:t>The leadership and workforce in the arts, museums</a:t>
            </a:r>
          </a:p>
          <a:p>
            <a:r>
              <a:rPr lang="en-GB" sz="1200" kern="1200" baseline="0" dirty="0" smtClean="0">
                <a:solidFill>
                  <a:schemeClr val="tx1"/>
                </a:solidFill>
                <a:latin typeface="Calibri" pitchFamily="34" charset="0"/>
                <a:ea typeface="ＭＳ Ｐゴシック" pitchFamily="96" charset="-128"/>
                <a:cs typeface="+mn-cs"/>
              </a:rPr>
              <a:t>and libraries are diverse and appropriately skilled</a:t>
            </a:r>
          </a:p>
          <a:p>
            <a:r>
              <a:rPr lang="en-GB" sz="1200" kern="1200" baseline="0" dirty="0" smtClean="0">
                <a:solidFill>
                  <a:schemeClr val="tx1"/>
                </a:solidFill>
                <a:latin typeface="Calibri" pitchFamily="34" charset="0"/>
                <a:ea typeface="ＭＳ Ｐゴシック" pitchFamily="96" charset="-128"/>
                <a:cs typeface="+mn-cs"/>
              </a:rPr>
              <a:t>Every child and young person has the opportunity</a:t>
            </a:r>
          </a:p>
          <a:p>
            <a:r>
              <a:rPr lang="en-GB" sz="1200" kern="1200" baseline="0" dirty="0" smtClean="0">
                <a:solidFill>
                  <a:schemeClr val="tx1"/>
                </a:solidFill>
                <a:latin typeface="Calibri" pitchFamily="34" charset="0"/>
                <a:ea typeface="ＭＳ Ｐゴシック" pitchFamily="96" charset="-128"/>
                <a:cs typeface="+mn-cs"/>
              </a:rPr>
              <a:t>to experience the richness of the arts, museums</a:t>
            </a:r>
          </a:p>
          <a:p>
            <a:r>
              <a:rPr lang="en-GB" sz="1200" kern="1200" baseline="0" dirty="0" smtClean="0">
                <a:solidFill>
                  <a:schemeClr val="tx1"/>
                </a:solidFill>
                <a:latin typeface="Calibri" pitchFamily="34" charset="0"/>
                <a:ea typeface="ＭＳ Ｐゴシック" pitchFamily="96" charset="-128"/>
                <a:cs typeface="+mn-cs"/>
              </a:rPr>
              <a:t>and libraries</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bg1"/>
                </a:solidFill>
                <a:latin typeface="Arial" charset="0"/>
                <a:ea typeface="ＭＳ Ｐゴシック" pitchFamily="96" charset="-128"/>
              </a:defRPr>
            </a:lvl1pPr>
            <a:lvl2pPr marL="742950" indent="-285750" eaLnBrk="0" hangingPunct="0">
              <a:defRPr sz="2400">
                <a:solidFill>
                  <a:schemeClr val="bg1"/>
                </a:solidFill>
                <a:latin typeface="Arial" charset="0"/>
                <a:ea typeface="ＭＳ Ｐゴシック" pitchFamily="96" charset="-128"/>
              </a:defRPr>
            </a:lvl2pPr>
            <a:lvl3pPr marL="1143000" indent="-228600" eaLnBrk="0" hangingPunct="0">
              <a:defRPr sz="2400">
                <a:solidFill>
                  <a:schemeClr val="bg1"/>
                </a:solidFill>
                <a:latin typeface="Arial" charset="0"/>
                <a:ea typeface="ＭＳ Ｐゴシック" pitchFamily="96" charset="-128"/>
              </a:defRPr>
            </a:lvl3pPr>
            <a:lvl4pPr marL="1600200" indent="-228600" eaLnBrk="0" hangingPunct="0">
              <a:defRPr sz="2400">
                <a:solidFill>
                  <a:schemeClr val="bg1"/>
                </a:solidFill>
                <a:latin typeface="Arial" charset="0"/>
                <a:ea typeface="ＭＳ Ｐゴシック" pitchFamily="96" charset="-128"/>
              </a:defRPr>
            </a:lvl4pPr>
            <a:lvl5pPr marL="2057400" indent="-228600" eaLnBrk="0" hangingPunct="0">
              <a:defRPr sz="2400">
                <a:solidFill>
                  <a:schemeClr val="bg1"/>
                </a:solidFill>
                <a:latin typeface="Arial" charset="0"/>
                <a:ea typeface="ＭＳ Ｐゴシック" pitchFamily="96" charset="-128"/>
              </a:defRPr>
            </a:lvl5pPr>
            <a:lvl6pPr marL="2514600" indent="-228600" defTabSz="457200" eaLnBrk="0" fontAlgn="base" hangingPunct="0">
              <a:spcBef>
                <a:spcPct val="0"/>
              </a:spcBef>
              <a:spcAft>
                <a:spcPct val="0"/>
              </a:spcAft>
              <a:defRPr sz="2400">
                <a:solidFill>
                  <a:schemeClr val="bg1"/>
                </a:solidFill>
                <a:latin typeface="Arial" charset="0"/>
                <a:ea typeface="ＭＳ Ｐゴシック" pitchFamily="96" charset="-128"/>
              </a:defRPr>
            </a:lvl6pPr>
            <a:lvl7pPr marL="2971800" indent="-228600" defTabSz="457200" eaLnBrk="0" fontAlgn="base" hangingPunct="0">
              <a:spcBef>
                <a:spcPct val="0"/>
              </a:spcBef>
              <a:spcAft>
                <a:spcPct val="0"/>
              </a:spcAft>
              <a:defRPr sz="2400">
                <a:solidFill>
                  <a:schemeClr val="bg1"/>
                </a:solidFill>
                <a:latin typeface="Arial" charset="0"/>
                <a:ea typeface="ＭＳ Ｐゴシック" pitchFamily="96" charset="-128"/>
              </a:defRPr>
            </a:lvl7pPr>
            <a:lvl8pPr marL="3429000" indent="-228600" defTabSz="457200" eaLnBrk="0" fontAlgn="base" hangingPunct="0">
              <a:spcBef>
                <a:spcPct val="0"/>
              </a:spcBef>
              <a:spcAft>
                <a:spcPct val="0"/>
              </a:spcAft>
              <a:defRPr sz="2400">
                <a:solidFill>
                  <a:schemeClr val="bg1"/>
                </a:solidFill>
                <a:latin typeface="Arial" charset="0"/>
                <a:ea typeface="ＭＳ Ｐゴシック" pitchFamily="96" charset="-128"/>
              </a:defRPr>
            </a:lvl8pPr>
            <a:lvl9pPr marL="3886200" indent="-228600" defTabSz="457200" eaLnBrk="0" fontAlgn="base" hangingPunct="0">
              <a:spcBef>
                <a:spcPct val="0"/>
              </a:spcBef>
              <a:spcAft>
                <a:spcPct val="0"/>
              </a:spcAft>
              <a:defRPr sz="2400">
                <a:solidFill>
                  <a:schemeClr val="bg1"/>
                </a:solidFill>
                <a:latin typeface="Arial" charset="0"/>
                <a:ea typeface="ＭＳ Ｐゴシック" pitchFamily="96" charset="-128"/>
              </a:defRPr>
            </a:lvl9pPr>
          </a:lstStyle>
          <a:p>
            <a:pPr eaLnBrk="1" hangingPunct="1"/>
            <a:fld id="{8F5E120F-B8A6-46FF-B652-7F0562583E98}" type="slidenum">
              <a:rPr lang="en-GB" sz="1200">
                <a:solidFill>
                  <a:prstClr val="black"/>
                </a:solidFill>
              </a:rPr>
              <a:pPr eaLnBrk="1" hangingPunct="1"/>
              <a:t>28</a:t>
            </a:fld>
            <a:endParaRPr lang="en-GB" sz="120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Notes Placeholder 2"/>
          <p:cNvSpPr>
            <a:spLocks noGrp="1"/>
          </p:cNvSpPr>
          <p:nvPr>
            <p:ph type="body" idx="1"/>
          </p:nvPr>
        </p:nvSpPr>
        <p:spPr>
          <a:xfrm>
            <a:off x="679450" y="488950"/>
            <a:ext cx="5438775" cy="8694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dirty="0" smtClean="0"/>
          </a:p>
        </p:txBody>
      </p:sp>
      <p:sp>
        <p:nvSpPr>
          <p:cNvPr id="47107" name="Slide Number Placeholder 3"/>
          <p:cNvSpPr>
            <a:spLocks noGrp="1"/>
          </p:cNvSpPr>
          <p:nvPr>
            <p:ph type="sldNum" sz="quarter" idx="5"/>
          </p:nvPr>
        </p:nvSpPr>
        <p:spPr/>
        <p:txBody>
          <a:bodyPr/>
          <a:lstStyle/>
          <a:p>
            <a:pPr>
              <a:defRPr/>
            </a:pPr>
            <a:fld id="{74D3FA78-8C47-458E-8662-6D2ED809E7E5}" type="slidenum">
              <a:rPr lang="en-GB" smtClean="0"/>
              <a:pPr>
                <a:defRPr/>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indent="355600" algn="l">
              <a:lnSpc>
                <a:spcPct val="150000"/>
              </a:lnSpc>
              <a:buFont typeface="Arial" pitchFamily="34" charset="0"/>
              <a:buChar char="•"/>
              <a:defRPr/>
            </a:pPr>
            <a:r>
              <a:rPr lang="en-GB" dirty="0" smtClean="0"/>
              <a:t>Our mission is 'great art for everyone' and we work to achieve this by championing, developing and investing in arts and cultural experiences that enrich people's lives.</a:t>
            </a:r>
          </a:p>
          <a:p>
            <a:endParaRPr lang="en-GB" dirty="0" smtClean="0"/>
          </a:p>
          <a:p>
            <a:pPr marL="171450" indent="-171450">
              <a:buFont typeface="Arial" pitchFamily="34" charset="0"/>
              <a:buChar char="•"/>
            </a:pPr>
            <a:r>
              <a:rPr lang="en-GB" dirty="0" smtClean="0"/>
              <a:t>We support a range of activities across the arts</a:t>
            </a:r>
            <a:r>
              <a:rPr lang="en-GB" baseline="0" dirty="0" smtClean="0"/>
              <a:t> </a:t>
            </a:r>
            <a:r>
              <a:rPr lang="en-GB" dirty="0" smtClean="0"/>
              <a:t>- from theatre to digital art, reading to dance, music to literature, and crafts to collections. </a:t>
            </a:r>
          </a:p>
          <a:p>
            <a:pPr marL="171450" indent="-171450">
              <a:buFont typeface="Arial" pitchFamily="34" charset="0"/>
              <a:buChar char="•"/>
            </a:pPr>
            <a:endParaRPr lang="en-GB" dirty="0" smtClean="0"/>
          </a:p>
          <a:p>
            <a:pPr marL="171450" indent="-171450">
              <a:buFont typeface="Arial" pitchFamily="34" charset="0"/>
              <a:buChar char="•"/>
            </a:pPr>
            <a:r>
              <a:rPr lang="en-GB" dirty="0" smtClean="0"/>
              <a:t>As of 2011, we also</a:t>
            </a:r>
            <a:r>
              <a:rPr lang="en-GB" baseline="0" dirty="0" smtClean="0"/>
              <a:t> have responsibility for museums and libraries, which previously sat with another government department.  Our relationship with these sectors is slightly different, as we do not fund them in the same way.  More on this later.</a:t>
            </a:r>
            <a:endParaRPr lang="en-GB" dirty="0" smtClean="0"/>
          </a:p>
          <a:p>
            <a:pPr marL="171450" indent="-171450">
              <a:buFont typeface="Arial" pitchFamily="34" charset="0"/>
              <a:buChar char="•"/>
            </a:pPr>
            <a:endParaRPr lang="en-GB" dirty="0" smtClean="0"/>
          </a:p>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marL="0" indent="0" algn="l">
              <a:lnSpc>
                <a:spcPct val="150000"/>
              </a:lnSpc>
              <a:buFont typeface="Arial" pitchFamily="34" charset="0"/>
              <a:buNone/>
              <a:defRPr/>
            </a:pPr>
            <a:r>
              <a:rPr lang="en-GB" dirty="0" smtClean="0"/>
              <a:t>The 5</a:t>
            </a:r>
            <a:r>
              <a:rPr lang="en-GB" baseline="0" dirty="0" smtClean="0"/>
              <a:t> goals are:</a:t>
            </a:r>
            <a:endParaRPr lang="en-GB" dirty="0" smtClean="0"/>
          </a:p>
          <a:p>
            <a:pPr marL="171450" indent="-171450">
              <a:buFont typeface="Arial" pitchFamily="34" charset="0"/>
              <a:buChar char="•"/>
            </a:pPr>
            <a:endParaRPr lang="en-GB" dirty="0" smtClean="0"/>
          </a:p>
          <a:p>
            <a:r>
              <a:rPr lang="en-GB" sz="1200" b="1" kern="1200" baseline="0" dirty="0" smtClean="0">
                <a:solidFill>
                  <a:schemeClr val="tx1"/>
                </a:solidFill>
                <a:latin typeface="Calibri" pitchFamily="34" charset="0"/>
                <a:ea typeface="ＭＳ Ｐゴシック" pitchFamily="96" charset="-128"/>
                <a:cs typeface="+mn-cs"/>
              </a:rPr>
              <a:t>Our goals are:</a:t>
            </a:r>
          </a:p>
          <a:p>
            <a:r>
              <a:rPr lang="en-GB" sz="1200" kern="1200" baseline="0" dirty="0" smtClean="0">
                <a:solidFill>
                  <a:schemeClr val="tx1"/>
                </a:solidFill>
                <a:latin typeface="Calibri" pitchFamily="34" charset="0"/>
                <a:ea typeface="ＭＳ Ｐゴシック" pitchFamily="96" charset="-128"/>
                <a:cs typeface="+mn-cs"/>
              </a:rPr>
              <a:t>Excellence is thriving and celebrated in the arts,</a:t>
            </a:r>
          </a:p>
          <a:p>
            <a:r>
              <a:rPr lang="en-GB" sz="1200" kern="1200" baseline="0" dirty="0" smtClean="0">
                <a:solidFill>
                  <a:schemeClr val="tx1"/>
                </a:solidFill>
                <a:latin typeface="Calibri" pitchFamily="34" charset="0"/>
                <a:ea typeface="ＭＳ Ｐゴシック" pitchFamily="96" charset="-128"/>
                <a:cs typeface="+mn-cs"/>
              </a:rPr>
              <a:t>museums and libraries</a:t>
            </a:r>
          </a:p>
          <a:p>
            <a:r>
              <a:rPr lang="en-GB" sz="1200" kern="1200" baseline="0" dirty="0" smtClean="0">
                <a:solidFill>
                  <a:schemeClr val="tx1"/>
                </a:solidFill>
                <a:latin typeface="Calibri" pitchFamily="34" charset="0"/>
                <a:ea typeface="ＭＳ Ｐゴシック" pitchFamily="96" charset="-128"/>
                <a:cs typeface="+mn-cs"/>
              </a:rPr>
              <a:t>Everyone has the opportunity to experience and</a:t>
            </a:r>
          </a:p>
          <a:p>
            <a:r>
              <a:rPr lang="en-GB" sz="1200" kern="1200" baseline="0" dirty="0" smtClean="0">
                <a:solidFill>
                  <a:schemeClr val="tx1"/>
                </a:solidFill>
                <a:latin typeface="Calibri" pitchFamily="34" charset="0"/>
                <a:ea typeface="ＭＳ Ｐゴシック" pitchFamily="96" charset="-128"/>
                <a:cs typeface="+mn-cs"/>
              </a:rPr>
              <a:t>to be inspired by the arts, museums and libraries</a:t>
            </a:r>
          </a:p>
          <a:p>
            <a:r>
              <a:rPr lang="en-GB" sz="1200" kern="1200" baseline="0" dirty="0" smtClean="0">
                <a:solidFill>
                  <a:schemeClr val="tx1"/>
                </a:solidFill>
                <a:latin typeface="Calibri" pitchFamily="34" charset="0"/>
                <a:ea typeface="ＭＳ Ｐゴシック" pitchFamily="96" charset="-128"/>
                <a:cs typeface="+mn-cs"/>
              </a:rPr>
              <a:t>The arts, museums and libraries are resilient</a:t>
            </a:r>
          </a:p>
          <a:p>
            <a:r>
              <a:rPr lang="en-GB" sz="1200" kern="1200" baseline="0" dirty="0" smtClean="0">
                <a:solidFill>
                  <a:schemeClr val="tx1"/>
                </a:solidFill>
                <a:latin typeface="Calibri" pitchFamily="34" charset="0"/>
                <a:ea typeface="ＭＳ Ｐゴシック" pitchFamily="96" charset="-128"/>
                <a:cs typeface="+mn-cs"/>
              </a:rPr>
              <a:t>and environmentally sustainable</a:t>
            </a:r>
          </a:p>
          <a:p>
            <a:r>
              <a:rPr lang="en-GB" sz="1200" kern="1200" baseline="0" dirty="0" smtClean="0">
                <a:solidFill>
                  <a:schemeClr val="tx1"/>
                </a:solidFill>
                <a:latin typeface="Calibri" pitchFamily="34" charset="0"/>
                <a:ea typeface="ＭＳ Ｐゴシック" pitchFamily="96" charset="-128"/>
                <a:cs typeface="+mn-cs"/>
              </a:rPr>
              <a:t>The leadership and workforce in the arts, museums</a:t>
            </a:r>
          </a:p>
          <a:p>
            <a:r>
              <a:rPr lang="en-GB" sz="1200" kern="1200" baseline="0" dirty="0" smtClean="0">
                <a:solidFill>
                  <a:schemeClr val="tx1"/>
                </a:solidFill>
                <a:latin typeface="Calibri" pitchFamily="34" charset="0"/>
                <a:ea typeface="ＭＳ Ｐゴシック" pitchFamily="96" charset="-128"/>
                <a:cs typeface="+mn-cs"/>
              </a:rPr>
              <a:t>and libraries are diverse and appropriately skilled</a:t>
            </a:r>
          </a:p>
          <a:p>
            <a:r>
              <a:rPr lang="en-GB" sz="1200" kern="1200" baseline="0" dirty="0" smtClean="0">
                <a:solidFill>
                  <a:schemeClr val="tx1"/>
                </a:solidFill>
                <a:latin typeface="Calibri" pitchFamily="34" charset="0"/>
                <a:ea typeface="ＭＳ Ｐゴシック" pitchFamily="96" charset="-128"/>
                <a:cs typeface="+mn-cs"/>
              </a:rPr>
              <a:t>Every child and young person has the opportunity</a:t>
            </a:r>
          </a:p>
          <a:p>
            <a:r>
              <a:rPr lang="en-GB" sz="1200" kern="1200" baseline="0" dirty="0" smtClean="0">
                <a:solidFill>
                  <a:schemeClr val="tx1"/>
                </a:solidFill>
                <a:latin typeface="Calibri" pitchFamily="34" charset="0"/>
                <a:ea typeface="ＭＳ Ｐゴシック" pitchFamily="96" charset="-128"/>
                <a:cs typeface="+mn-cs"/>
              </a:rPr>
              <a:t>to experience the richness of the arts, museums</a:t>
            </a:r>
          </a:p>
          <a:p>
            <a:r>
              <a:rPr lang="en-GB" sz="1200" kern="1200" baseline="0" smtClean="0">
                <a:solidFill>
                  <a:schemeClr val="tx1"/>
                </a:solidFill>
                <a:latin typeface="Calibri" pitchFamily="34" charset="0"/>
                <a:ea typeface="ＭＳ Ｐゴシック" pitchFamily="96" charset="-128"/>
                <a:cs typeface="+mn-cs"/>
              </a:rPr>
              <a:t>and libraries</a:t>
            </a:r>
            <a:endParaRPr lang="en-GB" sz="1200" kern="1200" baseline="0" dirty="0" smtClean="0">
              <a:solidFill>
                <a:schemeClr val="tx1"/>
              </a:solidFill>
              <a:latin typeface="Calibri" pitchFamily="34" charset="0"/>
              <a:ea typeface="ＭＳ Ｐゴシック" pitchFamily="96" charset="-128"/>
              <a:cs typeface="+mn-cs"/>
            </a:endParaRPr>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indent="355600" algn="l">
              <a:lnSpc>
                <a:spcPct val="150000"/>
              </a:lnSpc>
              <a:buFont typeface="Arial" pitchFamily="34" charset="0"/>
              <a:buChar char="•"/>
              <a:defRPr/>
            </a:pPr>
            <a:endParaRPr lang="en-US" dirty="0" smtClean="0"/>
          </a:p>
        </p:txBody>
      </p:sp>
      <p:sp>
        <p:nvSpPr>
          <p:cNvPr id="50180" name="Slide Number Placeholder 3"/>
          <p:cNvSpPr>
            <a:spLocks noGrp="1"/>
          </p:cNvSpPr>
          <p:nvPr>
            <p:ph type="sldNum" sz="quarter" idx="5"/>
          </p:nvPr>
        </p:nvSpPr>
        <p:spPr>
          <a:noFill/>
        </p:spPr>
        <p:txBody>
          <a:bodyPr/>
          <a:lstStyle/>
          <a:p>
            <a:fld id="{6E5DF6CC-68EB-47B8-BF4F-CB1FBC7C58A6}" type="slidenum">
              <a:rPr lang="en-GB" smtClean="0"/>
              <a:pPr/>
              <a:t>8</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5F96321D-EDE4-4D76-8A42-A386186058E1}" type="slidenum">
              <a:rPr lang="en-GB" smtClean="0"/>
              <a:pPr>
                <a:defRPr/>
              </a:pPr>
              <a:t>9</a:t>
            </a:fld>
            <a:endParaRPr lang="en-GB"/>
          </a:p>
        </p:txBody>
      </p:sp>
    </p:spTree>
    <p:extLst>
      <p:ext uri="{BB962C8B-B14F-4D97-AF65-F5344CB8AC3E}">
        <p14:creationId xmlns:p14="http://schemas.microsoft.com/office/powerpoint/2010/main" xmlns="" val="145090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15988" y="742950"/>
            <a:ext cx="4965700" cy="3724275"/>
          </a:xfrm>
          <a:ln/>
        </p:spPr>
      </p:sp>
      <p:sp>
        <p:nvSpPr>
          <p:cNvPr id="3" name="Notes Placeholder 2"/>
          <p:cNvSpPr>
            <a:spLocks noGrp="1"/>
          </p:cNvSpPr>
          <p:nvPr>
            <p:ph type="body" idx="1"/>
          </p:nvPr>
        </p:nvSpPr>
        <p:spPr/>
        <p:txBody>
          <a:bodyPr>
            <a:normAutofit fontScale="40000" lnSpcReduction="20000"/>
          </a:bodyPr>
          <a:lstStyle/>
          <a:p>
            <a:pPr marL="0" marR="0" lvl="1" indent="0" algn="l" defTabSz="457200" rtl="0" eaLnBrk="0" fontAlgn="base" latinLnBrk="0" hangingPunct="0">
              <a:lnSpc>
                <a:spcPct val="150000"/>
              </a:lnSpc>
              <a:spcBef>
                <a:spcPct val="30000"/>
              </a:spcBef>
              <a:spcAft>
                <a:spcPct val="0"/>
              </a:spcAft>
              <a:buClrTx/>
              <a:buSzTx/>
              <a:buFont typeface="Arial" pitchFamily="34" charset="0"/>
              <a:buNone/>
              <a:tabLst/>
              <a:defRPr/>
            </a:pPr>
            <a:r>
              <a:rPr lang="en-GB" sz="2800" dirty="0" smtClean="0"/>
              <a:t>We have three main roles:</a:t>
            </a:r>
            <a:endParaRPr lang="en-GB" sz="2200" dirty="0" smtClean="0">
              <a:solidFill>
                <a:schemeClr val="tx1"/>
              </a:solidFill>
            </a:endParaRPr>
          </a:p>
          <a:p>
            <a:pPr marL="0" indent="0" algn="l">
              <a:lnSpc>
                <a:spcPct val="150000"/>
              </a:lnSpc>
              <a:buFont typeface="Arial" pitchFamily="34" charset="0"/>
              <a:buNone/>
              <a:defRPr/>
            </a:pPr>
            <a:endParaRPr lang="en-GB" sz="2200" dirty="0" smtClean="0">
              <a:solidFill>
                <a:schemeClr val="tx1"/>
              </a:solidFill>
            </a:endParaRPr>
          </a:p>
          <a:p>
            <a:pPr indent="355600" algn="l">
              <a:lnSpc>
                <a:spcPct val="150000"/>
              </a:lnSpc>
              <a:buFont typeface="Arial" pitchFamily="34" charset="0"/>
              <a:buChar char="•"/>
              <a:defRPr/>
            </a:pPr>
            <a:r>
              <a:rPr lang="en-GB" sz="2200" dirty="0" smtClean="0">
                <a:solidFill>
                  <a:schemeClr val="tx1"/>
                </a:solidFill>
              </a:rPr>
              <a:t>We are responsible for distributing money to artists and arts organisations</a:t>
            </a:r>
          </a:p>
          <a:p>
            <a:pPr marL="0" indent="0" algn="l">
              <a:lnSpc>
                <a:spcPct val="150000"/>
              </a:lnSpc>
              <a:buFont typeface="Arial" pitchFamily="34" charset="0"/>
              <a:buNone/>
              <a:defRPr/>
            </a:pPr>
            <a:endParaRPr lang="en-GB" sz="2200" dirty="0" smtClean="0">
              <a:solidFill>
                <a:schemeClr val="tx1"/>
              </a:solidFill>
            </a:endParaRPr>
          </a:p>
          <a:p>
            <a:pPr marL="0" marR="0" indent="355600" algn="l" defTabSz="457200" rtl="0" eaLnBrk="0" fontAlgn="base" latinLnBrk="0" hangingPunct="0">
              <a:lnSpc>
                <a:spcPct val="150000"/>
              </a:lnSpc>
              <a:spcBef>
                <a:spcPct val="30000"/>
              </a:spcBef>
              <a:spcAft>
                <a:spcPct val="0"/>
              </a:spcAft>
              <a:buClrTx/>
              <a:buSzTx/>
              <a:buFont typeface="Arial" pitchFamily="34" charset="0"/>
              <a:buChar char="•"/>
              <a:tabLst/>
              <a:defRPr/>
            </a:pPr>
            <a:r>
              <a:rPr lang="en-GB" sz="2200" dirty="0" smtClean="0">
                <a:solidFill>
                  <a:schemeClr val="tx1"/>
                </a:solidFill>
              </a:rPr>
              <a:t>We are responsible for the</a:t>
            </a:r>
            <a:r>
              <a:rPr lang="en-GB" sz="2200" baseline="0" dirty="0" smtClean="0">
                <a:solidFill>
                  <a:schemeClr val="tx1"/>
                </a:solidFill>
              </a:rPr>
              <a:t> development of the sector and responding to key strategic gaps and market failures: including d</a:t>
            </a:r>
            <a:r>
              <a:rPr lang="en-GB" sz="2200" dirty="0" smtClean="0">
                <a:solidFill>
                  <a:schemeClr val="tx1"/>
                </a:solidFill>
              </a:rPr>
              <a:t>eveloping partnerships, promoting audience development and encouraging</a:t>
            </a:r>
            <a:r>
              <a:rPr lang="en-GB" sz="2200" baseline="0" dirty="0" smtClean="0">
                <a:solidFill>
                  <a:schemeClr val="tx1"/>
                </a:solidFill>
              </a:rPr>
              <a:t> the creative economy</a:t>
            </a:r>
          </a:p>
          <a:p>
            <a:pPr marL="0" marR="0" indent="0" algn="l" defTabSz="457200" rtl="0" eaLnBrk="0" fontAlgn="base" latinLnBrk="0" hangingPunct="0">
              <a:lnSpc>
                <a:spcPct val="150000"/>
              </a:lnSpc>
              <a:spcBef>
                <a:spcPct val="30000"/>
              </a:spcBef>
              <a:spcAft>
                <a:spcPct val="0"/>
              </a:spcAft>
              <a:buClrTx/>
              <a:buSzTx/>
              <a:buFont typeface="Arial" pitchFamily="34" charset="0"/>
              <a:buNone/>
              <a:tabLst/>
              <a:defRPr/>
            </a:pPr>
            <a:endParaRPr lang="en-GB" sz="2200" dirty="0" smtClean="0">
              <a:solidFill>
                <a:schemeClr val="tx1"/>
              </a:solidFill>
            </a:endParaRPr>
          </a:p>
          <a:p>
            <a:pPr indent="355600" algn="l">
              <a:lnSpc>
                <a:spcPct val="150000"/>
              </a:lnSpc>
              <a:buFont typeface="Arial" pitchFamily="34" charset="0"/>
              <a:buChar char="•"/>
              <a:defRPr/>
            </a:pPr>
            <a:r>
              <a:rPr lang="en-GB" sz="2200" dirty="0" smtClean="0">
                <a:solidFill>
                  <a:schemeClr val="tx1"/>
                </a:solidFill>
              </a:rPr>
              <a:t>Finally,</a:t>
            </a:r>
            <a:r>
              <a:rPr lang="en-GB" sz="2200" baseline="0" dirty="0" smtClean="0">
                <a:solidFill>
                  <a:schemeClr val="tx1"/>
                </a:solidFill>
              </a:rPr>
              <a:t> w</a:t>
            </a:r>
            <a:r>
              <a:rPr lang="en-GB" sz="2200" dirty="0" smtClean="0">
                <a:solidFill>
                  <a:schemeClr val="tx1"/>
                </a:solidFill>
              </a:rPr>
              <a:t>e advocate</a:t>
            </a:r>
            <a:r>
              <a:rPr lang="en-GB" sz="2200" baseline="0" dirty="0" smtClean="0">
                <a:solidFill>
                  <a:schemeClr val="tx1"/>
                </a:solidFill>
              </a:rPr>
              <a:t> for the importance of the arts to government and other bodies</a:t>
            </a:r>
          </a:p>
          <a:p>
            <a:pPr indent="355600" algn="l">
              <a:lnSpc>
                <a:spcPct val="150000"/>
              </a:lnSpc>
              <a:buFont typeface="Arial" pitchFamily="34" charset="0"/>
              <a:buChar char="•"/>
              <a:defRPr/>
            </a:pPr>
            <a:endParaRPr lang="en-GB" sz="2200" baseline="0" dirty="0" smtClean="0">
              <a:solidFill>
                <a:schemeClr val="tx1"/>
              </a:solidFill>
            </a:endParaRPr>
          </a:p>
          <a:p>
            <a:pPr indent="355600" algn="l">
              <a:lnSpc>
                <a:spcPct val="150000"/>
              </a:lnSpc>
              <a:buFont typeface="Arial" pitchFamily="34" charset="0"/>
              <a:buChar char="•"/>
              <a:defRPr/>
            </a:pPr>
            <a:endParaRPr lang="en-GB" sz="2200" baseline="0" dirty="0" smtClean="0">
              <a:solidFill>
                <a:schemeClr val="tx1"/>
              </a:solidFill>
            </a:endParaRPr>
          </a:p>
          <a:p>
            <a:pPr>
              <a:defRPr/>
            </a:pPr>
            <a:endParaRPr lang="en-GB" dirty="0"/>
          </a:p>
        </p:txBody>
      </p:sp>
      <p:sp>
        <p:nvSpPr>
          <p:cNvPr id="53252" name="Slide Number Placeholder 3"/>
          <p:cNvSpPr>
            <a:spLocks noGrp="1"/>
          </p:cNvSpPr>
          <p:nvPr>
            <p:ph type="sldNum" sz="quarter" idx="5"/>
          </p:nvPr>
        </p:nvSpPr>
        <p:spPr>
          <a:noFill/>
        </p:spPr>
        <p:txBody>
          <a:bodyPr/>
          <a:lstStyle/>
          <a:p>
            <a:fld id="{4293E39F-48D8-427B-BA04-139F3BDBDDF7}" type="slidenum">
              <a:rPr lang="en-GB" smtClean="0"/>
              <a:pPr/>
              <a:t>10</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marL="0" lvl="1" eaLnBrk="1" hangingPunct="1"/>
            <a:r>
              <a:rPr lang="en-US" sz="1100" dirty="0" smtClean="0">
                <a:latin typeface="Arial" charset="0"/>
                <a:ea typeface="ＭＳ Ｐゴシック" pitchFamily="34" charset="-128"/>
                <a:cs typeface="Arial" charset="0"/>
              </a:rPr>
              <a:t>We receive our</a:t>
            </a:r>
            <a:r>
              <a:rPr lang="en-US" sz="1100" baseline="0" dirty="0" smtClean="0">
                <a:latin typeface="Arial" charset="0"/>
                <a:ea typeface="ＭＳ Ｐゴシック" pitchFamily="34" charset="-128"/>
                <a:cs typeface="Arial" charset="0"/>
              </a:rPr>
              <a:t> funding from two sources:</a:t>
            </a:r>
          </a:p>
          <a:p>
            <a:pPr marL="0" lvl="1" eaLnBrk="1" hangingPunct="1"/>
            <a:r>
              <a:rPr lang="en-US" sz="1100" baseline="0" dirty="0" smtClean="0">
                <a:latin typeface="Arial" charset="0"/>
                <a:ea typeface="ＭＳ Ｐゴシック" pitchFamily="34" charset="-128"/>
                <a:cs typeface="Arial" charset="0"/>
              </a:rPr>
              <a:t>Grant in aid from the UK government. </a:t>
            </a:r>
          </a:p>
          <a:p>
            <a:pPr marL="0" lvl="1" eaLnBrk="1" hangingPunct="1"/>
            <a:r>
              <a:rPr lang="en-US" sz="1100" baseline="0" dirty="0" smtClean="0">
                <a:latin typeface="Arial" charset="0"/>
                <a:ea typeface="ＭＳ Ｐゴシック" pitchFamily="34" charset="-128"/>
                <a:cs typeface="Arial" charset="0"/>
              </a:rPr>
              <a:t>Money from the national lottery, part of which is allocated to ‘good causes’. (will this need more explanation?)</a:t>
            </a:r>
          </a:p>
          <a:p>
            <a:pPr marL="0" lvl="1" eaLnBrk="1" hangingPunct="1"/>
            <a:endParaRPr lang="en-US" sz="1100" dirty="0" smtClean="0">
              <a:latin typeface="Arial" charset="0"/>
              <a:ea typeface="ＭＳ Ｐゴシック" pitchFamily="34" charset="-128"/>
              <a:cs typeface="Arial" charset="0"/>
            </a:endParaRPr>
          </a:p>
          <a:p>
            <a:pPr marL="0" lvl="1" eaLnBrk="1" hangingPunct="1"/>
            <a:r>
              <a:rPr lang="en-US" sz="1100" dirty="0" smtClean="0">
                <a:latin typeface="Arial" charset="0"/>
                <a:ea typeface="ＭＳ Ｐゴシック" pitchFamily="34" charset="-128"/>
                <a:cs typeface="Arial" charset="0"/>
              </a:rPr>
              <a:t>We have three main funding streams </a:t>
            </a:r>
          </a:p>
          <a:p>
            <a:pPr marL="0" lvl="1" eaLnBrk="1" hangingPunct="1"/>
            <a:r>
              <a:rPr lang="en-US" sz="1100" dirty="0" smtClean="0">
                <a:latin typeface="Arial" charset="0"/>
                <a:ea typeface="ＭＳ Ｐゴシック" pitchFamily="34" charset="-128"/>
                <a:cs typeface="Arial" charset="0"/>
              </a:rPr>
              <a:t>- </a:t>
            </a:r>
            <a:r>
              <a:rPr lang="en-US" sz="1100" b="1" dirty="0" smtClean="0">
                <a:latin typeface="Arial" charset="0"/>
                <a:ea typeface="ＭＳ Ｐゴシック" pitchFamily="34" charset="-128"/>
                <a:cs typeface="Arial" charset="0"/>
              </a:rPr>
              <a:t>National portfolio of </a:t>
            </a:r>
            <a:r>
              <a:rPr lang="en-US" sz="1100" b="1" dirty="0" err="1" smtClean="0">
                <a:latin typeface="Arial" charset="0"/>
                <a:ea typeface="ＭＳ Ｐゴシック" pitchFamily="34" charset="-128"/>
                <a:cs typeface="Arial" charset="0"/>
              </a:rPr>
              <a:t>organisations</a:t>
            </a:r>
            <a:r>
              <a:rPr lang="en-US" sz="1100" b="1" dirty="0" smtClean="0">
                <a:latin typeface="Arial" charset="0"/>
                <a:ea typeface="ＭＳ Ｐゴシック" pitchFamily="34" charset="-128"/>
                <a:cs typeface="Arial" charset="0"/>
              </a:rPr>
              <a:t>: </a:t>
            </a:r>
            <a:r>
              <a:rPr lang="en-US" sz="1100" dirty="0" smtClean="0">
                <a:latin typeface="Arial" charset="0"/>
                <a:ea typeface="ＭＳ Ｐゴシック" pitchFamily="34" charset="-128"/>
                <a:cs typeface="Arial" charset="0"/>
              </a:rPr>
              <a:t>regular funding to </a:t>
            </a:r>
            <a:r>
              <a:rPr lang="en-GB" sz="1100" dirty="0" smtClean="0">
                <a:latin typeface="Arial" charset="0"/>
                <a:ea typeface="ＭＳ Ｐゴシック" pitchFamily="34" charset="-128"/>
                <a:cs typeface="Arial" charset="0"/>
              </a:rPr>
              <a:t>around 690</a:t>
            </a:r>
            <a:r>
              <a:rPr lang="en-GB" sz="1100" baseline="0" dirty="0" smtClean="0">
                <a:latin typeface="Arial" charset="0"/>
                <a:ea typeface="ＭＳ Ｐゴシック" pitchFamily="34" charset="-128"/>
                <a:cs typeface="Arial" charset="0"/>
              </a:rPr>
              <a:t> </a:t>
            </a:r>
            <a:r>
              <a:rPr lang="en-GB" sz="1100" dirty="0" smtClean="0">
                <a:latin typeface="Arial" charset="0"/>
                <a:ea typeface="ＭＳ Ｐゴシック" pitchFamily="34" charset="-128"/>
                <a:cs typeface="Arial" charset="0"/>
              </a:rPr>
              <a:t>arts organisations, p</a:t>
            </a:r>
            <a:r>
              <a:rPr lang="en-US" sz="1100" dirty="0" err="1" smtClean="0">
                <a:latin typeface="Arial" charset="0"/>
                <a:ea typeface="ＭＳ Ｐゴシック" pitchFamily="34" charset="-128"/>
                <a:cs typeface="Arial" charset="0"/>
              </a:rPr>
              <a:t>lus</a:t>
            </a:r>
            <a:r>
              <a:rPr lang="en-US" sz="1100" dirty="0" smtClean="0">
                <a:latin typeface="Arial" charset="0"/>
                <a:ea typeface="ＭＳ Ｐゴシック" pitchFamily="34" charset="-128"/>
                <a:cs typeface="Arial" charset="0"/>
              </a:rPr>
              <a:t> new cultural portfolio funding museums through a major grants scheme </a:t>
            </a:r>
          </a:p>
          <a:p>
            <a:pPr marL="0" lvl="1" eaLnBrk="1" hangingPunct="1">
              <a:buFontTx/>
              <a:buChar char="-"/>
            </a:pPr>
            <a:r>
              <a:rPr lang="en-US" sz="1100" b="1" dirty="0" smtClean="0">
                <a:latin typeface="Arial" charset="0"/>
                <a:ea typeface="ＭＳ Ｐゴシック" pitchFamily="34" charset="-128"/>
                <a:cs typeface="Arial" charset="0"/>
              </a:rPr>
              <a:t> Open access grants: </a:t>
            </a:r>
            <a:r>
              <a:rPr lang="en-US" sz="1100" dirty="0" smtClean="0">
                <a:latin typeface="Arial" charset="0"/>
                <a:ea typeface="ＭＳ Ｐゴシック" pitchFamily="34" charset="-128"/>
                <a:cs typeface="Arial" charset="0"/>
              </a:rPr>
              <a:t>distribution of Lottery funds. We</a:t>
            </a:r>
            <a:r>
              <a:rPr lang="en-US" sz="1100" baseline="0" dirty="0" smtClean="0">
                <a:latin typeface="Arial" charset="0"/>
                <a:ea typeface="ＭＳ Ｐゴシック" pitchFamily="34" charset="-128"/>
                <a:cs typeface="Arial" charset="0"/>
              </a:rPr>
              <a:t> currently deliver this through a programme called Grants for the Arts.</a:t>
            </a:r>
            <a:endParaRPr lang="en-US" sz="1100" dirty="0" smtClean="0">
              <a:latin typeface="Arial" charset="0"/>
              <a:ea typeface="ＭＳ Ｐゴシック" pitchFamily="34" charset="-128"/>
              <a:cs typeface="Arial" charset="0"/>
            </a:endParaRPr>
          </a:p>
          <a:p>
            <a:pPr marL="0" lvl="1" eaLnBrk="1" hangingPunct="1">
              <a:buFontTx/>
              <a:buChar char="-"/>
            </a:pPr>
            <a:r>
              <a:rPr lang="en-US" sz="1100" dirty="0" smtClean="0">
                <a:latin typeface="Arial" charset="0"/>
                <a:ea typeface="ＭＳ Ｐゴシック" pitchFamily="34" charset="-128"/>
                <a:cs typeface="Arial" charset="0"/>
              </a:rPr>
              <a:t> </a:t>
            </a:r>
            <a:r>
              <a:rPr lang="en-US" sz="1100" b="1" dirty="0" smtClean="0">
                <a:latin typeface="Arial" charset="0"/>
                <a:ea typeface="ＭＳ Ｐゴシック" pitchFamily="34" charset="-128"/>
                <a:cs typeface="Arial" charset="0"/>
              </a:rPr>
              <a:t>Strategic funding initiatives: </a:t>
            </a:r>
            <a:r>
              <a:rPr lang="en-US" sz="1100" b="0" dirty="0" smtClean="0">
                <a:latin typeface="Arial" charset="0"/>
                <a:ea typeface="ＭＳ Ｐゴシック" pitchFamily="34" charset="-128"/>
                <a:cs typeface="Arial" charset="0"/>
              </a:rPr>
              <a:t>these</a:t>
            </a:r>
            <a:r>
              <a:rPr lang="en-US" sz="1100" b="0" baseline="0" dirty="0" smtClean="0">
                <a:latin typeface="Arial" charset="0"/>
                <a:ea typeface="ＭＳ Ｐゴシック" pitchFamily="34" charset="-128"/>
                <a:cs typeface="Arial" charset="0"/>
              </a:rPr>
              <a:t> are </a:t>
            </a:r>
            <a:r>
              <a:rPr lang="en-US" sz="1100" b="1" dirty="0" smtClean="0">
                <a:latin typeface="Arial" charset="0"/>
                <a:ea typeface="ＭＳ Ｐゴシック" pitchFamily="34" charset="-128"/>
                <a:cs typeface="Arial" charset="0"/>
              </a:rPr>
              <a:t> </a:t>
            </a:r>
            <a:r>
              <a:rPr lang="en-US" sz="1100" dirty="0" smtClean="0">
                <a:latin typeface="Arial" charset="0"/>
                <a:ea typeface="ＭＳ Ｐゴシック" pitchFamily="34" charset="-128"/>
                <a:cs typeface="Arial" charset="0"/>
              </a:rPr>
              <a:t>such as touring, museums development fund (</a:t>
            </a:r>
            <a:r>
              <a:rPr lang="en-GB" sz="1100" dirty="0" smtClean="0">
                <a:latin typeface="Arial" charset="0"/>
                <a:ea typeface="ＭＳ Ｐゴシック" pitchFamily="34" charset="-128"/>
                <a:cs typeface="Arial" charset="0"/>
              </a:rPr>
              <a:t>strengthen the museums’ infrastructure) </a:t>
            </a:r>
            <a:r>
              <a:rPr lang="en-US" sz="1100" dirty="0" smtClean="0">
                <a:latin typeface="Arial" charset="0"/>
                <a:ea typeface="ＭＳ Ｐゴシック" pitchFamily="34" charset="-128"/>
                <a:cs typeface="Arial" charset="0"/>
              </a:rPr>
              <a:t>and catalysts arts (philanthropic giving; building endowments and fundraising capacity)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cxnSp>
        <p:nvCxnSpPr>
          <p:cNvPr id="3" name="Straight Connector 4"/>
          <p:cNvCxnSpPr>
            <a:cxnSpLocks noChangeShapeType="1"/>
          </p:cNvCxnSpPr>
          <p:nvPr/>
        </p:nvCxnSpPr>
        <p:spPr bwMode="auto">
          <a:xfrm>
            <a:off x="539750" y="485775"/>
            <a:ext cx="8064500" cy="1588"/>
          </a:xfrm>
          <a:prstGeom prst="line">
            <a:avLst/>
          </a:prstGeom>
          <a:noFill/>
          <a:ln w="25400">
            <a:solidFill>
              <a:schemeClr val="tx1"/>
            </a:solidFill>
            <a:round/>
            <a:headEnd/>
            <a:tailEnd/>
          </a:ln>
        </p:spPr>
      </p:cxnSp>
      <p:cxnSp>
        <p:nvCxnSpPr>
          <p:cNvPr id="4"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p:spPr>
      </p:cxnSp>
      <p:sp>
        <p:nvSpPr>
          <p:cNvPr id="161796" name="Title Placeholder 1"/>
          <p:cNvSpPr>
            <a:spLocks noGrp="1"/>
          </p:cNvSpPr>
          <p:nvPr>
            <p:ph type="ctrTitle"/>
          </p:nvPr>
        </p:nvSpPr>
        <p:spPr>
          <a:xfrm>
            <a:off x="539750" y="755650"/>
            <a:ext cx="8061325" cy="590550"/>
          </a:xfrm>
        </p:spPr>
        <p:txBody>
          <a:bodyPr/>
          <a:lstStyle>
            <a:lvl1pPr>
              <a:defRPr sz="3600">
                <a:solidFill>
                  <a:schemeClr val="bg1"/>
                </a:solidFill>
              </a:defRPr>
            </a:lvl1pPr>
          </a:lstStyle>
          <a:p>
            <a:r>
              <a:rPr lang="en-GB"/>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593725"/>
            <a:ext cx="2012950" cy="58134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9750" y="593725"/>
            <a:ext cx="5891213" cy="5813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66564" name="Title Placeholder 1"/>
          <p:cNvSpPr>
            <a:spLocks noGrp="1"/>
          </p:cNvSpPr>
          <p:nvPr>
            <p:ph type="ctrTitle"/>
          </p:nvPr>
        </p:nvSpPr>
        <p:spPr>
          <a:xfrm>
            <a:off x="1438275" y="463550"/>
            <a:ext cx="6981825" cy="5932488"/>
          </a:xfrm>
        </p:spPr>
        <p:txBody>
          <a:bodyPr/>
          <a:lstStyle>
            <a:lvl1pPr>
              <a:defRPr>
                <a:solidFill>
                  <a:schemeClr val="bg1"/>
                </a:solidFill>
              </a:defRPr>
            </a:lvl1pPr>
          </a:lstStyle>
          <a:p>
            <a:r>
              <a:rPr lang="en-GB"/>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3550"/>
            <a:ext cx="2057400" cy="59309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63550"/>
            <a:ext cx="6019800" cy="5930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39750" y="485775"/>
            <a:ext cx="8064500" cy="1588"/>
          </a:xfrm>
          <a:prstGeom prst="line">
            <a:avLst/>
          </a:prstGeom>
          <a:noFill/>
          <a:ln w="25400">
            <a:solidFill>
              <a:schemeClr val="tx1"/>
            </a:solidFill>
            <a:round/>
            <a:headEnd/>
            <a:tailEnd/>
          </a:ln>
        </p:spPr>
      </p:cxnSp>
      <p:cxnSp>
        <p:nvCxnSpPr>
          <p:cNvPr id="5"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p:spPr>
      </p:cxnSp>
      <p:pic>
        <p:nvPicPr>
          <p:cNvPr id="6" name="Picture 1036" descr="roundel"/>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323138" y="5073650"/>
            <a:ext cx="1236662" cy="1212850"/>
          </a:xfrm>
          <a:prstGeom prst="rect">
            <a:avLst/>
          </a:prstGeom>
          <a:noFill/>
          <a:ln w="9525">
            <a:noFill/>
            <a:miter lim="800000"/>
            <a:headEnd/>
            <a:tailEnd/>
          </a:ln>
        </p:spPr>
      </p:pic>
      <p:sp>
        <p:nvSpPr>
          <p:cNvPr id="36869" name="Text Placeholder 2"/>
          <p:cNvSpPr>
            <a:spLocks noGrp="1"/>
          </p:cNvSpPr>
          <p:nvPr>
            <p:ph type="subTitle" idx="1"/>
          </p:nvPr>
        </p:nvSpPr>
        <p:spPr>
          <a:xfrm>
            <a:off x="539750" y="1258888"/>
            <a:ext cx="8064500" cy="596900"/>
          </a:xfrm>
        </p:spPr>
        <p:txBody>
          <a:bodyPr/>
          <a:lstStyle>
            <a:lvl1pPr>
              <a:defRPr sz="3600" b="1" smtClean="0">
                <a:solidFill>
                  <a:schemeClr val="bg2"/>
                </a:solidFill>
                <a:latin typeface="Arial" charset="0"/>
              </a:defRPr>
            </a:lvl1pPr>
          </a:lstStyle>
          <a:p>
            <a:r>
              <a:rPr lang="en-GB" smtClean="0"/>
              <a:t>Click to edit Master subtitle style</a:t>
            </a:r>
          </a:p>
        </p:txBody>
      </p:sp>
      <p:sp>
        <p:nvSpPr>
          <p:cNvPr id="36868" name="Title Placeholder 1"/>
          <p:cNvSpPr>
            <a:spLocks noGrp="1"/>
          </p:cNvSpPr>
          <p:nvPr>
            <p:ph type="ctrTitle"/>
          </p:nvPr>
        </p:nvSpPr>
        <p:spPr>
          <a:xfrm>
            <a:off x="539750" y="755650"/>
            <a:ext cx="8061325" cy="590550"/>
          </a:xfrm>
        </p:spPr>
        <p:txBody>
          <a:bodyPr/>
          <a:lstStyle>
            <a:lvl1pPr>
              <a:defRPr sz="3600" smtClean="0">
                <a:solidFill>
                  <a:schemeClr val="bg1"/>
                </a:solidFill>
                <a:latin typeface="Arial" charset="0"/>
              </a:defRPr>
            </a:lvl1pPr>
          </a:lstStyle>
          <a:p>
            <a:r>
              <a:rPr lang="en-GB" smtClean="0"/>
              <a:t>Click to edit Master 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39750" y="485775"/>
            <a:ext cx="8064500" cy="1588"/>
          </a:xfrm>
          <a:prstGeom prst="line">
            <a:avLst/>
          </a:prstGeom>
          <a:noFill/>
          <a:ln w="25400">
            <a:solidFill>
              <a:schemeClr val="tx1"/>
            </a:solidFill>
            <a:round/>
            <a:headEnd/>
            <a:tailEnd/>
          </a:ln>
        </p:spPr>
      </p:cxnSp>
      <p:cxnSp>
        <p:nvCxnSpPr>
          <p:cNvPr id="5" name="Straight Connector 4"/>
          <p:cNvCxnSpPr>
            <a:cxnSpLocks noChangeShapeType="1"/>
          </p:cNvCxnSpPr>
          <p:nvPr/>
        </p:nvCxnSpPr>
        <p:spPr bwMode="auto">
          <a:xfrm>
            <a:off x="539750" y="1212850"/>
            <a:ext cx="8064500" cy="1588"/>
          </a:xfrm>
          <a:prstGeom prst="line">
            <a:avLst/>
          </a:prstGeom>
          <a:noFill/>
          <a:ln w="6350">
            <a:solidFill>
              <a:schemeClr val="tx1"/>
            </a:solidFill>
            <a:round/>
            <a:headEnd/>
            <a:tailEnd/>
          </a:ln>
        </p:spPr>
      </p:cxnSp>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593725"/>
            <a:ext cx="8056563" cy="5762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349375"/>
            <a:ext cx="3938588"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0738" y="1349375"/>
            <a:ext cx="3940175"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Title Slide">
    <p:bg>
      <p:bgPr>
        <a:solidFill>
          <a:schemeClr val="tx1"/>
        </a:solidFill>
        <a:effectLst/>
      </p:bgPr>
    </p:bg>
    <p:spTree>
      <p:nvGrpSpPr>
        <p:cNvPr id="1" name=""/>
        <p:cNvGrpSpPr/>
        <p:nvPr/>
      </p:nvGrpSpPr>
      <p:grpSpPr>
        <a:xfrm>
          <a:off x="0" y="0"/>
          <a:ext cx="0" cy="0"/>
          <a:chOff x="0" y="0"/>
          <a:chExt cx="0" cy="0"/>
        </a:xfrm>
      </p:grpSpPr>
      <p:cxnSp>
        <p:nvCxnSpPr>
          <p:cNvPr id="3" name="Straight Connector 4"/>
          <p:cNvCxnSpPr>
            <a:cxnSpLocks noChangeShapeType="1"/>
          </p:cNvCxnSpPr>
          <p:nvPr/>
        </p:nvCxnSpPr>
        <p:spPr bwMode="auto">
          <a:xfrm>
            <a:off x="539750" y="485775"/>
            <a:ext cx="8064500" cy="1588"/>
          </a:xfrm>
          <a:prstGeom prst="line">
            <a:avLst/>
          </a:prstGeom>
          <a:noFill/>
          <a:ln w="25400">
            <a:solidFill>
              <a:schemeClr val="tx1"/>
            </a:solidFill>
            <a:round/>
            <a:headEnd/>
            <a:tailEnd/>
          </a:ln>
        </p:spPr>
      </p:cxnSp>
      <p:cxnSp>
        <p:nvCxnSpPr>
          <p:cNvPr id="4"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p:spPr>
      </p:cxnSp>
      <p:sp>
        <p:nvSpPr>
          <p:cNvPr id="161796" name="Title Placeholder 1"/>
          <p:cNvSpPr>
            <a:spLocks noGrp="1"/>
          </p:cNvSpPr>
          <p:nvPr>
            <p:ph type="ctrTitle"/>
          </p:nvPr>
        </p:nvSpPr>
        <p:spPr>
          <a:xfrm>
            <a:off x="539750" y="755650"/>
            <a:ext cx="8062913" cy="590550"/>
          </a:xfrm>
        </p:spPr>
        <p:txBody>
          <a:bodyPr/>
          <a:lstStyle>
            <a:lvl1pPr>
              <a:defRPr sz="3600">
                <a:solidFill>
                  <a:schemeClr val="bg1"/>
                </a:solidFill>
              </a:defRPr>
            </a:lvl1pPr>
          </a:lstStyle>
          <a:p>
            <a:r>
              <a:rPr lang="en-GB"/>
              <a:t>Click to edit Master title style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893365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39750" y="485775"/>
            <a:ext cx="80645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cxnSp>
      <p:cxnSp>
        <p:nvCxnSpPr>
          <p:cNvPr id="5"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a:extLst>
            <a:ext uri="{909E8E84-426E-40DD-AFC4-6F175D3DCCD1}">
              <a14:hiddenFill xmlns:a14="http://schemas.microsoft.com/office/drawing/2010/main" xmlns="">
                <a:noFill/>
              </a14:hiddenFill>
            </a:ext>
          </a:extLst>
        </p:spPr>
      </p:cxnSp>
      <p:pic>
        <p:nvPicPr>
          <p:cNvPr id="6" name="Picture 1036" descr="roundel"/>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7323138" y="5073650"/>
            <a:ext cx="1236662" cy="1212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Text Placeholder 2"/>
          <p:cNvSpPr>
            <a:spLocks noGrp="1"/>
          </p:cNvSpPr>
          <p:nvPr>
            <p:ph type="subTitle" idx="1"/>
          </p:nvPr>
        </p:nvSpPr>
        <p:spPr>
          <a:xfrm>
            <a:off x="539750" y="1258888"/>
            <a:ext cx="8064500" cy="596900"/>
          </a:xfrm>
        </p:spPr>
        <p:txBody>
          <a:bodyPr/>
          <a:lstStyle>
            <a:lvl1pPr>
              <a:defRPr sz="3600" b="1" smtClean="0">
                <a:solidFill>
                  <a:schemeClr val="bg2"/>
                </a:solidFill>
                <a:latin typeface="Arial" charset="0"/>
              </a:defRPr>
            </a:lvl1pPr>
          </a:lstStyle>
          <a:p>
            <a:r>
              <a:rPr lang="en-GB" smtClean="0"/>
              <a:t>Click to edit Master subtitle style</a:t>
            </a:r>
          </a:p>
        </p:txBody>
      </p:sp>
      <p:sp>
        <p:nvSpPr>
          <p:cNvPr id="36868" name="Title Placeholder 1"/>
          <p:cNvSpPr>
            <a:spLocks noGrp="1"/>
          </p:cNvSpPr>
          <p:nvPr>
            <p:ph type="ctrTitle"/>
          </p:nvPr>
        </p:nvSpPr>
        <p:spPr>
          <a:xfrm>
            <a:off x="539750" y="755650"/>
            <a:ext cx="8061325" cy="590550"/>
          </a:xfrm>
        </p:spPr>
        <p:txBody>
          <a:bodyPr/>
          <a:lstStyle>
            <a:lvl1pPr>
              <a:defRPr sz="3600" smtClean="0">
                <a:solidFill>
                  <a:schemeClr val="bg1"/>
                </a:solidFill>
                <a:latin typeface="Arial" charset="0"/>
              </a:defRPr>
            </a:lvl1pPr>
          </a:lstStyle>
          <a:p>
            <a:r>
              <a:rPr lang="en-GB" smtClean="0"/>
              <a:t>Click to edit Master title style</a:t>
            </a:r>
          </a:p>
        </p:txBody>
      </p:sp>
    </p:spTree>
    <p:extLst>
      <p:ext uri="{BB962C8B-B14F-4D97-AF65-F5344CB8AC3E}">
        <p14:creationId xmlns:p14="http://schemas.microsoft.com/office/powerpoint/2010/main" xmlns="" val="6369655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539750" y="485775"/>
            <a:ext cx="80645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cxnSp>
      <p:cxnSp>
        <p:nvCxnSpPr>
          <p:cNvPr id="5" name="Straight Connector 4"/>
          <p:cNvCxnSpPr>
            <a:cxnSpLocks noChangeShapeType="1"/>
          </p:cNvCxnSpPr>
          <p:nvPr/>
        </p:nvCxnSpPr>
        <p:spPr bwMode="auto">
          <a:xfrm>
            <a:off x="539750" y="1212850"/>
            <a:ext cx="8064500" cy="1588"/>
          </a:xfrm>
          <a:prstGeom prst="line">
            <a:avLst/>
          </a:prstGeom>
          <a:noFill/>
          <a:ln w="6350">
            <a:solidFill>
              <a:schemeClr val="tx1"/>
            </a:solidFill>
            <a:round/>
            <a:headEnd/>
            <a:tailEnd/>
          </a:ln>
          <a:extLst>
            <a:ext uri="{909E8E84-426E-40DD-AFC4-6F175D3DCCD1}">
              <a14:hiddenFill xmlns:a14="http://schemas.microsoft.com/office/drawing/2010/main" xmlns="">
                <a:noFill/>
              </a14:hiddenFill>
            </a:ext>
          </a:extLst>
        </p:spPr>
      </p:cxnSp>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Tree>
    <p:extLst>
      <p:ext uri="{BB962C8B-B14F-4D97-AF65-F5344CB8AC3E}">
        <p14:creationId xmlns:p14="http://schemas.microsoft.com/office/powerpoint/2010/main" xmlns="" val="1519811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10964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593725"/>
            <a:ext cx="8056563" cy="576263"/>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349375"/>
            <a:ext cx="3938588"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0738" y="1349375"/>
            <a:ext cx="3940175"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562694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xmlns="" val="893365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2_Title Slide">
    <p:bg>
      <p:bgPr>
        <a:solidFill>
          <a:schemeClr val="tx1"/>
        </a:solidFill>
        <a:effectLst/>
      </p:bgPr>
    </p:bg>
    <p:spTree>
      <p:nvGrpSpPr>
        <p:cNvPr id="1" name=""/>
        <p:cNvGrpSpPr/>
        <p:nvPr/>
      </p:nvGrpSpPr>
      <p:grpSpPr>
        <a:xfrm>
          <a:off x="0" y="0"/>
          <a:ext cx="0" cy="0"/>
          <a:chOff x="0" y="0"/>
          <a:chExt cx="0" cy="0"/>
        </a:xfrm>
      </p:grpSpPr>
      <p:cxnSp>
        <p:nvCxnSpPr>
          <p:cNvPr id="3" name="Straight Connector 4"/>
          <p:cNvCxnSpPr>
            <a:cxnSpLocks noChangeShapeType="1"/>
          </p:cNvCxnSpPr>
          <p:nvPr/>
        </p:nvCxnSpPr>
        <p:spPr bwMode="auto">
          <a:xfrm>
            <a:off x="539750" y="485775"/>
            <a:ext cx="8064500"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cxnSp>
      <p:cxnSp>
        <p:nvCxnSpPr>
          <p:cNvPr id="4"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a:extLst>
            <a:ext uri="{909E8E84-426E-40DD-AFC4-6F175D3DCCD1}">
              <a14:hiddenFill xmlns:a14="http://schemas.microsoft.com/office/drawing/2010/main" xmlns="">
                <a:noFill/>
              </a14:hiddenFill>
            </a:ext>
          </a:extLst>
        </p:spPr>
      </p:cxnSp>
      <p:sp>
        <p:nvSpPr>
          <p:cNvPr id="161796" name="Title Placeholder 1"/>
          <p:cNvSpPr>
            <a:spLocks noGrp="1"/>
          </p:cNvSpPr>
          <p:nvPr>
            <p:ph type="ctrTitle"/>
          </p:nvPr>
        </p:nvSpPr>
        <p:spPr>
          <a:xfrm>
            <a:off x="539750" y="755650"/>
            <a:ext cx="8062913" cy="590550"/>
          </a:xfrm>
        </p:spPr>
        <p:txBody>
          <a:bodyPr/>
          <a:lstStyle>
            <a:lvl1pPr>
              <a:defRPr sz="3600">
                <a:solidFill>
                  <a:schemeClr val="bg1"/>
                </a:solidFill>
              </a:defRPr>
            </a:lvl1pPr>
          </a:lstStyle>
          <a:p>
            <a:r>
              <a:rPr lang="en-GB"/>
              <a:t>Click to edit Master title style</a:t>
            </a:r>
          </a:p>
        </p:txBody>
      </p:sp>
    </p:spTree>
    <p:extLst>
      <p:ext uri="{BB962C8B-B14F-4D97-AF65-F5344CB8AC3E}">
        <p14:creationId xmlns:p14="http://schemas.microsoft.com/office/powerpoint/2010/main" xmlns="" val="190542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9750" y="1349375"/>
            <a:ext cx="3938588"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30738" y="1349375"/>
            <a:ext cx="3940175" cy="5057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026" name="Straight Connector 7"/>
          <p:cNvCxnSpPr>
            <a:cxnSpLocks noChangeShapeType="1"/>
          </p:cNvCxnSpPr>
          <p:nvPr/>
        </p:nvCxnSpPr>
        <p:spPr bwMode="auto">
          <a:xfrm>
            <a:off x="539750" y="485775"/>
            <a:ext cx="8064500" cy="1588"/>
          </a:xfrm>
          <a:prstGeom prst="line">
            <a:avLst/>
          </a:prstGeom>
          <a:noFill/>
          <a:ln w="25400">
            <a:solidFill>
              <a:schemeClr val="tx1"/>
            </a:solidFill>
            <a:round/>
            <a:headEnd/>
            <a:tailEnd/>
          </a:ln>
        </p:spPr>
      </p:cxnSp>
      <p:sp>
        <p:nvSpPr>
          <p:cNvPr id="1027" name="Title Placeholder 1"/>
          <p:cNvSpPr>
            <a:spLocks noGrp="1"/>
          </p:cNvSpPr>
          <p:nvPr>
            <p:ph type="title"/>
          </p:nvPr>
        </p:nvSpPr>
        <p:spPr bwMode="auto">
          <a:xfrm>
            <a:off x="539750" y="593725"/>
            <a:ext cx="8056563" cy="57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1028" name="Text Placeholder 2"/>
          <p:cNvSpPr>
            <a:spLocks noGrp="1"/>
          </p:cNvSpPr>
          <p:nvPr>
            <p:ph type="body" idx="1"/>
          </p:nvPr>
        </p:nvSpPr>
        <p:spPr bwMode="auto">
          <a:xfrm>
            <a:off x="539750" y="1349375"/>
            <a:ext cx="8031163" cy="505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665"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xStyles>
    <p:titleStyle>
      <a:lvl1pPr algn="l" defTabSz="457200" rtl="0" eaLnBrk="0" fontAlgn="base" hangingPunct="0">
        <a:spcBef>
          <a:spcPct val="0"/>
        </a:spcBef>
        <a:spcAft>
          <a:spcPct val="0"/>
        </a:spcAft>
        <a:defRPr sz="2400" b="1">
          <a:solidFill>
            <a:schemeClr val="tx2"/>
          </a:solidFill>
          <a:latin typeface="+mj-lt"/>
          <a:ea typeface="+mj-ea"/>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96"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96"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96"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358775" indent="-357188" algn="l" defTabSz="457200" rtl="0" eaLnBrk="0" fontAlgn="base" hangingPunct="0">
        <a:spcBef>
          <a:spcPct val="20000"/>
        </a:spcBef>
        <a:spcAft>
          <a:spcPct val="0"/>
        </a:spcAft>
        <a:buChar char="•"/>
        <a:defRPr sz="2400">
          <a:solidFill>
            <a:schemeClr val="tx1"/>
          </a:solidFill>
          <a:latin typeface="+mn-lt"/>
          <a:ea typeface="+mn-ea"/>
        </a:defRPr>
      </a:lvl2pPr>
      <a:lvl3pPr marL="715963" indent="-355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12395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1619250" indent="-273050" algn="l" defTabSz="457200"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076450" indent="-273050" algn="l" defTabSz="457200" rtl="0" fontAlgn="base">
        <a:spcBef>
          <a:spcPct val="20000"/>
        </a:spcBef>
        <a:spcAft>
          <a:spcPct val="0"/>
        </a:spcAft>
        <a:buFont typeface="Wingdings" pitchFamily="2" charset="2"/>
        <a:buChar char="§"/>
        <a:defRPr>
          <a:solidFill>
            <a:schemeClr val="tx1"/>
          </a:solidFill>
          <a:latin typeface="+mn-lt"/>
          <a:ea typeface="+mn-ea"/>
        </a:defRPr>
      </a:lvl6pPr>
      <a:lvl7pPr marL="2533650" indent="-273050" algn="l" defTabSz="457200" rtl="0" fontAlgn="base">
        <a:spcBef>
          <a:spcPct val="20000"/>
        </a:spcBef>
        <a:spcAft>
          <a:spcPct val="0"/>
        </a:spcAft>
        <a:buFont typeface="Wingdings" pitchFamily="2" charset="2"/>
        <a:buChar char="§"/>
        <a:defRPr>
          <a:solidFill>
            <a:schemeClr val="tx1"/>
          </a:solidFill>
          <a:latin typeface="+mn-lt"/>
          <a:ea typeface="+mn-ea"/>
        </a:defRPr>
      </a:lvl7pPr>
      <a:lvl8pPr marL="2990850" indent="-273050" algn="l" defTabSz="457200" rtl="0" fontAlgn="base">
        <a:spcBef>
          <a:spcPct val="20000"/>
        </a:spcBef>
        <a:spcAft>
          <a:spcPct val="0"/>
        </a:spcAft>
        <a:buFont typeface="Wingdings" pitchFamily="2" charset="2"/>
        <a:buChar char="§"/>
        <a:defRPr>
          <a:solidFill>
            <a:schemeClr val="tx1"/>
          </a:solidFill>
          <a:latin typeface="+mn-lt"/>
          <a:ea typeface="+mn-ea"/>
        </a:defRPr>
      </a:lvl8pPr>
      <a:lvl9pPr marL="3448050" indent="-273050" algn="l" defTabSz="457200" rtl="0" fontAlgn="base">
        <a:spcBef>
          <a:spcPct val="20000"/>
        </a:spcBef>
        <a:spcAft>
          <a:spcPct val="0"/>
        </a:spcAft>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438275" y="463550"/>
            <a:ext cx="6981825" cy="59309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4666" r:id="rId1"/>
    <p:sldLayoutId id="2147484652" r:id="rId2"/>
    <p:sldLayoutId id="2147484653" r:id="rId3"/>
    <p:sldLayoutId id="2147484654" r:id="rId4"/>
    <p:sldLayoutId id="2147484655" r:id="rId5"/>
    <p:sldLayoutId id="2147484656" r:id="rId6"/>
    <p:sldLayoutId id="2147484657" r:id="rId7"/>
    <p:sldLayoutId id="2147484658" r:id="rId8"/>
    <p:sldLayoutId id="2147484659" r:id="rId9"/>
    <p:sldLayoutId id="2147484660" r:id="rId10"/>
    <p:sldLayoutId id="2147484661" r:id="rId11"/>
  </p:sldLayoutIdLst>
  <p:txStyles>
    <p:titleStyle>
      <a:lvl1pPr algn="l" defTabSz="457200" rtl="0" eaLnBrk="0" fontAlgn="base" hangingPunct="0">
        <a:lnSpc>
          <a:spcPts val="3800"/>
        </a:lnSpc>
        <a:spcBef>
          <a:spcPct val="0"/>
        </a:spcBef>
        <a:spcAft>
          <a:spcPct val="0"/>
        </a:spcAft>
        <a:defRPr sz="3600">
          <a:solidFill>
            <a:schemeClr val="tx1"/>
          </a:solidFill>
          <a:latin typeface="+mj-lt"/>
          <a:ea typeface="+mj-ea"/>
          <a:cs typeface="+mj-cs"/>
        </a:defRPr>
      </a:lvl1pPr>
      <a:lvl2pPr algn="l" defTabSz="457200" rtl="0" eaLnBrk="0" fontAlgn="base" hangingPunct="0">
        <a:lnSpc>
          <a:spcPts val="3800"/>
        </a:lnSpc>
        <a:spcBef>
          <a:spcPct val="0"/>
        </a:spcBef>
        <a:spcAft>
          <a:spcPct val="0"/>
        </a:spcAft>
        <a:defRPr sz="3600">
          <a:solidFill>
            <a:schemeClr val="tx1"/>
          </a:solidFill>
          <a:latin typeface="Arial" charset="0"/>
          <a:ea typeface="ＭＳ Ｐゴシック" pitchFamily="96" charset="-128"/>
        </a:defRPr>
      </a:lvl2pPr>
      <a:lvl3pPr algn="l" defTabSz="457200" rtl="0" eaLnBrk="0" fontAlgn="base" hangingPunct="0">
        <a:lnSpc>
          <a:spcPts val="3800"/>
        </a:lnSpc>
        <a:spcBef>
          <a:spcPct val="0"/>
        </a:spcBef>
        <a:spcAft>
          <a:spcPct val="0"/>
        </a:spcAft>
        <a:defRPr sz="3600">
          <a:solidFill>
            <a:schemeClr val="tx1"/>
          </a:solidFill>
          <a:latin typeface="Arial" charset="0"/>
          <a:ea typeface="ＭＳ Ｐゴシック" pitchFamily="96" charset="-128"/>
        </a:defRPr>
      </a:lvl3pPr>
      <a:lvl4pPr algn="l" defTabSz="457200" rtl="0" eaLnBrk="0" fontAlgn="base" hangingPunct="0">
        <a:lnSpc>
          <a:spcPts val="3800"/>
        </a:lnSpc>
        <a:spcBef>
          <a:spcPct val="0"/>
        </a:spcBef>
        <a:spcAft>
          <a:spcPct val="0"/>
        </a:spcAft>
        <a:defRPr sz="3600">
          <a:solidFill>
            <a:schemeClr val="tx1"/>
          </a:solidFill>
          <a:latin typeface="Arial" charset="0"/>
          <a:ea typeface="ＭＳ Ｐゴシック" pitchFamily="96" charset="-128"/>
        </a:defRPr>
      </a:lvl4pPr>
      <a:lvl5pPr algn="l" defTabSz="457200" rtl="0" eaLnBrk="0" fontAlgn="base" hangingPunct="0">
        <a:lnSpc>
          <a:spcPts val="3800"/>
        </a:lnSpc>
        <a:spcBef>
          <a:spcPct val="0"/>
        </a:spcBef>
        <a:spcAft>
          <a:spcPct val="0"/>
        </a:spcAft>
        <a:defRPr sz="3600">
          <a:solidFill>
            <a:schemeClr val="tx1"/>
          </a:solidFill>
          <a:latin typeface="Arial" charset="0"/>
          <a:ea typeface="ＭＳ Ｐゴシック" pitchFamily="96" charset="-128"/>
        </a:defRPr>
      </a:lvl5pPr>
      <a:lvl6pPr marL="457200" algn="l" defTabSz="457200" rtl="0" fontAlgn="base">
        <a:lnSpc>
          <a:spcPts val="3800"/>
        </a:lnSpc>
        <a:spcBef>
          <a:spcPct val="0"/>
        </a:spcBef>
        <a:spcAft>
          <a:spcPct val="0"/>
        </a:spcAft>
        <a:defRPr sz="3600">
          <a:solidFill>
            <a:schemeClr val="tx1"/>
          </a:solidFill>
          <a:latin typeface="Arial" charset="0"/>
          <a:ea typeface="ＭＳ Ｐゴシック" pitchFamily="96" charset="-128"/>
        </a:defRPr>
      </a:lvl6pPr>
      <a:lvl7pPr marL="914400" algn="l" defTabSz="457200" rtl="0" fontAlgn="base">
        <a:lnSpc>
          <a:spcPts val="3800"/>
        </a:lnSpc>
        <a:spcBef>
          <a:spcPct val="0"/>
        </a:spcBef>
        <a:spcAft>
          <a:spcPct val="0"/>
        </a:spcAft>
        <a:defRPr sz="3600">
          <a:solidFill>
            <a:schemeClr val="tx1"/>
          </a:solidFill>
          <a:latin typeface="Arial" charset="0"/>
          <a:ea typeface="ＭＳ Ｐゴシック" pitchFamily="96" charset="-128"/>
        </a:defRPr>
      </a:lvl7pPr>
      <a:lvl8pPr marL="1371600" algn="l" defTabSz="457200" rtl="0" fontAlgn="base">
        <a:lnSpc>
          <a:spcPts val="3800"/>
        </a:lnSpc>
        <a:spcBef>
          <a:spcPct val="0"/>
        </a:spcBef>
        <a:spcAft>
          <a:spcPct val="0"/>
        </a:spcAft>
        <a:defRPr sz="3600">
          <a:solidFill>
            <a:schemeClr val="tx1"/>
          </a:solidFill>
          <a:latin typeface="Arial" charset="0"/>
          <a:ea typeface="ＭＳ Ｐゴシック" pitchFamily="96" charset="-128"/>
        </a:defRPr>
      </a:lvl8pPr>
      <a:lvl9pPr marL="1828800" algn="l" defTabSz="457200" rtl="0" fontAlgn="base">
        <a:lnSpc>
          <a:spcPts val="3800"/>
        </a:lnSpc>
        <a:spcBef>
          <a:spcPct val="0"/>
        </a:spcBef>
        <a:spcAft>
          <a:spcPct val="0"/>
        </a:spcAft>
        <a:defRPr sz="3600">
          <a:solidFill>
            <a:schemeClr val="tx1"/>
          </a:solidFill>
          <a:latin typeface="Arial"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charset="0"/>
        <a:buChar char="•"/>
        <a:defRPr sz="2400">
          <a:solidFill>
            <a:schemeClr val="tx1"/>
          </a:solidFill>
          <a:latin typeface="+mn-lt"/>
          <a:ea typeface="+mn-ea"/>
          <a:cs typeface="+mn-cs"/>
        </a:defRPr>
      </a:lvl1pPr>
      <a:lvl2pPr marL="358775" indent="-357188" algn="l" defTabSz="457200" rtl="0" eaLnBrk="0" fontAlgn="base" hangingPunct="0">
        <a:spcBef>
          <a:spcPct val="20000"/>
        </a:spcBef>
        <a:spcAft>
          <a:spcPct val="0"/>
        </a:spcAft>
        <a:buChar char="•"/>
        <a:defRPr sz="2400">
          <a:solidFill>
            <a:schemeClr val="tx1"/>
          </a:solidFill>
          <a:latin typeface="+mn-lt"/>
          <a:ea typeface="+mn-ea"/>
        </a:defRPr>
      </a:lvl2pPr>
      <a:lvl3pPr marL="715963" indent="-355600" algn="l" defTabSz="457200" rtl="0" eaLnBrk="0" fontAlgn="base" hangingPunct="0">
        <a:spcBef>
          <a:spcPct val="20000"/>
        </a:spcBef>
        <a:spcAft>
          <a:spcPct val="0"/>
        </a:spcAft>
        <a:buFont typeface="Arial" charset="0"/>
        <a:buChar char="–"/>
        <a:defRPr sz="2400">
          <a:solidFill>
            <a:schemeClr val="tx1"/>
          </a:solidFill>
          <a:latin typeface="+mn-lt"/>
          <a:ea typeface="+mn-ea"/>
        </a:defRPr>
      </a:lvl3pPr>
      <a:lvl4pPr marL="1123950" indent="-228600" algn="l" defTabSz="457200" rtl="0" eaLnBrk="0" fontAlgn="base" hangingPunct="0">
        <a:spcBef>
          <a:spcPct val="20000"/>
        </a:spcBef>
        <a:spcAft>
          <a:spcPct val="0"/>
        </a:spcAft>
        <a:buFont typeface="Arial" charset="0"/>
        <a:buChar char="–"/>
        <a:defRPr sz="2000">
          <a:solidFill>
            <a:schemeClr val="tx1"/>
          </a:solidFill>
          <a:latin typeface="+mn-lt"/>
          <a:ea typeface="+mn-ea"/>
        </a:defRPr>
      </a:lvl4pPr>
      <a:lvl5pPr marL="1619250" indent="-273050" algn="l" defTabSz="457200" rtl="0" eaLnBrk="0" fontAlgn="base" hangingPunct="0">
        <a:spcBef>
          <a:spcPct val="20000"/>
        </a:spcBef>
        <a:spcAft>
          <a:spcPct val="0"/>
        </a:spcAft>
        <a:buFont typeface="Wingdings" pitchFamily="2" charset="2"/>
        <a:buChar char="§"/>
        <a:defRPr sz="2000">
          <a:solidFill>
            <a:schemeClr val="tx1"/>
          </a:solidFill>
          <a:latin typeface="+mn-lt"/>
          <a:ea typeface="+mn-ea"/>
        </a:defRPr>
      </a:lvl5pPr>
      <a:lvl6pPr marL="2076450" indent="-273050" algn="l" defTabSz="457200" rtl="0" fontAlgn="base">
        <a:spcBef>
          <a:spcPct val="20000"/>
        </a:spcBef>
        <a:spcAft>
          <a:spcPct val="0"/>
        </a:spcAft>
        <a:buFont typeface="Wingdings" pitchFamily="2" charset="2"/>
        <a:buChar char="§"/>
        <a:defRPr>
          <a:solidFill>
            <a:schemeClr val="tx1"/>
          </a:solidFill>
          <a:latin typeface="+mn-lt"/>
          <a:ea typeface="+mn-ea"/>
        </a:defRPr>
      </a:lvl6pPr>
      <a:lvl7pPr marL="2533650" indent="-273050" algn="l" defTabSz="457200" rtl="0" fontAlgn="base">
        <a:spcBef>
          <a:spcPct val="20000"/>
        </a:spcBef>
        <a:spcAft>
          <a:spcPct val="0"/>
        </a:spcAft>
        <a:buFont typeface="Wingdings" pitchFamily="2" charset="2"/>
        <a:buChar char="§"/>
        <a:defRPr>
          <a:solidFill>
            <a:schemeClr val="tx1"/>
          </a:solidFill>
          <a:latin typeface="+mn-lt"/>
          <a:ea typeface="+mn-ea"/>
        </a:defRPr>
      </a:lvl7pPr>
      <a:lvl8pPr marL="2990850" indent="-273050" algn="l" defTabSz="457200" rtl="0" fontAlgn="base">
        <a:spcBef>
          <a:spcPct val="20000"/>
        </a:spcBef>
        <a:spcAft>
          <a:spcPct val="0"/>
        </a:spcAft>
        <a:buFont typeface="Wingdings" pitchFamily="2" charset="2"/>
        <a:buChar char="§"/>
        <a:defRPr>
          <a:solidFill>
            <a:schemeClr val="tx1"/>
          </a:solidFill>
          <a:latin typeface="+mn-lt"/>
          <a:ea typeface="+mn-ea"/>
        </a:defRPr>
      </a:lvl8pPr>
      <a:lvl9pPr marL="3448050" indent="-273050" algn="l" defTabSz="457200" rtl="0" fontAlgn="base">
        <a:spcBef>
          <a:spcPct val="20000"/>
        </a:spcBef>
        <a:spcAft>
          <a:spcPct val="0"/>
        </a:spcAft>
        <a:buFont typeface="Wingdings" pitchFamily="2" charset="2"/>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9750" y="593725"/>
            <a:ext cx="8056563" cy="5762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075" name="Text Placeholder 2"/>
          <p:cNvSpPr>
            <a:spLocks noGrp="1"/>
          </p:cNvSpPr>
          <p:nvPr>
            <p:ph type="body" idx="1"/>
          </p:nvPr>
        </p:nvSpPr>
        <p:spPr bwMode="auto">
          <a:xfrm>
            <a:off x="539750" y="1349375"/>
            <a:ext cx="8031163" cy="505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4667" r:id="rId1"/>
    <p:sldLayoutId id="2147484668" r:id="rId2"/>
    <p:sldLayoutId id="2147484662" r:id="rId3"/>
    <p:sldLayoutId id="2147484663" r:id="rId4"/>
    <p:sldLayoutId id="2147484669" r:id="rId5"/>
    <p:sldLayoutId id="2147484678" r:id="rId6"/>
  </p:sldLayoutIdLst>
  <p:txStyles>
    <p:titleStyle>
      <a:lvl1pPr algn="l" defTabSz="457200" rtl="0" eaLnBrk="0" fontAlgn="base" hangingPunct="0">
        <a:spcBef>
          <a:spcPct val="0"/>
        </a:spcBef>
        <a:spcAft>
          <a:spcPct val="0"/>
        </a:spcAft>
        <a:defRPr sz="2400" b="1" kern="1200">
          <a:solidFill>
            <a:schemeClr val="tx2"/>
          </a:solidFill>
          <a:latin typeface="Arial" charset="0"/>
          <a:ea typeface="+mj-ea"/>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96"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96"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96"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1pPr>
      <a:lvl2pPr marL="358775" indent="-357188" algn="l" defTabSz="457200" rtl="0" eaLnBrk="0" fontAlgn="base" hangingPunct="0">
        <a:spcBef>
          <a:spcPct val="20000"/>
        </a:spcBef>
        <a:spcAft>
          <a:spcPct val="0"/>
        </a:spcAft>
        <a:buChar char="•"/>
        <a:defRPr sz="2400" kern="1200">
          <a:solidFill>
            <a:schemeClr val="tx1"/>
          </a:solidFill>
          <a:latin typeface="Arial" charset="0"/>
          <a:ea typeface="+mn-ea"/>
          <a:cs typeface="+mn-cs"/>
        </a:defRPr>
      </a:lvl2pPr>
      <a:lvl3pPr marL="715963" indent="-355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12395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1619250" indent="-273050" algn="l" defTabSz="457200" rtl="0" eaLnBrk="0" fontAlgn="base" hangingPunct="0">
        <a:spcBef>
          <a:spcPct val="20000"/>
        </a:spcBef>
        <a:spcAft>
          <a:spcPct val="0"/>
        </a:spcAft>
        <a:buFont typeface="Wingdings" pitchFamily="2" charset="2"/>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9750" y="593725"/>
            <a:ext cx="8056563"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title style</a:t>
            </a:r>
          </a:p>
        </p:txBody>
      </p:sp>
      <p:sp>
        <p:nvSpPr>
          <p:cNvPr id="3075" name="Text Placeholder 2"/>
          <p:cNvSpPr>
            <a:spLocks noGrp="1"/>
          </p:cNvSpPr>
          <p:nvPr>
            <p:ph type="body" idx="1"/>
          </p:nvPr>
        </p:nvSpPr>
        <p:spPr bwMode="auto">
          <a:xfrm>
            <a:off x="539750" y="1349375"/>
            <a:ext cx="8031163" cy="505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extLst>
      <p:ext uri="{BB962C8B-B14F-4D97-AF65-F5344CB8AC3E}">
        <p14:creationId xmlns:p14="http://schemas.microsoft.com/office/powerpoint/2010/main" xmlns="" val="766823358"/>
      </p:ext>
    </p:extLst>
  </p:cSld>
  <p:clrMap bg1="lt1" tx1="dk1" bg2="lt2" tx2="dk2" accent1="accent1" accent2="accent2" accent3="accent3" accent4="accent4" accent5="accent5" accent6="accent6" hlink="hlink" folHlink="folHlink"/>
  <p:sldLayoutIdLst>
    <p:sldLayoutId id="2147484672" r:id="rId1"/>
    <p:sldLayoutId id="2147484673" r:id="rId2"/>
    <p:sldLayoutId id="2147484674" r:id="rId3"/>
    <p:sldLayoutId id="2147484675" r:id="rId4"/>
    <p:sldLayoutId id="2147484676" r:id="rId5"/>
    <p:sldLayoutId id="2147484677" r:id="rId6"/>
  </p:sldLayoutIdLst>
  <p:txStyles>
    <p:titleStyle>
      <a:lvl1pPr algn="l" defTabSz="457200" rtl="0" eaLnBrk="0" fontAlgn="base" hangingPunct="0">
        <a:spcBef>
          <a:spcPct val="0"/>
        </a:spcBef>
        <a:spcAft>
          <a:spcPct val="0"/>
        </a:spcAft>
        <a:defRPr sz="2400" b="1" kern="1200">
          <a:solidFill>
            <a:schemeClr val="tx2"/>
          </a:solidFill>
          <a:latin typeface="Arial" charset="0"/>
          <a:ea typeface="+mj-ea"/>
          <a:cs typeface="+mj-cs"/>
        </a:defRPr>
      </a:lvl1pPr>
      <a:lvl2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2pPr>
      <a:lvl3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3pPr>
      <a:lvl4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4pPr>
      <a:lvl5pPr algn="l" defTabSz="457200" rtl="0" eaLnBrk="0" fontAlgn="base" hangingPunct="0">
        <a:spcBef>
          <a:spcPct val="0"/>
        </a:spcBef>
        <a:spcAft>
          <a:spcPct val="0"/>
        </a:spcAft>
        <a:defRPr sz="2400" b="1">
          <a:solidFill>
            <a:schemeClr val="tx2"/>
          </a:solidFill>
          <a:latin typeface="Arial" charset="0"/>
          <a:ea typeface="ＭＳ Ｐゴシック" pitchFamily="96" charset="-128"/>
        </a:defRPr>
      </a:lvl5pPr>
      <a:lvl6pPr marL="457200" algn="l" defTabSz="457200" rtl="0" fontAlgn="base">
        <a:spcBef>
          <a:spcPct val="0"/>
        </a:spcBef>
        <a:spcAft>
          <a:spcPct val="0"/>
        </a:spcAft>
        <a:defRPr sz="2400" b="1">
          <a:solidFill>
            <a:schemeClr val="tx2"/>
          </a:solidFill>
          <a:latin typeface="Arial" charset="0"/>
          <a:ea typeface="ＭＳ Ｐゴシック" pitchFamily="96" charset="-128"/>
        </a:defRPr>
      </a:lvl6pPr>
      <a:lvl7pPr marL="914400" algn="l" defTabSz="457200" rtl="0" fontAlgn="base">
        <a:spcBef>
          <a:spcPct val="0"/>
        </a:spcBef>
        <a:spcAft>
          <a:spcPct val="0"/>
        </a:spcAft>
        <a:defRPr sz="2400" b="1">
          <a:solidFill>
            <a:schemeClr val="tx2"/>
          </a:solidFill>
          <a:latin typeface="Arial" charset="0"/>
          <a:ea typeface="ＭＳ Ｐゴシック" pitchFamily="96" charset="-128"/>
        </a:defRPr>
      </a:lvl7pPr>
      <a:lvl8pPr marL="1371600" algn="l" defTabSz="457200" rtl="0" fontAlgn="base">
        <a:spcBef>
          <a:spcPct val="0"/>
        </a:spcBef>
        <a:spcAft>
          <a:spcPct val="0"/>
        </a:spcAft>
        <a:defRPr sz="2400" b="1">
          <a:solidFill>
            <a:schemeClr val="tx2"/>
          </a:solidFill>
          <a:latin typeface="Arial" charset="0"/>
          <a:ea typeface="ＭＳ Ｐゴシック" pitchFamily="96" charset="-128"/>
        </a:defRPr>
      </a:lvl8pPr>
      <a:lvl9pPr marL="1828800" algn="l" defTabSz="457200" rtl="0" fontAlgn="base">
        <a:spcBef>
          <a:spcPct val="0"/>
        </a:spcBef>
        <a:spcAft>
          <a:spcPct val="0"/>
        </a:spcAft>
        <a:defRPr sz="2400" b="1">
          <a:solidFill>
            <a:schemeClr val="tx2"/>
          </a:solidFill>
          <a:latin typeface="Arial" charset="0"/>
          <a:ea typeface="ＭＳ Ｐゴシック" pitchFamily="96"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1pPr>
      <a:lvl2pPr marL="358775" indent="-357188" algn="l" defTabSz="457200" rtl="0" eaLnBrk="0" fontAlgn="base" hangingPunct="0">
        <a:spcBef>
          <a:spcPct val="20000"/>
        </a:spcBef>
        <a:spcAft>
          <a:spcPct val="0"/>
        </a:spcAft>
        <a:buChar char="•"/>
        <a:defRPr sz="2400" kern="1200">
          <a:solidFill>
            <a:schemeClr val="tx1"/>
          </a:solidFill>
          <a:latin typeface="Arial" charset="0"/>
          <a:ea typeface="+mn-ea"/>
          <a:cs typeface="+mn-cs"/>
        </a:defRPr>
      </a:lvl2pPr>
      <a:lvl3pPr marL="715963" indent="-355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12395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1619250" indent="-273050" algn="l" defTabSz="457200" rtl="0" eaLnBrk="0" fontAlgn="base" hangingPunct="0">
        <a:spcBef>
          <a:spcPct val="20000"/>
        </a:spcBef>
        <a:spcAft>
          <a:spcPct val="0"/>
        </a:spcAft>
        <a:buFont typeface="Wingdings" pitchFamily="2" charset="2"/>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culturehive.co.uk/" TargetMode="External"/><Relationship Id="rId1" Type="http://schemas.openxmlformats.org/officeDocument/2006/relationships/slideLayout" Target="../slideLayouts/slideLayout33.xml"/><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hyperlink" Target="http://www.wedocreativity.co.uk/" TargetMode="External"/><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hyperlink" Target="http://www.abbeyfield.co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3" descr="The_Great_Game_at_the_Tricycle_photo_John_Haynes.JPG"/>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40000"/>
                    </a14:imgEffect>
                  </a14:imgLayer>
                </a14:imgProps>
              </a:ex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w="9525">
            <a:noFill/>
            <a:miter lim="800000"/>
            <a:headEnd/>
            <a:tailEnd/>
          </a:ln>
        </p:spPr>
      </p:pic>
      <p:sp>
        <p:nvSpPr>
          <p:cNvPr id="9219" name="Rectangle 1028"/>
          <p:cNvSpPr>
            <a:spLocks noGrp="1"/>
          </p:cNvSpPr>
          <p:nvPr>
            <p:ph type="ctrTitle"/>
          </p:nvPr>
        </p:nvSpPr>
        <p:spPr>
          <a:xfrm>
            <a:off x="539750" y="460375"/>
            <a:ext cx="8312150" cy="590550"/>
          </a:xfrm>
        </p:spPr>
        <p:txBody>
          <a:bodyPr/>
          <a:lstStyle/>
          <a:p>
            <a:pPr eaLnBrk="1" hangingPunct="1"/>
            <a:r>
              <a:rPr lang="en-GB" dirty="0" smtClean="0"/>
              <a:t>Arts Council England: our role, mission and strategy</a:t>
            </a:r>
            <a:endParaRPr lang="en-GB" dirty="0"/>
          </a:p>
        </p:txBody>
      </p:sp>
      <p:sp>
        <p:nvSpPr>
          <p:cNvPr id="9220" name="Text Box 1030"/>
          <p:cNvSpPr txBox="1">
            <a:spLocks noChangeArrowheads="1"/>
          </p:cNvSpPr>
          <p:nvPr/>
        </p:nvSpPr>
        <p:spPr bwMode="auto">
          <a:xfrm>
            <a:off x="539750" y="1587953"/>
            <a:ext cx="4591050" cy="2641749"/>
          </a:xfrm>
          <a:prstGeom prst="rect">
            <a:avLst/>
          </a:prstGeom>
          <a:noFill/>
          <a:ln w="9525">
            <a:noFill/>
            <a:miter lim="800000"/>
            <a:headEnd/>
            <a:tailEnd/>
          </a:ln>
        </p:spPr>
        <p:txBody>
          <a:bodyPr lIns="0" tIns="0" rIns="0" bIns="0">
            <a:spAutoFit/>
          </a:bodyPr>
          <a:lstStyle/>
          <a:p>
            <a:pPr>
              <a:lnSpc>
                <a:spcPts val="2200"/>
              </a:lnSpc>
            </a:pPr>
            <a:endParaRPr lang="en-GB" b="1" dirty="0"/>
          </a:p>
          <a:p>
            <a:pPr>
              <a:lnSpc>
                <a:spcPts val="2300"/>
              </a:lnSpc>
            </a:pPr>
            <a:r>
              <a:rPr lang="en-GB" b="1" dirty="0" smtClean="0"/>
              <a:t>Phil Cave</a:t>
            </a:r>
          </a:p>
          <a:p>
            <a:pPr>
              <a:lnSpc>
                <a:spcPts val="2300"/>
              </a:lnSpc>
            </a:pPr>
            <a:r>
              <a:rPr lang="en-GB" b="1" dirty="0" smtClean="0"/>
              <a:t>Director, Engagement and Audiences</a:t>
            </a:r>
            <a:endParaRPr lang="en-GB" b="1" dirty="0"/>
          </a:p>
          <a:p>
            <a:pPr>
              <a:lnSpc>
                <a:spcPts val="2300"/>
              </a:lnSpc>
            </a:pPr>
            <a:endParaRPr lang="en-GB" b="1" dirty="0"/>
          </a:p>
          <a:p>
            <a:pPr>
              <a:lnSpc>
                <a:spcPts val="2300"/>
              </a:lnSpc>
            </a:pPr>
            <a:r>
              <a:rPr lang="en-GB" b="1" dirty="0"/>
              <a:t> Arts Council England</a:t>
            </a:r>
          </a:p>
          <a:p>
            <a:pPr>
              <a:lnSpc>
                <a:spcPts val="2300"/>
              </a:lnSpc>
            </a:pPr>
            <a:endParaRPr lang="en-GB" b="1" dirty="0"/>
          </a:p>
          <a:p>
            <a:pPr>
              <a:lnSpc>
                <a:spcPts val="2300"/>
              </a:lnSpc>
            </a:pPr>
            <a:r>
              <a:rPr lang="en-GB" b="1" dirty="0" smtClean="0"/>
              <a:t>October 2014</a:t>
            </a:r>
            <a:endParaRPr lang="en-GB" b="1" dirty="0"/>
          </a:p>
          <a:p>
            <a:pPr>
              <a:lnSpc>
                <a:spcPts val="2300"/>
              </a:lnSpc>
            </a:pPr>
            <a:endParaRPr lang="en-GB" b="1" dirty="0"/>
          </a:p>
        </p:txBody>
      </p:sp>
      <p:sp>
        <p:nvSpPr>
          <p:cNvPr id="9221" name="Text Box 7"/>
          <p:cNvSpPr txBox="1">
            <a:spLocks noChangeArrowheads="1"/>
          </p:cNvSpPr>
          <p:nvPr/>
        </p:nvSpPr>
        <p:spPr bwMode="auto">
          <a:xfrm>
            <a:off x="539750" y="6194425"/>
            <a:ext cx="4032250" cy="184150"/>
          </a:xfrm>
          <a:prstGeom prst="rect">
            <a:avLst/>
          </a:prstGeom>
          <a:noFill/>
          <a:ln w="9525">
            <a:noFill/>
            <a:miter lim="800000"/>
            <a:headEnd/>
            <a:tailEnd/>
          </a:ln>
        </p:spPr>
        <p:txBody>
          <a:bodyPr wrap="none" lIns="0" tIns="0" rIns="0" bIns="0">
            <a:spAutoFit/>
          </a:bodyPr>
          <a:lstStyle/>
          <a:p>
            <a:r>
              <a:rPr lang="en-GB" sz="1200" i="1"/>
              <a:t>The Great Game: Afghanistan </a:t>
            </a:r>
            <a:r>
              <a:rPr lang="en-GB" sz="1200"/>
              <a:t>at the Tricycle Theatre, 2010</a:t>
            </a:r>
            <a:endParaRPr lang="en-GB" sz="1200" i="1"/>
          </a:p>
        </p:txBody>
      </p:sp>
      <p:pic>
        <p:nvPicPr>
          <p:cNvPr id="9222" name="Picture 3" descr="roundel"/>
          <p:cNvPicPr>
            <a:picLocks noChangeAspect="1" noChangeArrowheads="1"/>
          </p:cNvPicPr>
          <p:nvPr/>
        </p:nvPicPr>
        <p:blipFill>
          <a:blip r:embed="rId5" cstate="print">
            <a:extLst>
              <a:ext uri="{28A0092B-C50C-407E-A947-70E740481C1C}">
                <a14:useLocalDpi xmlns:a14="http://schemas.microsoft.com/office/drawing/2010/main" xmlns=""/>
              </a:ext>
            </a:extLst>
          </a:blip>
          <a:srcRect/>
          <a:stretch>
            <a:fillRect/>
          </a:stretch>
        </p:blipFill>
        <p:spPr bwMode="auto">
          <a:xfrm>
            <a:off x="7323138" y="5073650"/>
            <a:ext cx="1236662" cy="121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4455885" y="2035629"/>
            <a:ext cx="4036786" cy="4000500"/>
          </a:xfrm>
          <a:prstGeom prst="rect">
            <a:avLst/>
          </a:prstGeom>
          <a:noFill/>
          <a:ln w="9525">
            <a:noFill/>
            <a:miter lim="800000"/>
            <a:headEnd/>
            <a:tailEnd/>
          </a:ln>
        </p:spPr>
        <p:txBody>
          <a:bodyPr lIns="0" tIns="0" rIns="0" bIns="0"/>
          <a:lstStyle/>
          <a:p>
            <a:pPr marL="1371600" lvl="2" indent="-457200" eaLnBrk="1" hangingPunct="1">
              <a:lnSpc>
                <a:spcPct val="200000"/>
              </a:lnSpc>
              <a:buFont typeface="Arial" pitchFamily="34" charset="0"/>
              <a:buChar char="•"/>
            </a:pPr>
            <a:r>
              <a:rPr lang="en-GB" sz="2800" dirty="0" smtClean="0">
                <a:solidFill>
                  <a:schemeClr val="tx1"/>
                </a:solidFill>
              </a:rPr>
              <a:t>funding</a:t>
            </a:r>
            <a:endParaRPr lang="en-GB" sz="2800" dirty="0">
              <a:solidFill>
                <a:schemeClr val="tx1"/>
              </a:solidFill>
            </a:endParaRPr>
          </a:p>
          <a:p>
            <a:pPr marL="1371600" lvl="2" indent="-457200" eaLnBrk="1" hangingPunct="1">
              <a:lnSpc>
                <a:spcPct val="200000"/>
              </a:lnSpc>
              <a:buFont typeface="Arial" pitchFamily="34" charset="0"/>
              <a:buChar char="•"/>
            </a:pPr>
            <a:r>
              <a:rPr lang="en-GB" sz="2800" dirty="0">
                <a:solidFill>
                  <a:schemeClr val="tx1"/>
                </a:solidFill>
              </a:rPr>
              <a:t>development</a:t>
            </a:r>
          </a:p>
          <a:p>
            <a:pPr marL="1371600" lvl="2" indent="-457200" eaLnBrk="1" hangingPunct="1">
              <a:lnSpc>
                <a:spcPct val="200000"/>
              </a:lnSpc>
              <a:buFont typeface="Arial" pitchFamily="34" charset="0"/>
              <a:buChar char="•"/>
            </a:pPr>
            <a:r>
              <a:rPr lang="en-GB" sz="2800" dirty="0">
                <a:solidFill>
                  <a:schemeClr val="tx1"/>
                </a:solidFill>
              </a:rPr>
              <a:t>advocacy</a:t>
            </a:r>
          </a:p>
          <a:p>
            <a:pPr eaLnBrk="0" hangingPunct="0">
              <a:spcBef>
                <a:spcPct val="20000"/>
              </a:spcBef>
              <a:defRPr/>
            </a:pPr>
            <a:endParaRPr lang="en-GB" dirty="0">
              <a:solidFill>
                <a:schemeClr val="tx1"/>
              </a:solidFill>
              <a:ea typeface="+mn-ea"/>
              <a:cs typeface="+mn-cs"/>
            </a:endParaRPr>
          </a:p>
          <a:p>
            <a:pPr eaLnBrk="0" hangingPunct="0">
              <a:spcBef>
                <a:spcPct val="20000"/>
              </a:spcBef>
              <a:buFont typeface="Arial" charset="0"/>
              <a:buNone/>
              <a:defRPr/>
            </a:pPr>
            <a:endParaRPr lang="en-GB" dirty="0">
              <a:solidFill>
                <a:schemeClr val="tx1">
                  <a:tint val="75000"/>
                </a:schemeClr>
              </a:solidFill>
              <a:ea typeface="+mn-ea"/>
              <a:cs typeface="+mn-cs"/>
            </a:endParaRPr>
          </a:p>
        </p:txBody>
      </p:sp>
      <p:sp>
        <p:nvSpPr>
          <p:cNvPr id="14339" name="Title 1"/>
          <p:cNvSpPr>
            <a:spLocks noGrp="1"/>
          </p:cNvSpPr>
          <p:nvPr>
            <p:ph type="ctrTitle"/>
          </p:nvPr>
        </p:nvSpPr>
        <p:spPr>
          <a:xfrm>
            <a:off x="5588000" y="698500"/>
            <a:ext cx="7772400" cy="546100"/>
          </a:xfrm>
        </p:spPr>
        <p:txBody>
          <a:bodyPr/>
          <a:lstStyle/>
          <a:p>
            <a:r>
              <a:rPr lang="en-GB" smtClean="0"/>
              <a:t>Our roles</a:t>
            </a:r>
          </a:p>
        </p:txBody>
      </p:sp>
      <p:pic>
        <p:nvPicPr>
          <p:cNvPr id="14340" name="Picture 2" descr="S:\Head Office\! Arts Strategy\Place\Presentations\Images\Jpg523.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5080000" cy="6858000"/>
          </a:xfrm>
          <a:prstGeom prst="rect">
            <a:avLst/>
          </a:prstGeom>
          <a:noFill/>
          <a:ln w="9525">
            <a:noFill/>
            <a:miter lim="800000"/>
            <a:headEnd/>
            <a:tailEnd/>
          </a:ln>
        </p:spPr>
      </p:pic>
      <p:sp>
        <p:nvSpPr>
          <p:cNvPr id="14341" name="Text Box 9"/>
          <p:cNvSpPr txBox="1">
            <a:spLocks noChangeArrowheads="1"/>
          </p:cNvSpPr>
          <p:nvPr/>
        </p:nvSpPr>
        <p:spPr bwMode="auto">
          <a:xfrm>
            <a:off x="254000" y="6251575"/>
            <a:ext cx="4306888" cy="449263"/>
          </a:xfrm>
          <a:prstGeom prst="rect">
            <a:avLst/>
          </a:prstGeom>
          <a:noFill/>
          <a:ln w="9525">
            <a:noFill/>
            <a:miter lim="800000"/>
            <a:headEnd/>
            <a:tailEnd/>
          </a:ln>
        </p:spPr>
        <p:txBody>
          <a:bodyPr lIns="0" tIns="0" rIns="0" bIns="0"/>
          <a:lstStyle/>
          <a:p>
            <a:r>
              <a:rPr lang="en-GB" sz="1000">
                <a:solidFill>
                  <a:schemeClr val="tx1"/>
                </a:solidFill>
              </a:rPr>
              <a:t>David Lock and Stine Nilsen from Candoco Dance Company performing Shadow by Finn Walker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idx="4294967295"/>
          </p:nvPr>
        </p:nvSpPr>
        <p:spPr/>
        <p:txBody>
          <a:bodyPr/>
          <a:lstStyle/>
          <a:p>
            <a:pPr eaLnBrk="1" hangingPunct="1"/>
            <a:r>
              <a:rPr lang="en-GB" dirty="0" smtClean="0"/>
              <a:t>Funding</a:t>
            </a:r>
          </a:p>
        </p:txBody>
      </p:sp>
      <p:sp>
        <p:nvSpPr>
          <p:cNvPr id="16387" name="Rectangle 3"/>
          <p:cNvSpPr>
            <a:spLocks noGrp="1"/>
          </p:cNvSpPr>
          <p:nvPr>
            <p:ph type="body" idx="4294967295"/>
          </p:nvPr>
        </p:nvSpPr>
        <p:spPr>
          <a:xfrm>
            <a:off x="539750" y="1468438"/>
            <a:ext cx="8031163" cy="5057775"/>
          </a:xfrm>
        </p:spPr>
        <p:txBody>
          <a:bodyPr/>
          <a:lstStyle/>
          <a:p>
            <a:pPr marL="1587" lvl="1" indent="0" eaLnBrk="1" hangingPunct="1">
              <a:buNone/>
            </a:pPr>
            <a:r>
              <a:rPr lang="en-GB" sz="2800" b="1" dirty="0" smtClean="0"/>
              <a:t>Two funding sources</a:t>
            </a:r>
            <a:r>
              <a:rPr lang="en-GB" sz="2800" dirty="0" smtClean="0"/>
              <a:t>:</a:t>
            </a:r>
          </a:p>
          <a:p>
            <a:pPr lvl="1" eaLnBrk="1" hangingPunct="1"/>
            <a:r>
              <a:rPr lang="en-GB" sz="2800" dirty="0" smtClean="0"/>
              <a:t>Grant-in-aid</a:t>
            </a:r>
          </a:p>
          <a:p>
            <a:pPr lvl="1" eaLnBrk="1" hangingPunct="1"/>
            <a:r>
              <a:rPr lang="en-GB" sz="2800" dirty="0" smtClean="0"/>
              <a:t>Lottery</a:t>
            </a:r>
          </a:p>
          <a:p>
            <a:pPr marL="1587" lvl="1" indent="0" eaLnBrk="1" hangingPunct="1">
              <a:buNone/>
            </a:pPr>
            <a:endParaRPr lang="en-GB" sz="2800" dirty="0"/>
          </a:p>
          <a:p>
            <a:pPr marL="1587" lvl="1" indent="0" eaLnBrk="1" hangingPunct="1">
              <a:buNone/>
            </a:pPr>
            <a:r>
              <a:rPr lang="en-GB" sz="2800" b="1" dirty="0"/>
              <a:t>T</a:t>
            </a:r>
            <a:r>
              <a:rPr lang="en-GB" sz="2800" b="1" dirty="0" smtClean="0"/>
              <a:t>hree funding streams:</a:t>
            </a:r>
            <a:endParaRPr lang="en-GB" sz="2800" b="1" dirty="0"/>
          </a:p>
          <a:p>
            <a:pPr lvl="2" eaLnBrk="1" hangingPunct="1"/>
            <a:r>
              <a:rPr lang="en-GB" sz="2800" dirty="0"/>
              <a:t>national portfolio of organisations</a:t>
            </a:r>
          </a:p>
          <a:p>
            <a:pPr lvl="2" eaLnBrk="1" hangingPunct="1"/>
            <a:r>
              <a:rPr lang="en-GB" sz="2800" dirty="0"/>
              <a:t>open access grants for project </a:t>
            </a:r>
            <a:r>
              <a:rPr lang="en-GB" sz="2800" dirty="0" smtClean="0"/>
              <a:t>funding</a:t>
            </a:r>
          </a:p>
          <a:p>
            <a:pPr lvl="2" eaLnBrk="1" hangingPunct="1"/>
            <a:r>
              <a:rPr lang="en-GB" sz="2800" dirty="0" smtClean="0"/>
              <a:t>funding to support specific strategic initiatives</a:t>
            </a:r>
            <a:endParaRPr lang="en-GB" sz="2800" dirty="0"/>
          </a:p>
        </p:txBody>
      </p:sp>
    </p:spTree>
    <p:extLst>
      <p:ext uri="{BB962C8B-B14F-4D97-AF65-F5344CB8AC3E}">
        <p14:creationId xmlns:p14="http://schemas.microsoft.com/office/powerpoint/2010/main" xmlns="" val="690409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descr="Powerpoint(22)"/>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2771" name="Rectangle 2"/>
          <p:cNvSpPr>
            <a:spLocks noGrp="1"/>
          </p:cNvSpPr>
          <p:nvPr>
            <p:ph type="title" idx="4294967295"/>
          </p:nvPr>
        </p:nvSpPr>
        <p:spPr>
          <a:xfrm>
            <a:off x="543718" y="439737"/>
            <a:ext cx="8056563" cy="576263"/>
          </a:xfrm>
        </p:spPr>
        <p:txBody>
          <a:bodyPr/>
          <a:lstStyle/>
          <a:p>
            <a:pPr eaLnBrk="1" hangingPunct="1"/>
            <a:r>
              <a:rPr lang="en-GB" sz="2800" dirty="0" smtClean="0">
                <a:solidFill>
                  <a:schemeClr val="tx1"/>
                </a:solidFill>
              </a:rPr>
              <a:t>Context </a:t>
            </a:r>
          </a:p>
        </p:txBody>
      </p:sp>
      <p:sp>
        <p:nvSpPr>
          <p:cNvPr id="32772" name="Line 7"/>
          <p:cNvSpPr>
            <a:spLocks noChangeShapeType="1"/>
          </p:cNvSpPr>
          <p:nvPr/>
        </p:nvSpPr>
        <p:spPr bwMode="auto">
          <a:xfrm flipH="1">
            <a:off x="539749" y="425223"/>
            <a:ext cx="8056563" cy="0"/>
          </a:xfrm>
          <a:prstGeom prst="line">
            <a:avLst/>
          </a:prstGeom>
          <a:noFill/>
          <a:ln w="28575">
            <a:solidFill>
              <a:schemeClr val="tx1"/>
            </a:solidFill>
            <a:round/>
            <a:headEnd/>
            <a:tailEnd/>
          </a:ln>
        </p:spPr>
        <p:txBody>
          <a:bodyPr lIns="0" tIns="0" rIns="0" bIns="0"/>
          <a:lstStyle/>
          <a:p>
            <a:endParaRPr lang="en-GB"/>
          </a:p>
        </p:txBody>
      </p:sp>
      <p:sp>
        <p:nvSpPr>
          <p:cNvPr id="32773" name="Text Box 8"/>
          <p:cNvSpPr txBox="1">
            <a:spLocks noChangeArrowheads="1"/>
          </p:cNvSpPr>
          <p:nvPr/>
        </p:nvSpPr>
        <p:spPr bwMode="auto">
          <a:xfrm>
            <a:off x="292100" y="6261100"/>
            <a:ext cx="4306888" cy="449263"/>
          </a:xfrm>
          <a:prstGeom prst="rect">
            <a:avLst/>
          </a:prstGeom>
          <a:noFill/>
          <a:ln w="9525">
            <a:noFill/>
            <a:miter lim="800000"/>
            <a:headEnd/>
            <a:tailEnd/>
          </a:ln>
        </p:spPr>
        <p:txBody>
          <a:bodyPr lIns="0" tIns="0" rIns="0" bIns="0"/>
          <a:lstStyle/>
          <a:p>
            <a:r>
              <a:rPr lang="en-GB" sz="1000"/>
              <a:t>Nottingham Contemporary Launch, East Midlands</a:t>
            </a:r>
          </a:p>
          <a:p>
            <a:r>
              <a:rPr lang="en-GB" sz="1000"/>
              <a:t>Photo: Andy Taylor Smith</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txBox="1">
            <a:spLocks/>
          </p:cNvSpPr>
          <p:nvPr/>
        </p:nvSpPr>
        <p:spPr bwMode="auto">
          <a:xfrm>
            <a:off x="669925" y="606425"/>
            <a:ext cx="7853363" cy="576263"/>
          </a:xfrm>
          <a:prstGeom prst="rect">
            <a:avLst/>
          </a:prstGeom>
          <a:noFill/>
          <a:ln w="9525">
            <a:noFill/>
            <a:miter lim="800000"/>
            <a:headEnd/>
            <a:tailEnd/>
          </a:ln>
        </p:spPr>
        <p:txBody>
          <a:bodyPr lIns="0" tIns="0" rIns="0" bIns="0"/>
          <a:lstStyle/>
          <a:p>
            <a:r>
              <a:rPr lang="en-GB" altLang="en-US" sz="2000" b="1" i="1">
                <a:solidFill>
                  <a:schemeClr val="tx1"/>
                </a:solidFill>
              </a:rPr>
              <a:t>Influences</a:t>
            </a:r>
            <a:r>
              <a:rPr lang="en-GB" altLang="en-US" sz="2000" b="1">
                <a:solidFill>
                  <a:schemeClr val="tx2"/>
                </a:solidFill>
              </a:rPr>
              <a:t> of arts engagement – key drivers of arts attendance and participation</a:t>
            </a:r>
          </a:p>
        </p:txBody>
      </p:sp>
      <p:sp>
        <p:nvSpPr>
          <p:cNvPr id="22531" name="TextBox 1"/>
          <p:cNvSpPr txBox="1">
            <a:spLocks noChangeArrowheads="1"/>
          </p:cNvSpPr>
          <p:nvPr/>
        </p:nvSpPr>
        <p:spPr bwMode="auto">
          <a:xfrm>
            <a:off x="406400" y="1292225"/>
            <a:ext cx="8585200" cy="3970318"/>
          </a:xfrm>
          <a:prstGeom prst="rect">
            <a:avLst/>
          </a:prstGeom>
          <a:noFill/>
          <a:ln>
            <a:noFill/>
          </a:ln>
          <a:extLst/>
        </p:spPr>
        <p:txBody>
          <a:bodyPr>
            <a:spAutoFit/>
          </a:bodyPr>
          <a:lstStyle>
            <a:lvl1pPr marL="285750" indent="-285750" eaLnBrk="0" hangingPunct="0">
              <a:spcBef>
                <a:spcPct val="20000"/>
              </a:spcBef>
              <a:buFont typeface="Arial" charset="0"/>
              <a:defRPr sz="2400">
                <a:solidFill>
                  <a:schemeClr val="tx1"/>
                </a:solidFill>
                <a:latin typeface="Arial" charset="0"/>
                <a:ea typeface="ＭＳ Ｐゴシック" pitchFamily="34" charset="-128"/>
              </a:defRPr>
            </a:lvl1pPr>
            <a:lvl2pPr marL="742950" indent="-285750" eaLnBrk="0" hangingPunct="0">
              <a:spcBef>
                <a:spcPct val="20000"/>
              </a:spcBef>
              <a:buChar char="•"/>
              <a:defRPr sz="2400">
                <a:solidFill>
                  <a:schemeClr val="tx1"/>
                </a:solidFill>
                <a:latin typeface="Arial" charset="0"/>
                <a:ea typeface="ＭＳ Ｐゴシック" pitchFamily="34" charset="-128"/>
              </a:defRPr>
            </a:lvl2pPr>
            <a:lvl3pPr marL="1143000" indent="-228600" eaLnBrk="0" hangingPunct="0">
              <a:spcBef>
                <a:spcPct val="20000"/>
              </a:spcBef>
              <a:buFont typeface="Arial" charset="0"/>
              <a:buChar char="–"/>
              <a:defRPr>
                <a:solidFill>
                  <a:schemeClr val="tx1"/>
                </a:solidFill>
                <a:latin typeface="Arial" charset="0"/>
                <a:ea typeface="ＭＳ Ｐゴシック" pitchFamily="34" charset="-128"/>
              </a:defRPr>
            </a:lvl3pPr>
            <a:lvl4pPr marL="1600200" indent="-228600" eaLnBrk="0" hangingPunct="0">
              <a:spcBef>
                <a:spcPct val="20000"/>
              </a:spcBef>
              <a:buFont typeface="Arial" charset="0"/>
              <a:buChar char="–"/>
              <a:defRPr>
                <a:solidFill>
                  <a:schemeClr val="tx1"/>
                </a:solidFill>
                <a:latin typeface="Arial" charset="0"/>
                <a:ea typeface="ＭＳ Ｐゴシック" pitchFamily="34" charset="-128"/>
              </a:defRPr>
            </a:lvl4pPr>
            <a:lvl5pPr marL="2057400" indent="-228600" eaLnBrk="0" hangingPunct="0">
              <a:spcBef>
                <a:spcPct val="20000"/>
              </a:spcBef>
              <a:buFont typeface="Wingdings" pitchFamily="2" charset="2"/>
              <a:buChar char="§"/>
              <a:defRPr>
                <a:solidFill>
                  <a:schemeClr val="tx1"/>
                </a:solidFill>
                <a:latin typeface="Arial" charset="0"/>
                <a:ea typeface="ＭＳ Ｐゴシック" pitchFamily="34" charset="-128"/>
              </a:defRPr>
            </a:lvl5pPr>
            <a:lvl6pPr marL="2514600" indent="-22860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6pPr>
            <a:lvl7pPr marL="2971800" indent="-22860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7pPr>
            <a:lvl8pPr marL="3429000" indent="-22860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8pPr>
            <a:lvl9pPr marL="3886200" indent="-22860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9pPr>
          </a:lstStyle>
          <a:p>
            <a:pPr marL="0" indent="0" eaLnBrk="1" hangingPunct="1">
              <a:spcBef>
                <a:spcPct val="0"/>
              </a:spcBef>
              <a:defRPr/>
            </a:pPr>
            <a:endParaRPr lang="en-GB" altLang="en-US" sz="1800" dirty="0" smtClean="0">
              <a:solidFill>
                <a:srgbClr val="000000"/>
              </a:solidFill>
            </a:endParaRPr>
          </a:p>
          <a:p>
            <a:pPr marL="0" indent="0" eaLnBrk="1" hangingPunct="1">
              <a:spcBef>
                <a:spcPct val="0"/>
              </a:spcBef>
              <a:defRPr/>
            </a:pPr>
            <a:r>
              <a:rPr lang="en-GB" altLang="en-US" sz="1800" dirty="0" smtClean="0">
                <a:solidFill>
                  <a:srgbClr val="000000"/>
                </a:solidFill>
              </a:rPr>
              <a:t>Independent of other factors, the following have a moderate to large impact on engagement with the arts at a national-level: </a:t>
            </a:r>
          </a:p>
          <a:p>
            <a:pPr marL="0" indent="0" eaLnBrk="1" hangingPunct="1">
              <a:spcBef>
                <a:spcPct val="0"/>
              </a:spcBef>
              <a:defRPr/>
            </a:pPr>
            <a:endParaRPr lang="en-GB" altLang="en-US" sz="1800" dirty="0" smtClean="0">
              <a:solidFill>
                <a:srgbClr val="000000"/>
              </a:solidFill>
            </a:endParaRPr>
          </a:p>
          <a:p>
            <a:pPr eaLnBrk="1" hangingPunct="1">
              <a:spcBef>
                <a:spcPct val="0"/>
              </a:spcBef>
              <a:buFont typeface="Arial" charset="0"/>
              <a:buChar char="•"/>
              <a:defRPr/>
            </a:pPr>
            <a:r>
              <a:rPr lang="en-GB" altLang="en-US" sz="1800" b="1" dirty="0" smtClean="0">
                <a:solidFill>
                  <a:srgbClr val="000000"/>
                </a:solidFill>
              </a:rPr>
              <a:t>Media consumption </a:t>
            </a:r>
            <a:r>
              <a:rPr lang="en-GB" altLang="en-US" sz="1800" dirty="0" smtClean="0">
                <a:solidFill>
                  <a:srgbClr val="000000"/>
                </a:solidFill>
              </a:rPr>
              <a:t>– those consuming the arts via the media and digital channels are more likely to engage with the arts</a:t>
            </a:r>
          </a:p>
          <a:p>
            <a:pPr eaLnBrk="1" hangingPunct="1">
              <a:spcBef>
                <a:spcPct val="0"/>
              </a:spcBef>
              <a:buFont typeface="Arial" charset="0"/>
              <a:buChar char="•"/>
              <a:defRPr/>
            </a:pPr>
            <a:r>
              <a:rPr lang="en-GB" altLang="en-US" sz="1800" b="1" dirty="0" smtClean="0">
                <a:solidFill>
                  <a:srgbClr val="000000"/>
                </a:solidFill>
              </a:rPr>
              <a:t>Childhood experience </a:t>
            </a:r>
            <a:r>
              <a:rPr lang="en-GB" altLang="en-US" sz="1800" dirty="0" smtClean="0">
                <a:solidFill>
                  <a:srgbClr val="000000"/>
                </a:solidFill>
              </a:rPr>
              <a:t>– people encouraged to engage in the arts as a child are significantly more likely to engage with the arts as an adult</a:t>
            </a:r>
          </a:p>
          <a:p>
            <a:pPr eaLnBrk="1" hangingPunct="1">
              <a:spcBef>
                <a:spcPct val="0"/>
              </a:spcBef>
              <a:buFont typeface="Arial" charset="0"/>
              <a:buChar char="•"/>
              <a:defRPr/>
            </a:pPr>
            <a:endParaRPr lang="en-GB" altLang="en-US" sz="1800" dirty="0" smtClean="0">
              <a:solidFill>
                <a:srgbClr val="000000"/>
              </a:solidFill>
            </a:endParaRPr>
          </a:p>
          <a:p>
            <a:pPr eaLnBrk="1" hangingPunct="1">
              <a:spcBef>
                <a:spcPct val="0"/>
              </a:spcBef>
              <a:buFont typeface="Arial" charset="0"/>
              <a:buChar char="•"/>
              <a:defRPr/>
            </a:pPr>
            <a:r>
              <a:rPr lang="en-GB" altLang="en-US" sz="1800" b="1" dirty="0" smtClean="0">
                <a:solidFill>
                  <a:srgbClr val="000000"/>
                </a:solidFill>
              </a:rPr>
              <a:t>Socio-economic factors </a:t>
            </a:r>
            <a:r>
              <a:rPr lang="en-GB" altLang="en-US" sz="1800" dirty="0" smtClean="0">
                <a:solidFill>
                  <a:srgbClr val="000000"/>
                </a:solidFill>
              </a:rPr>
              <a:t>– being educated to degree-level is a positive driver of engagement with the arts </a:t>
            </a:r>
          </a:p>
          <a:p>
            <a:pPr eaLnBrk="1" hangingPunct="1">
              <a:spcBef>
                <a:spcPct val="0"/>
              </a:spcBef>
              <a:buFont typeface="Arial" charset="0"/>
              <a:buChar char="•"/>
              <a:defRPr/>
            </a:pPr>
            <a:r>
              <a:rPr lang="en-GB" altLang="en-US" sz="1800" b="1" dirty="0" smtClean="0">
                <a:solidFill>
                  <a:srgbClr val="000000"/>
                </a:solidFill>
              </a:rPr>
              <a:t>Age</a:t>
            </a:r>
            <a:r>
              <a:rPr lang="en-GB" altLang="en-US" sz="1800" dirty="0" smtClean="0">
                <a:solidFill>
                  <a:srgbClr val="000000"/>
                </a:solidFill>
              </a:rPr>
              <a:t> – as people get older, they are less likely to engage with the arts </a:t>
            </a:r>
          </a:p>
          <a:p>
            <a:pPr eaLnBrk="1" hangingPunct="1">
              <a:spcBef>
                <a:spcPct val="0"/>
              </a:spcBef>
              <a:buFont typeface="Arial" charset="0"/>
              <a:buChar char="•"/>
              <a:defRPr/>
            </a:pPr>
            <a:r>
              <a:rPr lang="en-GB" altLang="en-US" sz="1800" b="1" dirty="0" smtClean="0">
                <a:solidFill>
                  <a:srgbClr val="000000"/>
                </a:solidFill>
              </a:rPr>
              <a:t>Ethnicity </a:t>
            </a:r>
            <a:r>
              <a:rPr lang="en-GB" altLang="en-US" sz="1800" dirty="0" smtClean="0">
                <a:solidFill>
                  <a:srgbClr val="000000"/>
                </a:solidFill>
              </a:rPr>
              <a:t>– People from a White background are more likely to engage with the arts than people from a BME background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mhatzihr\AppData\Local\Microsoft\Windows\Temporary Internet Files\Content.Outlook\CVY90534\NI11 with Hot and Cold Spot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929190" y="857232"/>
            <a:ext cx="3429024" cy="3416320"/>
          </a:xfrm>
          <a:prstGeom prst="rect">
            <a:avLst/>
          </a:prstGeom>
          <a:noFill/>
        </p:spPr>
        <p:txBody>
          <a:bodyPr wrap="square" rtlCol="0">
            <a:spAutoFit/>
          </a:bodyPr>
          <a:lstStyle/>
          <a:p>
            <a:r>
              <a:rPr lang="en-GB" sz="2400" b="1" dirty="0" smtClean="0">
                <a:solidFill>
                  <a:srgbClr val="C00000"/>
                </a:solidFill>
              </a:rPr>
              <a:t>Areas with the highest arts attendance and participation</a:t>
            </a:r>
          </a:p>
          <a:p>
            <a:endParaRPr lang="en-GB" dirty="0" smtClean="0"/>
          </a:p>
          <a:p>
            <a:r>
              <a:rPr lang="en-GB" sz="2400" b="1" dirty="0" smtClean="0">
                <a:solidFill>
                  <a:srgbClr val="0070C0"/>
                </a:solidFill>
              </a:rPr>
              <a:t>Areas with the lowest arts  attendance and participation</a:t>
            </a:r>
          </a:p>
          <a:p>
            <a:endParaRPr lang="en-GB" dirty="0" smtClean="0"/>
          </a:p>
          <a:p>
            <a:endParaRPr lang="en-GB" dirty="0" smtClean="0"/>
          </a:p>
          <a:p>
            <a:r>
              <a:rPr lang="en-GB" dirty="0" smtClean="0"/>
              <a:t> </a:t>
            </a:r>
            <a:endParaRPr lang="en-GB" dirty="0"/>
          </a:p>
        </p:txBody>
      </p:sp>
    </p:spTree>
  </p:cSld>
  <p:clrMapOvr>
    <a:masterClrMapping/>
  </p:clrMapOvr>
  <p:transition advTm="2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3863" y="1082222"/>
            <a:ext cx="8616274" cy="4693557"/>
          </a:xfrm>
          <a:prstGeom prst="rect">
            <a:avLst/>
          </a:prstGeom>
        </p:spPr>
      </p:pic>
    </p:spTree>
    <p:extLst>
      <p:ext uri="{BB962C8B-B14F-4D97-AF65-F5344CB8AC3E}">
        <p14:creationId xmlns:p14="http://schemas.microsoft.com/office/powerpoint/2010/main" xmlns="" val="163101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txBox="1">
            <a:spLocks/>
          </p:cNvSpPr>
          <p:nvPr/>
        </p:nvSpPr>
        <p:spPr bwMode="auto">
          <a:xfrm>
            <a:off x="538163" y="568325"/>
            <a:ext cx="7874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charset="0"/>
              <a:defRPr sz="2400">
                <a:solidFill>
                  <a:schemeClr val="tx1"/>
                </a:solidFill>
                <a:latin typeface="Arial" charset="0"/>
                <a:ea typeface="ＭＳ Ｐゴシック" pitchFamily="34" charset="-128"/>
              </a:defRPr>
            </a:lvl1pPr>
            <a:lvl2pPr marL="358775" indent="-357188" eaLnBrk="0" hangingPunct="0">
              <a:spcBef>
                <a:spcPct val="20000"/>
              </a:spcBef>
              <a:buChar char="•"/>
              <a:defRPr sz="2400">
                <a:solidFill>
                  <a:schemeClr val="tx1"/>
                </a:solidFill>
                <a:latin typeface="Arial" charset="0"/>
                <a:ea typeface="ＭＳ Ｐゴシック" pitchFamily="34" charset="-128"/>
              </a:defRPr>
            </a:lvl2pPr>
            <a:lvl3pPr marL="715963" indent="-355600" eaLnBrk="0" hangingPunct="0">
              <a:spcBef>
                <a:spcPct val="20000"/>
              </a:spcBef>
              <a:buFont typeface="Arial" charset="0"/>
              <a:buChar char="–"/>
              <a:defRPr>
                <a:solidFill>
                  <a:schemeClr val="tx1"/>
                </a:solidFill>
                <a:latin typeface="Arial" charset="0"/>
                <a:ea typeface="ＭＳ Ｐゴシック" pitchFamily="34" charset="-128"/>
              </a:defRPr>
            </a:lvl3pPr>
            <a:lvl4pPr marL="1123950" indent="-228600" eaLnBrk="0" hangingPunct="0">
              <a:spcBef>
                <a:spcPct val="20000"/>
              </a:spcBef>
              <a:buFont typeface="Arial" charset="0"/>
              <a:buChar char="–"/>
              <a:defRPr>
                <a:solidFill>
                  <a:schemeClr val="tx1"/>
                </a:solidFill>
                <a:latin typeface="Arial" charset="0"/>
                <a:ea typeface="ＭＳ Ｐゴシック" pitchFamily="34" charset="-128"/>
              </a:defRPr>
            </a:lvl4pPr>
            <a:lvl5pPr marL="1619250" indent="-273050" eaLnBrk="0" hangingPunct="0">
              <a:spcBef>
                <a:spcPct val="20000"/>
              </a:spcBef>
              <a:buFont typeface="Wingdings" pitchFamily="2" charset="2"/>
              <a:buChar char="§"/>
              <a:defRPr>
                <a:solidFill>
                  <a:schemeClr val="tx1"/>
                </a:solidFill>
                <a:latin typeface="Arial" charset="0"/>
                <a:ea typeface="ＭＳ Ｐゴシック" pitchFamily="34" charset="-128"/>
              </a:defRPr>
            </a:lvl5pPr>
            <a:lvl6pPr marL="2076450" indent="-27305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6pPr>
            <a:lvl7pPr marL="2533650" indent="-27305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7pPr>
            <a:lvl8pPr marL="2990850" indent="-27305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8pPr>
            <a:lvl9pPr marL="3448050" indent="-273050" defTabSz="457200" eaLnBrk="0" fontAlgn="base" hangingPunct="0">
              <a:spcBef>
                <a:spcPct val="20000"/>
              </a:spcBef>
              <a:spcAft>
                <a:spcPct val="0"/>
              </a:spcAft>
              <a:buFont typeface="Wingdings" pitchFamily="2" charset="2"/>
              <a:buChar char="§"/>
              <a:defRPr>
                <a:solidFill>
                  <a:schemeClr val="tx1"/>
                </a:solidFill>
                <a:latin typeface="Arial" charset="0"/>
                <a:ea typeface="ＭＳ Ｐゴシック" pitchFamily="34" charset="-128"/>
              </a:defRPr>
            </a:lvl9pPr>
          </a:lstStyle>
          <a:p>
            <a:pPr eaLnBrk="1" hangingPunct="1">
              <a:spcBef>
                <a:spcPct val="0"/>
              </a:spcBef>
              <a:buFontTx/>
              <a:buNone/>
              <a:defRPr/>
            </a:pPr>
            <a:r>
              <a:rPr lang="en-GB" altLang="en-US" sz="2000" b="1" dirty="0" smtClean="0">
                <a:solidFill>
                  <a:schemeClr val="accent6">
                    <a:lumMod val="50000"/>
                  </a:schemeClr>
                </a:solidFill>
              </a:rPr>
              <a:t>Longer-term changes to cultural tastes and preferences evident in children and young people’s arts and cultural behaviour?</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defRPr/>
            </a:pPr>
            <a:endParaRPr lang="en-GB"/>
          </a:p>
        </p:txBody>
      </p:sp>
      <p:pic>
        <p:nvPicPr>
          <p:cNvPr id="17412" name="Picture 1"/>
          <p:cNvPicPr>
            <a:picLocks noChangeAspect="1" noChangeArrowheads="1"/>
          </p:cNvPicPr>
          <p:nvPr/>
        </p:nvPicPr>
        <p:blipFill>
          <a:blip r:embed="rId3"/>
          <a:srcRect/>
          <a:stretch>
            <a:fillRect/>
          </a:stretch>
        </p:blipFill>
        <p:spPr bwMode="auto">
          <a:xfrm>
            <a:off x="696913" y="2122488"/>
            <a:ext cx="7319962" cy="4151312"/>
          </a:xfrm>
          <a:prstGeom prst="rect">
            <a:avLst/>
          </a:prstGeom>
          <a:noFill/>
          <a:ln w="9525">
            <a:noFill/>
            <a:miter lim="800000"/>
            <a:headEnd/>
            <a:tailEnd/>
          </a:ln>
        </p:spPr>
      </p:pic>
      <p:sp>
        <p:nvSpPr>
          <p:cNvPr id="17413" name="Rectangle 2"/>
          <p:cNvSpPr>
            <a:spLocks noChangeArrowheads="1"/>
          </p:cNvSpPr>
          <p:nvPr/>
        </p:nvSpPr>
        <p:spPr bwMode="auto">
          <a:xfrm>
            <a:off x="1711325" y="1504950"/>
            <a:ext cx="5527675" cy="461963"/>
          </a:xfrm>
          <a:prstGeom prst="rect">
            <a:avLst/>
          </a:prstGeom>
          <a:noFill/>
          <a:ln w="9525">
            <a:noFill/>
            <a:miter lim="800000"/>
            <a:headEnd/>
            <a:tailEnd/>
          </a:ln>
        </p:spPr>
        <p:txBody>
          <a:bodyPr>
            <a:spAutoFit/>
          </a:bodyPr>
          <a:lstStyle/>
          <a:p>
            <a:pPr algn="ctr"/>
            <a:r>
              <a:rPr lang="en-GB" altLang="en-US" sz="1200" b="1">
                <a:solidFill>
                  <a:schemeClr val="tx1"/>
                </a:solidFill>
              </a:rPr>
              <a:t>Arts activities engaged in by 5-10 year olds in the last year outside of school, 2013/14, showing significant changes since 2008/09</a:t>
            </a:r>
            <a:endParaRPr lang="en-GB" altLang="en-US" sz="1200">
              <a:solidFill>
                <a:schemeClr val="tx1"/>
              </a:solidFill>
            </a:endParaRPr>
          </a:p>
        </p:txBody>
      </p:sp>
      <p:sp>
        <p:nvSpPr>
          <p:cNvPr id="4" name="Rectangle 4"/>
          <p:cNvSpPr>
            <a:spLocks noChangeArrowheads="1"/>
          </p:cNvSpPr>
          <p:nvPr/>
        </p:nvSpPr>
        <p:spPr bwMode="auto">
          <a:xfrm>
            <a:off x="0" y="0"/>
            <a:ext cx="9144000" cy="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spAutoFit/>
          </a:bodyPr>
          <a:lstStyle/>
          <a:p>
            <a:pPr>
              <a:defRPr/>
            </a:pP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03649" y="1427018"/>
            <a:ext cx="6336703" cy="4815415"/>
          </a:xfrm>
          <a:prstGeom prst="rect">
            <a:avLst/>
          </a:prstGeom>
        </p:spPr>
      </p:pic>
      <p:sp>
        <p:nvSpPr>
          <p:cNvPr id="3" name="TextBox 2"/>
          <p:cNvSpPr txBox="1"/>
          <p:nvPr/>
        </p:nvSpPr>
        <p:spPr>
          <a:xfrm>
            <a:off x="1403650" y="628149"/>
            <a:ext cx="6050096" cy="461665"/>
          </a:xfrm>
          <a:prstGeom prst="rect">
            <a:avLst/>
          </a:prstGeom>
          <a:noFill/>
        </p:spPr>
        <p:txBody>
          <a:bodyPr wrap="square" rtlCol="0">
            <a:spAutoFit/>
          </a:bodyPr>
          <a:lstStyle/>
          <a:p>
            <a:r>
              <a:rPr lang="en-GB" b="1" dirty="0" smtClean="0">
                <a:solidFill>
                  <a:schemeClr val="tx2"/>
                </a:solidFill>
              </a:rPr>
              <a:t>Pressures on local government </a:t>
            </a:r>
            <a:endParaRPr lang="en-GB" b="1" dirty="0">
              <a:solidFill>
                <a:schemeClr val="tx2"/>
              </a:solidFill>
            </a:endParaRPr>
          </a:p>
        </p:txBody>
      </p:sp>
    </p:spTree>
    <p:extLst>
      <p:ext uri="{BB962C8B-B14F-4D97-AF65-F5344CB8AC3E}">
        <p14:creationId xmlns:p14="http://schemas.microsoft.com/office/powerpoint/2010/main" xmlns="" val="1631010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GB" sz="3600" dirty="0" smtClean="0">
                <a:solidFill>
                  <a:srgbClr val="FF00FF"/>
                </a:solidFill>
                <a:cs typeface="Arial" pitchFamily="34" charset="0"/>
              </a:rPr>
              <a:t>Context summary </a:t>
            </a:r>
            <a:r>
              <a:rPr lang="en-GB" sz="3600" dirty="0" smtClean="0"/>
              <a:t/>
            </a:r>
            <a:br>
              <a:rPr lang="en-GB" sz="3600" dirty="0" smtClean="0"/>
            </a:br>
            <a:endParaRPr lang="en-GB" sz="3600" dirty="0" smtClean="0"/>
          </a:p>
        </p:txBody>
      </p:sp>
      <p:sp>
        <p:nvSpPr>
          <p:cNvPr id="3" name="Content Placeholder 2"/>
          <p:cNvSpPr>
            <a:spLocks noGrp="1"/>
          </p:cNvSpPr>
          <p:nvPr>
            <p:ph idx="1"/>
          </p:nvPr>
        </p:nvSpPr>
        <p:spPr>
          <a:xfrm>
            <a:off x="468313" y="1052513"/>
            <a:ext cx="8229600" cy="4525962"/>
          </a:xfrm>
        </p:spPr>
        <p:txBody>
          <a:bodyPr>
            <a:normAutofit/>
          </a:bodyPr>
          <a:lstStyle/>
          <a:p>
            <a:pPr marL="0" indent="0">
              <a:buNone/>
              <a:defRPr/>
            </a:pPr>
            <a:endParaRPr lang="en-GB" sz="2400" dirty="0" smtClean="0">
              <a:cs typeface="Arial" pitchFamily="34" charset="0"/>
            </a:endParaRPr>
          </a:p>
          <a:p>
            <a:pPr>
              <a:defRPr/>
            </a:pPr>
            <a:r>
              <a:rPr lang="en-GB" sz="2400" dirty="0" smtClean="0">
                <a:ea typeface="ＭＳ Ｐゴシック" pitchFamily="96" charset="-128"/>
                <a:cs typeface="Arial" pitchFamily="34" charset="0"/>
              </a:rPr>
              <a:t>Attendance/participation levels generally high – but established challenges remain </a:t>
            </a:r>
          </a:p>
          <a:p>
            <a:pPr>
              <a:defRPr/>
            </a:pPr>
            <a:r>
              <a:rPr lang="en-GB" sz="2400" dirty="0" smtClean="0">
                <a:ea typeface="ＭＳ Ｐゴシック" pitchFamily="96" charset="-128"/>
                <a:cs typeface="Arial" pitchFamily="34" charset="0"/>
              </a:rPr>
              <a:t>Changes in the way people are engaging with arts </a:t>
            </a:r>
            <a:r>
              <a:rPr lang="en-GB" dirty="0" smtClean="0">
                <a:ea typeface="ＭＳ Ｐゴシック" pitchFamily="96" charset="-128"/>
                <a:cs typeface="Arial" pitchFamily="34" charset="0"/>
              </a:rPr>
              <a:t>and culture </a:t>
            </a:r>
          </a:p>
          <a:p>
            <a:pPr>
              <a:defRPr/>
            </a:pPr>
            <a:r>
              <a:rPr lang="en-GB" dirty="0" smtClean="0">
                <a:ea typeface="ＭＳ Ｐゴシック" pitchFamily="96" charset="-128"/>
                <a:cs typeface="Arial" pitchFamily="34" charset="0"/>
              </a:rPr>
              <a:t>National government cuts </a:t>
            </a:r>
          </a:p>
          <a:p>
            <a:pPr>
              <a:defRPr/>
            </a:pPr>
            <a:r>
              <a:rPr lang="en-GB" dirty="0" smtClean="0">
                <a:ea typeface="ＭＳ Ｐゴシック" pitchFamily="96" charset="-128"/>
                <a:cs typeface="Arial" pitchFamily="34" charset="0"/>
              </a:rPr>
              <a:t>Local government cuts </a:t>
            </a:r>
          </a:p>
          <a:p>
            <a:pPr>
              <a:defRPr/>
            </a:pPr>
            <a:r>
              <a:rPr lang="en-GB" dirty="0" smtClean="0">
                <a:ea typeface="ＭＳ Ｐゴシック" pitchFamily="96" charset="-128"/>
                <a:cs typeface="Arial" pitchFamily="34" charset="0"/>
              </a:rPr>
              <a:t>Changing demographics (older population and changes in ethnic profiles looking forwards)</a:t>
            </a:r>
          </a:p>
          <a:p>
            <a:pPr>
              <a:defRPr/>
            </a:pPr>
            <a:r>
              <a:rPr lang="en-GB" dirty="0" smtClean="0">
                <a:ea typeface="ＭＳ Ｐゴシック" pitchFamily="96" charset="-128"/>
                <a:cs typeface="Arial" pitchFamily="34" charset="0"/>
              </a:rPr>
              <a:t>Fair distribution of funds/area of benefit- particularly as balance of GIA and Lottery funds likely to shift</a:t>
            </a:r>
          </a:p>
          <a:p>
            <a:pPr>
              <a:defRPr/>
            </a:pPr>
            <a:endParaRPr lang="en-GB" sz="2400" dirty="0">
              <a:ea typeface="ＭＳ Ｐゴシック" pitchFamily="96" charset="-128"/>
              <a:cs typeface="Arial" pitchFamily="34" charset="0"/>
            </a:endParaRPr>
          </a:p>
          <a:p>
            <a:pPr lvl="1">
              <a:buFont typeface="Courier New" pitchFamily="49" charset="0"/>
              <a:buChar char="o"/>
              <a:defRPr/>
            </a:pPr>
            <a:endParaRPr lang="en-GB" sz="2000" dirty="0" smtClean="0">
              <a:ea typeface="ＭＳ Ｐゴシック" pitchFamily="96" charset="-128"/>
              <a:cs typeface="Arial" pitchFamily="34" charset="0"/>
            </a:endParaRPr>
          </a:p>
          <a:p>
            <a:pPr marL="0" indent="0">
              <a:buFont typeface="Arial" charset="0"/>
              <a:buNone/>
              <a:defRPr/>
            </a:pPr>
            <a:endParaRPr lang="en-GB" sz="2400" dirty="0" smtClean="0"/>
          </a:p>
          <a:p>
            <a:pPr>
              <a:buFont typeface="Arial" pitchFamily="34" charset="0"/>
              <a:buChar char="•"/>
              <a:defRPr/>
            </a:pPr>
            <a:endParaRPr lang="en-GB" dirty="0" smtClean="0"/>
          </a:p>
        </p:txBody>
      </p:sp>
    </p:spTree>
    <p:extLst>
      <p:ext uri="{BB962C8B-B14F-4D97-AF65-F5344CB8AC3E}">
        <p14:creationId xmlns:p14="http://schemas.microsoft.com/office/powerpoint/2010/main" xmlns="" val="7182187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GB" sz="3600" dirty="0" smtClean="0"/>
              <a:t/>
            </a:r>
            <a:br>
              <a:rPr lang="en-GB" sz="3600" dirty="0" smtClean="0"/>
            </a:br>
            <a:r>
              <a:rPr lang="en-GB" sz="3600" dirty="0" smtClean="0"/>
              <a:t>Programmes: Creative people and places  </a:t>
            </a:r>
          </a:p>
        </p:txBody>
      </p:sp>
      <p:sp>
        <p:nvSpPr>
          <p:cNvPr id="3" name="Content Placeholder 2"/>
          <p:cNvSpPr>
            <a:spLocks noGrp="1"/>
          </p:cNvSpPr>
          <p:nvPr>
            <p:ph idx="1"/>
          </p:nvPr>
        </p:nvSpPr>
        <p:spPr>
          <a:xfrm>
            <a:off x="468313" y="1454727"/>
            <a:ext cx="8229600" cy="4123748"/>
          </a:xfrm>
        </p:spPr>
        <p:txBody>
          <a:bodyPr>
            <a:normAutofit lnSpcReduction="10000"/>
          </a:bodyPr>
          <a:lstStyle/>
          <a:p>
            <a:pPr marL="0" indent="0">
              <a:buNone/>
              <a:defRPr/>
            </a:pPr>
            <a:endParaRPr lang="en-GB" sz="2400" dirty="0" smtClean="0">
              <a:cs typeface="Arial" pitchFamily="34" charset="0"/>
            </a:endParaRPr>
          </a:p>
          <a:p>
            <a:pPr marL="0" indent="0">
              <a:buNone/>
              <a:defRPr/>
            </a:pPr>
            <a:r>
              <a:rPr lang="en-GB" sz="2400" dirty="0" smtClean="0">
                <a:cs typeface="Arial" pitchFamily="34" charset="0"/>
              </a:rPr>
              <a:t>In 2012 we launched a £37m strategic fund called Creative people and places with the vision:</a:t>
            </a:r>
          </a:p>
          <a:p>
            <a:pPr lvl="1">
              <a:buFont typeface="Courier New" pitchFamily="49" charset="0"/>
              <a:buChar char="o"/>
              <a:defRPr/>
            </a:pPr>
            <a:r>
              <a:rPr lang="en-GB" sz="2000" dirty="0" smtClean="0">
                <a:cs typeface="Arial" pitchFamily="34" charset="0"/>
              </a:rPr>
              <a:t>more people experiencing and inspired by the arts </a:t>
            </a:r>
          </a:p>
          <a:p>
            <a:pPr lvl="1">
              <a:buFont typeface="Courier New" pitchFamily="49" charset="0"/>
              <a:buChar char="o"/>
              <a:defRPr/>
            </a:pPr>
            <a:r>
              <a:rPr lang="en-GB" sz="2000" dirty="0" smtClean="0"/>
              <a:t>excellence – both artistic and in engaging communities</a:t>
            </a:r>
          </a:p>
          <a:p>
            <a:pPr lvl="1">
              <a:buFont typeface="Courier New" pitchFamily="49" charset="0"/>
              <a:buChar char="o"/>
              <a:defRPr/>
            </a:pPr>
            <a:r>
              <a:rPr lang="en-GB" sz="2000" dirty="0" smtClean="0"/>
              <a:t>10 year vision (3 years funding)</a:t>
            </a:r>
          </a:p>
          <a:p>
            <a:pPr lvl="1">
              <a:buFont typeface="Courier New" pitchFamily="49" charset="0"/>
              <a:buChar char="o"/>
              <a:defRPr/>
            </a:pPr>
            <a:r>
              <a:rPr lang="en-GB" sz="2000" dirty="0" smtClean="0">
                <a:cs typeface="Arial" pitchFamily="34" charset="0"/>
              </a:rPr>
              <a:t>communities</a:t>
            </a:r>
            <a:r>
              <a:rPr lang="en-GB" sz="2000" dirty="0" smtClean="0">
                <a:ea typeface="ＭＳ Ｐゴシック" pitchFamily="96" charset="-128"/>
                <a:cs typeface="Arial" pitchFamily="34" charset="0"/>
              </a:rPr>
              <a:t> help to shape local arts provision</a:t>
            </a:r>
          </a:p>
          <a:p>
            <a:pPr lvl="1">
              <a:buFont typeface="Courier New" pitchFamily="49" charset="0"/>
              <a:buChar char="o"/>
              <a:defRPr/>
            </a:pPr>
            <a:r>
              <a:rPr lang="en-GB" sz="2000" dirty="0"/>
              <a:t>e</a:t>
            </a:r>
            <a:r>
              <a:rPr lang="en-GB" sz="2000" dirty="0" smtClean="0"/>
              <a:t>xperimenting with new and innovative ways to deliver excellent arts experiences </a:t>
            </a:r>
          </a:p>
          <a:p>
            <a:pPr lvl="1">
              <a:buFont typeface="Courier New" pitchFamily="49" charset="0"/>
              <a:buChar char="o"/>
              <a:defRPr/>
            </a:pPr>
            <a:r>
              <a:rPr lang="en-GB" sz="2000" dirty="0" smtClean="0"/>
              <a:t>including </a:t>
            </a:r>
            <a:r>
              <a:rPr lang="en-GB" sz="2000" dirty="0" smtClean="0">
                <a:ea typeface="ＭＳ Ｐゴシック" pitchFamily="96" charset="-128"/>
                <a:cs typeface="Arial" pitchFamily="34" charset="0"/>
              </a:rPr>
              <a:t>long-term collaborations between local communities and arts organisations, museums, libraries and local authorities and private sector</a:t>
            </a:r>
          </a:p>
          <a:p>
            <a:pPr>
              <a:defRPr/>
            </a:pPr>
            <a:endParaRPr lang="en-GB" sz="2400" dirty="0">
              <a:ea typeface="ＭＳ Ｐゴシック" pitchFamily="96" charset="-128"/>
              <a:cs typeface="Arial" pitchFamily="34" charset="0"/>
            </a:endParaRPr>
          </a:p>
          <a:p>
            <a:pPr lvl="1">
              <a:buFont typeface="Courier New" pitchFamily="49" charset="0"/>
              <a:buChar char="o"/>
              <a:defRPr/>
            </a:pPr>
            <a:endParaRPr lang="en-GB" sz="2000" dirty="0" smtClean="0">
              <a:ea typeface="ＭＳ Ｐゴシック" pitchFamily="96" charset="-128"/>
              <a:cs typeface="Arial" pitchFamily="34" charset="0"/>
            </a:endParaRPr>
          </a:p>
          <a:p>
            <a:pPr marL="0" indent="0">
              <a:buFont typeface="Arial" charset="0"/>
              <a:buNone/>
              <a:defRPr/>
            </a:pPr>
            <a:endParaRPr lang="en-GB" sz="2400" dirty="0" smtClean="0"/>
          </a:p>
          <a:p>
            <a:pPr>
              <a:buFont typeface="Arial" pitchFamily="34" charset="0"/>
              <a:buChar char="•"/>
              <a:defRPr/>
            </a:pPr>
            <a:endParaRPr lang="en-GB" dirty="0" smtClean="0"/>
          </a:p>
        </p:txBody>
      </p:sp>
      <p:sp>
        <p:nvSpPr>
          <p:cNvPr id="4" name="TextBox 3"/>
          <p:cNvSpPr txBox="1"/>
          <p:nvPr/>
        </p:nvSpPr>
        <p:spPr>
          <a:xfrm flipV="1">
            <a:off x="1191492" y="548007"/>
            <a:ext cx="5832764" cy="461665"/>
          </a:xfrm>
          <a:prstGeom prst="rect">
            <a:avLst/>
          </a:prstGeom>
          <a:noFill/>
        </p:spPr>
        <p:txBody>
          <a:bodyPr wrap="square" rtlCol="0">
            <a:spAutoFit/>
          </a:bodyPr>
          <a:lstStyle/>
          <a:p>
            <a:endParaRPr lang="en-GB" dirty="0"/>
          </a:p>
        </p:txBody>
      </p:sp>
    </p:spTree>
    <p:extLst>
      <p:ext uri="{BB962C8B-B14F-4D97-AF65-F5344CB8AC3E}">
        <p14:creationId xmlns:p14="http://schemas.microsoft.com/office/powerpoint/2010/main" xmlns="" val="71821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520700"/>
          </a:xfrm>
        </p:spPr>
        <p:txBody>
          <a:bodyPr/>
          <a:lstStyle/>
          <a:p>
            <a:r>
              <a:rPr lang="en-GB" dirty="0" smtClean="0"/>
              <a:t>I will talk about…</a:t>
            </a:r>
          </a:p>
        </p:txBody>
      </p:sp>
      <p:sp>
        <p:nvSpPr>
          <p:cNvPr id="11267" name="Subtitle 2"/>
          <p:cNvSpPr>
            <a:spLocks noGrp="1"/>
          </p:cNvSpPr>
          <p:nvPr>
            <p:ph type="subTitle" idx="1"/>
          </p:nvPr>
        </p:nvSpPr>
        <p:spPr>
          <a:xfrm>
            <a:off x="685800" y="1485900"/>
            <a:ext cx="8191500" cy="4432300"/>
          </a:xfrm>
        </p:spPr>
        <p:txBody>
          <a:bodyPr/>
          <a:lstStyle/>
          <a:p>
            <a:pPr indent="355600" algn="l">
              <a:lnSpc>
                <a:spcPct val="150000"/>
              </a:lnSpc>
              <a:buFont typeface="+mj-lt"/>
              <a:buAutoNum type="arabicPeriod"/>
              <a:defRPr/>
            </a:pPr>
            <a:r>
              <a:rPr lang="en-GB" sz="2800" dirty="0" smtClean="0">
                <a:solidFill>
                  <a:schemeClr val="tx1"/>
                </a:solidFill>
              </a:rPr>
              <a:t>What we do and how we do it</a:t>
            </a:r>
          </a:p>
          <a:p>
            <a:pPr indent="355600" algn="l">
              <a:buFont typeface="+mj-lt"/>
              <a:buAutoNum type="arabicPeriod"/>
              <a:defRPr/>
            </a:pPr>
            <a:r>
              <a:rPr lang="en-GB" sz="2800" dirty="0" smtClean="0">
                <a:solidFill>
                  <a:schemeClr val="tx1"/>
                </a:solidFill>
              </a:rPr>
              <a:t>Goal 2 ‘…</a:t>
            </a:r>
            <a:r>
              <a:rPr lang="en-GB" sz="2800" i="1" dirty="0" smtClean="0">
                <a:solidFill>
                  <a:schemeClr val="tx1"/>
                </a:solidFill>
              </a:rPr>
              <a:t>for everyone’</a:t>
            </a:r>
          </a:p>
          <a:p>
            <a:pPr lvl="1" indent="355600" algn="l">
              <a:buFont typeface="Arial" pitchFamily="34" charset="0"/>
              <a:buChar char="•"/>
              <a:defRPr/>
            </a:pPr>
            <a:r>
              <a:rPr lang="en-GB" sz="2800" dirty="0" smtClean="0">
                <a:solidFill>
                  <a:schemeClr val="tx1"/>
                </a:solidFill>
              </a:rPr>
              <a:t>Context</a:t>
            </a:r>
          </a:p>
          <a:p>
            <a:pPr lvl="1" indent="355600" algn="l">
              <a:buFont typeface="Arial" pitchFamily="34" charset="0"/>
              <a:buChar char="•"/>
              <a:defRPr/>
            </a:pPr>
            <a:r>
              <a:rPr lang="en-GB" sz="2800" dirty="0" smtClean="0">
                <a:solidFill>
                  <a:schemeClr val="tx1"/>
                </a:solidFill>
              </a:rPr>
              <a:t>Examples of what we are doing</a:t>
            </a:r>
          </a:p>
          <a:p>
            <a:pPr indent="355600" algn="l">
              <a:lnSpc>
                <a:spcPct val="150000"/>
              </a:lnSpc>
              <a:buFont typeface="+mj-lt"/>
              <a:buAutoNum type="arabicPeriod"/>
              <a:defRPr/>
            </a:pPr>
            <a:r>
              <a:rPr lang="en-GB" sz="2800" dirty="0" smtClean="0">
                <a:solidFill>
                  <a:schemeClr val="tx1"/>
                </a:solidFill>
              </a:rPr>
              <a:t>Arts, culture and older people: what's happening now and emerging thinking on future focus</a:t>
            </a:r>
          </a:p>
          <a:p>
            <a:pPr indent="355600" algn="l">
              <a:lnSpc>
                <a:spcPct val="150000"/>
              </a:lnSpc>
              <a:buFont typeface="+mj-lt"/>
              <a:buAutoNum type="arabicPeriod"/>
              <a:defRPr/>
            </a:pPr>
            <a:r>
              <a:rPr lang="en-GB" sz="2800" dirty="0" smtClean="0">
                <a:solidFill>
                  <a:schemeClr val="tx1"/>
                </a:solidFill>
              </a:rPr>
              <a:t>Time for questions </a:t>
            </a:r>
          </a:p>
          <a:p>
            <a:pPr lvl="1" indent="355600" algn="l">
              <a:lnSpc>
                <a:spcPct val="150000"/>
              </a:lnSpc>
              <a:defRPr/>
            </a:pPr>
            <a:endParaRPr lang="en-GB" sz="2800" dirty="0" smtClean="0">
              <a:solidFill>
                <a:schemeClr val="tx1"/>
              </a:solidFill>
            </a:endParaRPr>
          </a:p>
          <a:p>
            <a:pPr indent="355600" algn="l">
              <a:lnSpc>
                <a:spcPct val="150000"/>
              </a:lnSpc>
              <a:buFont typeface="Arial" pitchFamily="34" charset="0"/>
              <a:buChar char="•"/>
              <a:defRPr/>
            </a:pPr>
            <a:endParaRPr lang="en-GB" sz="2800" dirty="0" smtClean="0">
              <a:solidFill>
                <a:schemeClr val="tx1"/>
              </a:solidFill>
            </a:endParaRPr>
          </a:p>
        </p:txBody>
      </p:sp>
    </p:spTree>
    <p:extLst>
      <p:ext uri="{BB962C8B-B14F-4D97-AF65-F5344CB8AC3E}">
        <p14:creationId xmlns:p14="http://schemas.microsoft.com/office/powerpoint/2010/main" xmlns="" val="2860541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15888"/>
            <a:ext cx="8229600" cy="1368425"/>
          </a:xfrm>
        </p:spPr>
        <p:txBody>
          <a:bodyPr rtlCol="0">
            <a:normAutofit/>
          </a:bodyPr>
          <a:lstStyle/>
          <a:p>
            <a:pPr algn="l" fontAlgn="auto">
              <a:lnSpc>
                <a:spcPct val="150000"/>
              </a:lnSpc>
              <a:spcAft>
                <a:spcPts val="0"/>
              </a:spcAft>
              <a:defRPr/>
            </a:pPr>
            <a:r>
              <a:rPr lang="en-GB" b="1" dirty="0" smtClean="0">
                <a:solidFill>
                  <a:srgbClr val="FF00FF"/>
                </a:solidFill>
              </a:rPr>
              <a:t>   </a:t>
            </a:r>
            <a:r>
              <a:rPr lang="en-GB" sz="3200" b="1" dirty="0" smtClean="0">
                <a:solidFill>
                  <a:srgbClr val="FF00FF"/>
                </a:solidFill>
              </a:rPr>
              <a:t>Audience focus strategic fund</a:t>
            </a:r>
            <a:r>
              <a:rPr lang="en-GB" dirty="0" smtClean="0"/>
              <a:t/>
            </a:r>
            <a:br>
              <a:rPr lang="en-GB" dirty="0" smtClean="0"/>
            </a:br>
            <a:endParaRPr lang="en-GB" sz="2000" dirty="0" smtClean="0"/>
          </a:p>
        </p:txBody>
      </p:sp>
      <p:sp>
        <p:nvSpPr>
          <p:cNvPr id="3" name="Content Placeholder 2"/>
          <p:cNvSpPr>
            <a:spLocks noGrp="1"/>
          </p:cNvSpPr>
          <p:nvPr>
            <p:ph idx="1"/>
          </p:nvPr>
        </p:nvSpPr>
        <p:spPr>
          <a:xfrm>
            <a:off x="457200" y="1600200"/>
            <a:ext cx="8578850" cy="4852988"/>
          </a:xfrm>
        </p:spPr>
        <p:txBody>
          <a:bodyPr rtlCol="0">
            <a:normAutofit/>
          </a:bodyPr>
          <a:lstStyle/>
          <a:p>
            <a:pPr fontAlgn="auto">
              <a:spcAft>
                <a:spcPts val="0"/>
              </a:spcAft>
              <a:buFont typeface="Wingdings" pitchFamily="2" charset="2"/>
              <a:buChar char="ü"/>
              <a:defRPr/>
            </a:pPr>
            <a:r>
              <a:rPr lang="en-GB" sz="2400" dirty="0" smtClean="0"/>
              <a:t>create the first ever national live &amp; digital </a:t>
            </a:r>
          </a:p>
          <a:p>
            <a:pPr marL="0" indent="0" fontAlgn="auto">
              <a:spcAft>
                <a:spcPts val="0"/>
              </a:spcAft>
              <a:buFont typeface="Arial" charset="0"/>
              <a:buNone/>
              <a:defRPr/>
            </a:pPr>
            <a:r>
              <a:rPr lang="en-GB" sz="2400" dirty="0" smtClean="0"/>
              <a:t>audience data collection and benchmark </a:t>
            </a:r>
          </a:p>
          <a:p>
            <a:pPr marL="0" indent="0" fontAlgn="auto">
              <a:spcAft>
                <a:spcPts val="0"/>
              </a:spcAft>
              <a:buFont typeface="Arial" charset="0"/>
              <a:buNone/>
              <a:defRPr/>
            </a:pPr>
            <a:r>
              <a:rPr lang="en-GB" sz="2400" dirty="0" smtClean="0"/>
              <a:t>service. Help to understand….</a:t>
            </a:r>
          </a:p>
          <a:p>
            <a:pPr marL="0" indent="0" fontAlgn="auto">
              <a:spcAft>
                <a:spcPts val="0"/>
              </a:spcAft>
              <a:buFont typeface="Arial" charset="0"/>
              <a:buNone/>
              <a:defRPr/>
            </a:pPr>
            <a:r>
              <a:rPr lang="en-GB" sz="2400" i="1" dirty="0"/>
              <a:t>	</a:t>
            </a:r>
            <a:r>
              <a:rPr lang="en-GB" sz="2400" i="1" dirty="0" smtClean="0"/>
              <a:t>		what it means for you </a:t>
            </a:r>
          </a:p>
          <a:p>
            <a:pPr marL="0" indent="0" fontAlgn="auto">
              <a:spcAft>
                <a:spcPts val="0"/>
              </a:spcAft>
              <a:buFont typeface="Arial" charset="0"/>
              <a:buNone/>
              <a:defRPr/>
            </a:pPr>
            <a:endParaRPr lang="en-GB" sz="2400" dirty="0" smtClean="0"/>
          </a:p>
          <a:p>
            <a:pPr fontAlgn="auto">
              <a:spcAft>
                <a:spcPts val="0"/>
              </a:spcAft>
              <a:buFont typeface="Wingdings" pitchFamily="2" charset="2"/>
              <a:buChar char="ü"/>
              <a:defRPr/>
            </a:pPr>
            <a:r>
              <a:rPr lang="en-GB" sz="2400" dirty="0" smtClean="0"/>
              <a:t>6 industry bodies leading a national </a:t>
            </a:r>
          </a:p>
          <a:p>
            <a:pPr marL="0" indent="0" fontAlgn="auto">
              <a:spcAft>
                <a:spcPts val="0"/>
              </a:spcAft>
              <a:buFont typeface="Arial" charset="0"/>
              <a:buNone/>
              <a:defRPr/>
            </a:pPr>
            <a:r>
              <a:rPr lang="en-GB" sz="2400" dirty="0" smtClean="0"/>
              <a:t>campaign to  reach more families </a:t>
            </a:r>
          </a:p>
          <a:p>
            <a:pPr marL="0" indent="0" fontAlgn="auto">
              <a:spcAft>
                <a:spcPts val="0"/>
              </a:spcAft>
              <a:buFont typeface="Arial" charset="0"/>
              <a:buNone/>
              <a:defRPr/>
            </a:pPr>
            <a:endParaRPr lang="en-GB" sz="2400" dirty="0" smtClean="0"/>
          </a:p>
          <a:p>
            <a:pPr fontAlgn="auto">
              <a:spcAft>
                <a:spcPts val="0"/>
              </a:spcAft>
              <a:buFont typeface="Wingdings" pitchFamily="2" charset="2"/>
              <a:buChar char="ü"/>
              <a:defRPr/>
            </a:pPr>
            <a:r>
              <a:rPr lang="en-GB" sz="2400" dirty="0" smtClean="0"/>
              <a:t>training and support to adopt 	  		</a:t>
            </a:r>
          </a:p>
          <a:p>
            <a:pPr marL="0" indent="0" fontAlgn="auto">
              <a:spcAft>
                <a:spcPts val="0"/>
              </a:spcAft>
              <a:buFont typeface="Arial" charset="0"/>
              <a:buNone/>
              <a:defRPr/>
            </a:pPr>
            <a:r>
              <a:rPr lang="en-GB" sz="2400" dirty="0"/>
              <a:t>b</a:t>
            </a:r>
            <a:r>
              <a:rPr lang="en-GB" sz="2400" dirty="0" smtClean="0"/>
              <a:t>est practice </a:t>
            </a:r>
            <a:r>
              <a:rPr lang="en-GB" sz="2400" dirty="0" smtClean="0">
                <a:hlinkClick r:id="rId2"/>
              </a:rPr>
              <a:t>www.culturehive.co.uk</a:t>
            </a:r>
            <a:r>
              <a:rPr lang="en-GB" sz="2400" dirty="0" smtClean="0"/>
              <a:t>               				                           </a:t>
            </a:r>
          </a:p>
          <a:p>
            <a:pPr fontAlgn="auto">
              <a:spcAft>
                <a:spcPts val="0"/>
              </a:spcAft>
              <a:buFont typeface="Wingdings" pitchFamily="2" charset="2"/>
              <a:buChar char="ü"/>
              <a:defRPr/>
            </a:pPr>
            <a:endParaRPr lang="en-GB" sz="2400" dirty="0"/>
          </a:p>
          <a:p>
            <a:pPr fontAlgn="auto">
              <a:spcAft>
                <a:spcPts val="0"/>
              </a:spcAft>
              <a:buFont typeface="Wingdings" pitchFamily="2" charset="2"/>
              <a:buChar char="ü"/>
              <a:defRPr/>
            </a:pPr>
            <a:endParaRPr lang="en-GB" sz="2400" dirty="0" smtClean="0"/>
          </a:p>
          <a:p>
            <a:pPr marL="0" indent="0" fontAlgn="auto">
              <a:spcAft>
                <a:spcPts val="0"/>
              </a:spcAft>
              <a:buFont typeface="Arial" charset="0"/>
              <a:buNone/>
              <a:defRPr/>
            </a:pPr>
            <a:endParaRPr lang="en-GB" sz="2400" dirty="0"/>
          </a:p>
          <a:p>
            <a:pPr marL="0" indent="0" fontAlgn="auto">
              <a:spcAft>
                <a:spcPts val="0"/>
              </a:spcAft>
              <a:buFont typeface="Arial" charset="0"/>
              <a:buNone/>
              <a:defRPr/>
            </a:pPr>
            <a:endParaRPr lang="en-GB" sz="2400" dirty="0" smtClean="0"/>
          </a:p>
          <a:p>
            <a:pPr marL="0" indent="0" fontAlgn="auto">
              <a:spcAft>
                <a:spcPts val="0"/>
              </a:spcAft>
              <a:buFont typeface="Arial" charset="0"/>
              <a:buNone/>
              <a:defRPr/>
            </a:pPr>
            <a:endParaRPr lang="en-GB" sz="2400" dirty="0" smtClean="0"/>
          </a:p>
          <a:p>
            <a:pPr marL="0" indent="0" fontAlgn="auto">
              <a:spcAft>
                <a:spcPts val="0"/>
              </a:spcAft>
              <a:buFont typeface="Arial" charset="0"/>
              <a:buNone/>
              <a:defRPr/>
            </a:pPr>
            <a:endParaRPr lang="en-GB" sz="2400" dirty="0" smtClean="0"/>
          </a:p>
          <a:p>
            <a:pPr fontAlgn="auto">
              <a:spcAft>
                <a:spcPts val="0"/>
              </a:spcAft>
              <a:buFont typeface="Arial" pitchFamily="34" charset="0"/>
              <a:buChar char="•"/>
              <a:defRPr/>
            </a:pPr>
            <a:endParaRPr lang="en-GB" sz="2400" dirty="0"/>
          </a:p>
          <a:p>
            <a:pPr fontAlgn="auto">
              <a:spcAft>
                <a:spcPts val="0"/>
              </a:spcAft>
              <a:buFont typeface="Arial" pitchFamily="34" charset="0"/>
              <a:buChar char="•"/>
              <a:defRPr/>
            </a:pPr>
            <a:endParaRPr lang="en-GB" sz="2400" dirty="0" smtClean="0"/>
          </a:p>
          <a:p>
            <a:pPr fontAlgn="auto">
              <a:spcAft>
                <a:spcPts val="0"/>
              </a:spcAft>
              <a:buFont typeface="Arial" pitchFamily="34" charset="0"/>
              <a:buChar char="•"/>
              <a:defRPr/>
            </a:pPr>
            <a:endParaRPr lang="en-GB" sz="2400" dirty="0"/>
          </a:p>
          <a:p>
            <a:pPr fontAlgn="auto">
              <a:spcAft>
                <a:spcPts val="0"/>
              </a:spcAft>
              <a:buFont typeface="Arial" pitchFamily="34" charset="0"/>
              <a:buChar char="•"/>
              <a:defRPr/>
            </a:pPr>
            <a:endParaRPr lang="en-GB" sz="2400" dirty="0" smtClean="0"/>
          </a:p>
          <a:p>
            <a:pPr marL="0" indent="0" fontAlgn="auto">
              <a:spcAft>
                <a:spcPts val="0"/>
              </a:spcAft>
              <a:buFont typeface="Arial" charset="0"/>
              <a:buNone/>
              <a:defRPr/>
            </a:pPr>
            <a:endParaRPr lang="en-GB" dirty="0"/>
          </a:p>
          <a:p>
            <a:pPr marL="0" indent="0" fontAlgn="auto">
              <a:spcAft>
                <a:spcPts val="0"/>
              </a:spcAft>
              <a:buFont typeface="Arial" charset="0"/>
              <a:buNone/>
              <a:defRPr/>
            </a:pPr>
            <a:endParaRPr lang="en-GB" dirty="0" smtClean="0"/>
          </a:p>
          <a:p>
            <a:pPr marL="0" indent="0" fontAlgn="auto">
              <a:spcAft>
                <a:spcPts val="0"/>
              </a:spcAft>
              <a:buFont typeface="Arial" charset="0"/>
              <a:buNone/>
              <a:defRPr/>
            </a:pPr>
            <a:endParaRPr lang="en-GB" dirty="0"/>
          </a:p>
          <a:p>
            <a:pPr marL="0" indent="0" fontAlgn="auto">
              <a:spcAft>
                <a:spcPts val="0"/>
              </a:spcAft>
              <a:buFont typeface="Arial" charset="0"/>
              <a:buNone/>
              <a:defRPr/>
            </a:pPr>
            <a:endParaRPr lang="en-GB" dirty="0" smtClean="0"/>
          </a:p>
          <a:p>
            <a:pPr marL="0" indent="0" fontAlgn="auto">
              <a:spcAft>
                <a:spcPts val="0"/>
              </a:spcAft>
              <a:buFont typeface="Arial" charset="0"/>
              <a:buNone/>
              <a:defRPr/>
            </a:pPr>
            <a:endParaRPr lang="en-GB" dirty="0"/>
          </a:p>
          <a:p>
            <a:pPr marL="0" indent="0" fontAlgn="auto">
              <a:spcAft>
                <a:spcPts val="0"/>
              </a:spcAft>
              <a:buFont typeface="Arial" charset="0"/>
              <a:buNone/>
              <a:defRPr/>
            </a:pPr>
            <a:endParaRPr lang="en-GB" dirty="0"/>
          </a:p>
        </p:txBody>
      </p:sp>
      <p:sp>
        <p:nvSpPr>
          <p:cNvPr id="2" name="Slide Number Placeholder 1"/>
          <p:cNvSpPr>
            <a:spLocks noGrp="1"/>
          </p:cNvSpPr>
          <p:nvPr>
            <p:ph type="sldNum" sz="quarter" idx="4294967295"/>
          </p:nvPr>
        </p:nvSpPr>
        <p:spPr>
          <a:xfrm>
            <a:off x="6553200" y="6356350"/>
            <a:ext cx="2133600" cy="365125"/>
          </a:xfrm>
          <a:prstGeom prst="rect">
            <a:avLst/>
          </a:prstGeom>
        </p:spPr>
        <p:txBody>
          <a:bodyPr/>
          <a:lstStyle/>
          <a:p>
            <a:pPr>
              <a:defRPr/>
            </a:pPr>
            <a:fld id="{E92CBED5-DE74-4D91-B785-0543D9D3033E}" type="slidenum">
              <a:rPr lang="en-GB"/>
              <a:pPr>
                <a:defRPr/>
              </a:pPr>
              <a:t>20</a:t>
            </a:fld>
            <a:endParaRPr lang="en-GB" dirty="0"/>
          </a:p>
        </p:txBody>
      </p:sp>
      <p:pic>
        <p:nvPicPr>
          <p:cNvPr id="15365" name="Picture 3"/>
          <p:cNvPicPr>
            <a:picLocks noChangeAspect="1" noChangeArrowheads="1"/>
          </p:cNvPicPr>
          <p:nvPr/>
        </p:nvPicPr>
        <p:blipFill>
          <a:blip r:embed="rId3"/>
          <a:srcRect/>
          <a:stretch>
            <a:fillRect/>
          </a:stretch>
        </p:blipFill>
        <p:spPr bwMode="auto">
          <a:xfrm>
            <a:off x="6132513" y="1628775"/>
            <a:ext cx="2616200" cy="1584325"/>
          </a:xfrm>
          <a:prstGeom prst="rect">
            <a:avLst/>
          </a:prstGeom>
          <a:noFill/>
          <a:ln w="9525">
            <a:noFill/>
            <a:miter lim="800000"/>
            <a:headEnd/>
            <a:tailEnd/>
          </a:ln>
        </p:spPr>
      </p:pic>
      <p:pic>
        <p:nvPicPr>
          <p:cNvPr id="15366" name="Picture 2" descr="6 logo landscape.gif"/>
          <p:cNvPicPr>
            <a:picLocks noChangeAspect="1" noChangeArrowheads="1"/>
          </p:cNvPicPr>
          <p:nvPr/>
        </p:nvPicPr>
        <p:blipFill>
          <a:blip r:embed="rId4"/>
          <a:srcRect/>
          <a:stretch>
            <a:fillRect/>
          </a:stretch>
        </p:blipFill>
        <p:spPr bwMode="auto">
          <a:xfrm>
            <a:off x="6132513" y="3406775"/>
            <a:ext cx="2616200" cy="958850"/>
          </a:xfrm>
          <a:prstGeom prst="rect">
            <a:avLst/>
          </a:prstGeom>
          <a:noFill/>
          <a:ln w="9525">
            <a:noFill/>
            <a:miter lim="800000"/>
            <a:headEnd/>
            <a:tailEnd/>
          </a:ln>
        </p:spPr>
      </p:pic>
      <p:pic>
        <p:nvPicPr>
          <p:cNvPr id="15367" name="Picture 3" descr="C:\Users\pcave\AppData\Local\Microsoft\Windows\Temporary Internet Files\Content.Outlook\O8I0R103\prototypes-shopping.png"/>
          <p:cNvPicPr>
            <a:picLocks noChangeAspect="1" noChangeArrowheads="1"/>
          </p:cNvPicPr>
          <p:nvPr/>
        </p:nvPicPr>
        <p:blipFill>
          <a:blip r:embed="rId5"/>
          <a:srcRect/>
          <a:stretch>
            <a:fillRect/>
          </a:stretch>
        </p:blipFill>
        <p:spPr bwMode="auto">
          <a:xfrm>
            <a:off x="6132513" y="4724400"/>
            <a:ext cx="2616200"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901700"/>
          </a:xfrm>
        </p:spPr>
        <p:txBody>
          <a:bodyPr/>
          <a:lstStyle/>
          <a:p>
            <a:r>
              <a:rPr lang="en-GB" sz="2700" dirty="0" smtClean="0"/>
              <a:t>Arts and older people: what's happening now ?</a:t>
            </a:r>
          </a:p>
        </p:txBody>
      </p:sp>
      <p:sp>
        <p:nvSpPr>
          <p:cNvPr id="11267" name="Subtitle 2"/>
          <p:cNvSpPr>
            <a:spLocks noGrp="1"/>
          </p:cNvSpPr>
          <p:nvPr>
            <p:ph type="subTitle" idx="1"/>
          </p:nvPr>
        </p:nvSpPr>
        <p:spPr>
          <a:xfrm>
            <a:off x="685800" y="1485900"/>
            <a:ext cx="8191500" cy="4432300"/>
          </a:xfrm>
        </p:spPr>
        <p:txBody>
          <a:bodyPr/>
          <a:lstStyle/>
          <a:p>
            <a:pPr marL="457200" indent="-457200" algn="l">
              <a:buFont typeface="+mj-lt"/>
              <a:buAutoNum type="arabicPeriod"/>
            </a:pPr>
            <a:r>
              <a:rPr lang="en-GB" sz="3200" dirty="0" smtClean="0">
                <a:solidFill>
                  <a:schemeClr val="tx1"/>
                </a:solidFill>
              </a:rPr>
              <a:t>Arts and health funding and activity through our </a:t>
            </a:r>
            <a:r>
              <a:rPr lang="en-GB" sz="3200" dirty="0" smtClean="0">
                <a:solidFill>
                  <a:schemeClr val="tx1"/>
                </a:solidFill>
              </a:rPr>
              <a:t>on-going grant </a:t>
            </a:r>
            <a:r>
              <a:rPr lang="en-GB" sz="3200" dirty="0" smtClean="0">
                <a:solidFill>
                  <a:schemeClr val="tx1"/>
                </a:solidFill>
              </a:rPr>
              <a:t>programmes </a:t>
            </a:r>
          </a:p>
          <a:p>
            <a:pPr marL="457200" indent="-457200" algn="l">
              <a:buFont typeface="+mj-lt"/>
              <a:buAutoNum type="arabicPeriod"/>
            </a:pPr>
            <a:endParaRPr lang="en-GB" sz="3200" dirty="0" smtClean="0">
              <a:solidFill>
                <a:schemeClr val="tx1"/>
              </a:solidFill>
            </a:endParaRPr>
          </a:p>
          <a:p>
            <a:pPr marL="457200" indent="-457200" algn="l">
              <a:buFont typeface="+mj-lt"/>
              <a:buAutoNum type="arabicPeriod"/>
            </a:pPr>
            <a:r>
              <a:rPr lang="en-GB" sz="3200" dirty="0" smtClean="0">
                <a:solidFill>
                  <a:schemeClr val="tx1"/>
                </a:solidFill>
              </a:rPr>
              <a:t>Feeding into national initiatives </a:t>
            </a:r>
            <a:r>
              <a:rPr lang="en-GB" sz="3200" dirty="0" err="1" smtClean="0">
                <a:solidFill>
                  <a:schemeClr val="tx1"/>
                </a:solidFill>
              </a:rPr>
              <a:t>eg</a:t>
            </a:r>
            <a:r>
              <a:rPr lang="en-GB" sz="3200" dirty="0" smtClean="0">
                <a:solidFill>
                  <a:schemeClr val="tx1"/>
                </a:solidFill>
              </a:rPr>
              <a:t> Prime Ministers Champion Group – Dementia Friendly communities</a:t>
            </a:r>
          </a:p>
          <a:p>
            <a:pPr marL="457200" indent="-457200" algn="l">
              <a:buFont typeface="+mj-lt"/>
              <a:buAutoNum type="arabicPeriod"/>
            </a:pPr>
            <a:endParaRPr lang="en-GB" sz="3200" dirty="0" smtClean="0">
              <a:solidFill>
                <a:schemeClr val="tx1"/>
              </a:solidFill>
            </a:endParaRPr>
          </a:p>
          <a:p>
            <a:pPr marL="457200" indent="-457200" algn="l">
              <a:buFont typeface="+mj-lt"/>
              <a:buAutoNum type="arabicPeriod"/>
            </a:pPr>
            <a:r>
              <a:rPr lang="en-GB" sz="3200" dirty="0" smtClean="0">
                <a:solidFill>
                  <a:schemeClr val="tx1"/>
                </a:solidFill>
              </a:rPr>
              <a:t>Dedicated strategic fund in partnership with the Baring Foundation</a:t>
            </a:r>
            <a:endParaRPr lang="en-GB" sz="3200"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901700"/>
          </a:xfrm>
        </p:spPr>
        <p:txBody>
          <a:bodyPr/>
          <a:lstStyle/>
          <a:p>
            <a:r>
              <a:rPr lang="en-GB" dirty="0" smtClean="0"/>
              <a:t>Arts and older people in care strategic fund: aims</a:t>
            </a:r>
          </a:p>
        </p:txBody>
      </p:sp>
      <p:sp>
        <p:nvSpPr>
          <p:cNvPr id="11267" name="Subtitle 2"/>
          <p:cNvSpPr>
            <a:spLocks noGrp="1"/>
          </p:cNvSpPr>
          <p:nvPr>
            <p:ph type="subTitle" idx="1"/>
          </p:nvPr>
        </p:nvSpPr>
        <p:spPr>
          <a:xfrm>
            <a:off x="685800" y="1485900"/>
            <a:ext cx="8191500" cy="4432300"/>
          </a:xfrm>
        </p:spPr>
        <p:txBody>
          <a:bodyPr/>
          <a:lstStyle/>
          <a:p>
            <a:pPr marL="457200" indent="-457200" algn="l"/>
            <a:r>
              <a:rPr lang="en-GB" dirty="0" smtClean="0">
                <a:solidFill>
                  <a:schemeClr val="tx1"/>
                </a:solidFill>
              </a:rPr>
              <a:t>£1m fund, supported by the  Arts Council and the Baring Foundation</a:t>
            </a:r>
          </a:p>
          <a:p>
            <a:pPr marL="457200" indent="-457200" algn="l"/>
            <a:endParaRPr lang="en-GB" dirty="0" smtClean="0">
              <a:solidFill>
                <a:schemeClr val="tx1"/>
              </a:solidFill>
            </a:endParaRPr>
          </a:p>
          <a:p>
            <a:pPr marL="457200" indent="-457200" algn="l"/>
            <a:r>
              <a:rPr lang="en-GB" dirty="0" smtClean="0">
                <a:solidFill>
                  <a:schemeClr val="tx1"/>
                </a:solidFill>
              </a:rPr>
              <a:t>Funded 4 exemplar projects with the aims of:</a:t>
            </a:r>
          </a:p>
          <a:p>
            <a:pPr marL="457200" indent="-457200" algn="l">
              <a:buFont typeface="Arial" pitchFamily="34" charset="0"/>
              <a:buChar char="•"/>
            </a:pPr>
            <a:r>
              <a:rPr lang="en-GB" dirty="0" smtClean="0">
                <a:solidFill>
                  <a:schemeClr val="tx1"/>
                </a:solidFill>
              </a:rPr>
              <a:t>Convincing care providers to develop on-going arts activity</a:t>
            </a:r>
          </a:p>
          <a:p>
            <a:pPr marL="457200" indent="-457200" algn="l">
              <a:buFont typeface="Arial" pitchFamily="34" charset="0"/>
              <a:buChar char="•"/>
            </a:pPr>
            <a:r>
              <a:rPr lang="en-GB" dirty="0" smtClean="0">
                <a:solidFill>
                  <a:schemeClr val="tx1"/>
                </a:solidFill>
              </a:rPr>
              <a:t>Develop tools/insight for more residential providers to do the same</a:t>
            </a:r>
          </a:p>
          <a:p>
            <a:pPr marL="457200" indent="-457200" algn="l">
              <a:buFont typeface="Arial" pitchFamily="34" charset="0"/>
              <a:buChar char="•"/>
            </a:pPr>
            <a:r>
              <a:rPr lang="en-GB" dirty="0" smtClean="0">
                <a:solidFill>
                  <a:schemeClr val="tx1"/>
                </a:solidFill>
              </a:rPr>
              <a:t>Showcase artistic excellence </a:t>
            </a:r>
          </a:p>
          <a:p>
            <a:pPr marL="457200" indent="-457200" algn="l">
              <a:buFont typeface="Arial" pitchFamily="34" charset="0"/>
              <a:buChar char="•"/>
            </a:pPr>
            <a:r>
              <a:rPr lang="en-GB" dirty="0" smtClean="0">
                <a:solidFill>
                  <a:schemeClr val="tx1"/>
                </a:solidFill>
              </a:rPr>
              <a:t>To support care staff and artists to do this</a:t>
            </a:r>
          </a:p>
          <a:p>
            <a:pPr marL="457200" indent="-457200" algn="l">
              <a:buFont typeface="Arial" pitchFamily="34" charset="0"/>
              <a:buChar char="•"/>
            </a:pPr>
            <a:r>
              <a:rPr lang="en-GB" dirty="0" smtClean="0">
                <a:solidFill>
                  <a:schemeClr val="tx1"/>
                </a:solidFill>
              </a:rPr>
              <a:t>A voice for older people in their communities </a:t>
            </a:r>
          </a:p>
          <a:p>
            <a:pPr marL="457200" indent="-457200" algn="l">
              <a:buFont typeface="Arial" pitchFamily="34" charset="0"/>
              <a:buChar char="•"/>
            </a:pPr>
            <a:endParaRPr lang="en-GB" dirty="0" smtClean="0">
              <a:solidFill>
                <a:schemeClr val="tx1"/>
              </a:solidFill>
            </a:endParaRPr>
          </a:p>
          <a:p>
            <a:pPr marL="457200" indent="-457200" algn="l"/>
            <a:endParaRPr lang="en-GB"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901700"/>
          </a:xfrm>
        </p:spPr>
        <p:txBody>
          <a:bodyPr/>
          <a:lstStyle/>
          <a:p>
            <a:r>
              <a:rPr lang="en-GB" dirty="0" smtClean="0"/>
              <a:t>Arts and older people in care strategic fund</a:t>
            </a:r>
          </a:p>
        </p:txBody>
      </p:sp>
      <p:sp>
        <p:nvSpPr>
          <p:cNvPr id="11267" name="Subtitle 2"/>
          <p:cNvSpPr>
            <a:spLocks noGrp="1"/>
          </p:cNvSpPr>
          <p:nvPr>
            <p:ph type="subTitle" idx="1"/>
          </p:nvPr>
        </p:nvSpPr>
        <p:spPr>
          <a:xfrm>
            <a:off x="685800" y="1485900"/>
            <a:ext cx="8191500" cy="4432300"/>
          </a:xfrm>
        </p:spPr>
        <p:txBody>
          <a:bodyPr/>
          <a:lstStyle/>
          <a:p>
            <a:pPr algn="l"/>
            <a:r>
              <a:rPr lang="en-GB" dirty="0" smtClean="0">
                <a:solidFill>
                  <a:schemeClr val="tx1"/>
                </a:solidFill>
              </a:rPr>
              <a:t>The successful applicants are:</a:t>
            </a:r>
          </a:p>
          <a:p>
            <a:pPr algn="l"/>
            <a:endParaRPr lang="en-GB" dirty="0" smtClean="0">
              <a:solidFill>
                <a:schemeClr val="tx1"/>
              </a:solidFill>
            </a:endParaRPr>
          </a:p>
          <a:p>
            <a:pPr algn="l">
              <a:buFont typeface="Arial" pitchFamily="34" charset="0"/>
              <a:buChar char="•"/>
            </a:pPr>
            <a:r>
              <a:rPr lang="en-GB" dirty="0" smtClean="0">
                <a:solidFill>
                  <a:schemeClr val="tx1"/>
                </a:solidFill>
              </a:rPr>
              <a:t>Arts for Health Cornwall &amp; Scilly Isles (AFHC)</a:t>
            </a:r>
          </a:p>
          <a:p>
            <a:pPr algn="l">
              <a:buFont typeface="Arial" pitchFamily="34" charset="0"/>
              <a:buChar char="•"/>
            </a:pPr>
            <a:endParaRPr lang="en-GB" dirty="0" smtClean="0">
              <a:solidFill>
                <a:schemeClr val="tx1"/>
              </a:solidFill>
            </a:endParaRPr>
          </a:p>
          <a:p>
            <a:pPr algn="l">
              <a:buFont typeface="Arial" pitchFamily="34" charset="0"/>
              <a:buChar char="•"/>
            </a:pPr>
            <a:r>
              <a:rPr lang="en-GB" dirty="0" smtClean="0">
                <a:solidFill>
                  <a:schemeClr val="tx1"/>
                </a:solidFill>
              </a:rPr>
              <a:t>The Courtyard which will work with older people in the County of Herefordshire </a:t>
            </a:r>
          </a:p>
          <a:p>
            <a:pPr algn="l">
              <a:buFont typeface="Arial" pitchFamily="34" charset="0"/>
              <a:buChar char="•"/>
            </a:pPr>
            <a:endParaRPr lang="en-GB" dirty="0" smtClean="0">
              <a:solidFill>
                <a:schemeClr val="tx1"/>
              </a:solidFill>
              <a:hlinkClick r:id="rId3"/>
            </a:endParaRPr>
          </a:p>
          <a:p>
            <a:pPr algn="l">
              <a:buFont typeface="Arial" pitchFamily="34" charset="0"/>
              <a:buChar char="•"/>
            </a:pPr>
            <a:r>
              <a:rPr lang="en-GB" dirty="0" smtClean="0">
                <a:solidFill>
                  <a:schemeClr val="tx1"/>
                </a:solidFill>
              </a:rPr>
              <a:t>We do. which will benefit older people in West Yorkshire</a:t>
            </a:r>
          </a:p>
          <a:p>
            <a:pPr algn="l">
              <a:buFont typeface="Arial" pitchFamily="34" charset="0"/>
              <a:buChar char="•"/>
            </a:pPr>
            <a:endParaRPr lang="en-GB" dirty="0" smtClean="0">
              <a:solidFill>
                <a:schemeClr val="tx1"/>
              </a:solidFill>
              <a:hlinkClick r:id="rId4"/>
            </a:endParaRPr>
          </a:p>
          <a:p>
            <a:pPr algn="l">
              <a:buFont typeface="Arial" pitchFamily="34" charset="0"/>
              <a:buChar char="•"/>
            </a:pPr>
            <a:r>
              <a:rPr lang="en-GB" dirty="0" smtClean="0">
                <a:solidFill>
                  <a:schemeClr val="tx1"/>
                </a:solidFill>
              </a:rPr>
              <a:t>Abbeyfield in Nottingham</a:t>
            </a:r>
          </a:p>
          <a:p>
            <a:pPr marL="457200" indent="-457200" algn="l"/>
            <a:endParaRPr lang="en-GB"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199"/>
            <a:ext cx="7772400" cy="1418771"/>
          </a:xfrm>
        </p:spPr>
        <p:txBody>
          <a:bodyPr/>
          <a:lstStyle/>
          <a:p>
            <a:r>
              <a:rPr lang="en-GB" dirty="0" smtClean="0"/>
              <a:t>Arts and older people:  Emerging thinking on next steps </a:t>
            </a:r>
            <a:br>
              <a:rPr lang="en-GB" dirty="0" smtClean="0"/>
            </a:br>
            <a:endParaRPr lang="en-GB" dirty="0" smtClean="0"/>
          </a:p>
        </p:txBody>
      </p:sp>
      <p:sp>
        <p:nvSpPr>
          <p:cNvPr id="11267" name="Subtitle 2"/>
          <p:cNvSpPr>
            <a:spLocks noGrp="1"/>
          </p:cNvSpPr>
          <p:nvPr>
            <p:ph type="subTitle" idx="1"/>
          </p:nvPr>
        </p:nvSpPr>
        <p:spPr>
          <a:xfrm>
            <a:off x="685800" y="1485900"/>
            <a:ext cx="8191500" cy="4432300"/>
          </a:xfrm>
        </p:spPr>
        <p:txBody>
          <a:bodyPr/>
          <a:lstStyle/>
          <a:p>
            <a:pPr algn="l"/>
            <a:r>
              <a:rPr lang="en-GB" sz="3200" dirty="0" smtClean="0">
                <a:solidFill>
                  <a:schemeClr val="tx1"/>
                </a:solidFill>
                <a:latin typeface="Calibri" pitchFamily="34" charset="0"/>
                <a:ea typeface="ＭＳ Ｐゴシック" pitchFamily="96" charset="-128"/>
              </a:rPr>
              <a:t>The proposed activities fit broadly under the following two aims:</a:t>
            </a:r>
          </a:p>
          <a:p>
            <a:pPr lvl="0" algn="l">
              <a:buFont typeface="Arial" pitchFamily="34" charset="0"/>
              <a:buChar char="•"/>
            </a:pPr>
            <a:r>
              <a:rPr lang="en-GB" sz="3200" i="1" dirty="0" smtClean="0">
                <a:solidFill>
                  <a:schemeClr val="tx1"/>
                </a:solidFill>
                <a:latin typeface="Calibri" pitchFamily="34" charset="0"/>
                <a:ea typeface="ＭＳ Ｐゴシック" pitchFamily="96" charset="-128"/>
              </a:rPr>
              <a:t>Supporting the cultural sector to become more age and dementia aware and proactive in welcoming older people and their carers and families </a:t>
            </a:r>
          </a:p>
          <a:p>
            <a:pPr lvl="0" algn="l">
              <a:buFont typeface="Arial" pitchFamily="34" charset="0"/>
              <a:buChar char="•"/>
            </a:pPr>
            <a:r>
              <a:rPr lang="en-GB" sz="3200" i="1" dirty="0" smtClean="0">
                <a:solidFill>
                  <a:schemeClr val="tx1"/>
                </a:solidFill>
                <a:latin typeface="Calibri" pitchFamily="34" charset="0"/>
                <a:ea typeface="ＭＳ Ｐゴシック" pitchFamily="96" charset="-128"/>
              </a:rPr>
              <a:t>Reaching home bound isolated older people through arts and culture </a:t>
            </a:r>
          </a:p>
          <a:p>
            <a:pPr lvl="0" algn="l"/>
            <a:endParaRPr lang="en-GB" sz="3200" b="1" dirty="0" smtClean="0">
              <a:solidFill>
                <a:schemeClr val="tx1"/>
              </a:solidFill>
              <a:latin typeface="Calibri" pitchFamily="34" charset="0"/>
              <a:ea typeface="ＭＳ Ｐゴシック" pitchFamily="96" charset="-128"/>
            </a:endParaRPr>
          </a:p>
          <a:p>
            <a:pPr lvl="0" algn="l"/>
            <a:endParaRPr lang="en-GB" sz="3200" dirty="0" smtClean="0">
              <a:solidFill>
                <a:schemeClr val="tx1"/>
              </a:solidFill>
              <a:latin typeface="Calibri" pitchFamily="34" charset="0"/>
              <a:ea typeface="ＭＳ Ｐゴシック" pitchFamily="96" charset="-128"/>
            </a:endParaRPr>
          </a:p>
          <a:p>
            <a:pPr algn="l"/>
            <a:r>
              <a:rPr lang="en-GB" sz="3200" dirty="0" smtClean="0">
                <a:solidFill>
                  <a:schemeClr val="tx1"/>
                </a:solidFill>
                <a:latin typeface="Calibri" pitchFamily="34" charset="0"/>
                <a:ea typeface="ＭＳ Ｐゴシック" pitchFamily="96" charset="-128"/>
              </a:rPr>
              <a:t> </a:t>
            </a:r>
          </a:p>
          <a:p>
            <a:pPr indent="355600" algn="l">
              <a:lnSpc>
                <a:spcPct val="150000"/>
              </a:lnSpc>
              <a:buFont typeface="Arial" pitchFamily="34" charset="0"/>
              <a:buChar char="•"/>
              <a:defRPr/>
            </a:pPr>
            <a:endParaRPr lang="en-GB" sz="3200"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901700"/>
          </a:xfrm>
        </p:spPr>
        <p:txBody>
          <a:bodyPr/>
          <a:lstStyle/>
          <a:p>
            <a:r>
              <a:rPr lang="en-GB" dirty="0" smtClean="0"/>
              <a:t>You may also be interest in  </a:t>
            </a:r>
          </a:p>
        </p:txBody>
      </p:sp>
      <p:sp>
        <p:nvSpPr>
          <p:cNvPr id="11267" name="Subtitle 2"/>
          <p:cNvSpPr>
            <a:spLocks noGrp="1"/>
          </p:cNvSpPr>
          <p:nvPr>
            <p:ph type="subTitle" idx="1"/>
          </p:nvPr>
        </p:nvSpPr>
        <p:spPr>
          <a:xfrm>
            <a:off x="685800" y="1485900"/>
            <a:ext cx="8191500" cy="4432300"/>
          </a:xfrm>
        </p:spPr>
        <p:txBody>
          <a:bodyPr/>
          <a:lstStyle/>
          <a:p>
            <a:pPr marL="457200" indent="-457200" algn="l"/>
            <a:r>
              <a:rPr lang="en-GB" sz="3200" dirty="0" smtClean="0">
                <a:solidFill>
                  <a:schemeClr val="tx1"/>
                </a:solidFill>
              </a:rPr>
              <a:t>Arts Council/NCVO commissioning – research and support</a:t>
            </a:r>
          </a:p>
          <a:p>
            <a:pPr marL="457200" indent="-457200" algn="l"/>
            <a:endParaRPr lang="en-GB" sz="3200" dirty="0" smtClean="0">
              <a:solidFill>
                <a:schemeClr val="tx1"/>
              </a:solidFill>
            </a:endParaRPr>
          </a:p>
          <a:p>
            <a:pPr marL="457200" indent="-457200" algn="l"/>
            <a:r>
              <a:rPr lang="en-GB" sz="3200" dirty="0" smtClean="0">
                <a:solidFill>
                  <a:schemeClr val="tx1"/>
                </a:solidFill>
              </a:rPr>
              <a:t>Arts Council R&amp; D Fund to be launched </a:t>
            </a:r>
          </a:p>
          <a:p>
            <a:pPr marL="457200" indent="-457200" algn="l"/>
            <a:endParaRPr lang="en-GB" sz="3200" dirty="0" smtClean="0">
              <a:solidFill>
                <a:schemeClr val="tx1"/>
              </a:solidFill>
            </a:endParaRPr>
          </a:p>
          <a:p>
            <a:pPr indent="355600" algn="l">
              <a:lnSpc>
                <a:spcPct val="150000"/>
              </a:lnSpc>
              <a:defRPr/>
            </a:pPr>
            <a:endParaRPr lang="en-GB" sz="3200"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6" descr="Jpg-blue-beach-copy"/>
          <p:cNvPicPr>
            <a:picLocks noChangeAspect="1" noChangeArrowheads="1"/>
          </p:cNvPicPr>
          <p:nvPr/>
        </p:nvPicPr>
        <p:blipFill>
          <a:blip r:embed="rId3"/>
          <a:srcRect/>
          <a:stretch>
            <a:fillRect/>
          </a:stretch>
        </p:blipFill>
        <p:spPr bwMode="auto">
          <a:xfrm>
            <a:off x="0" y="0"/>
            <a:ext cx="9142413" cy="6854825"/>
          </a:xfrm>
          <a:prstGeom prst="rect">
            <a:avLst/>
          </a:prstGeom>
          <a:noFill/>
          <a:ln w="9525">
            <a:noFill/>
            <a:miter lim="800000"/>
            <a:headEnd/>
            <a:tailEnd/>
          </a:ln>
        </p:spPr>
      </p:pic>
      <p:sp>
        <p:nvSpPr>
          <p:cNvPr id="45059" name="Text Box 7"/>
          <p:cNvSpPr txBox="1">
            <a:spLocks noChangeArrowheads="1"/>
          </p:cNvSpPr>
          <p:nvPr/>
        </p:nvSpPr>
        <p:spPr bwMode="auto">
          <a:xfrm>
            <a:off x="539750" y="6062663"/>
            <a:ext cx="4306888" cy="647700"/>
          </a:xfrm>
          <a:prstGeom prst="rect">
            <a:avLst/>
          </a:prstGeom>
          <a:noFill/>
          <a:ln w="9525">
            <a:noFill/>
            <a:miter lim="800000"/>
            <a:headEnd/>
            <a:tailEnd/>
          </a:ln>
        </p:spPr>
        <p:txBody>
          <a:bodyPr lIns="0" tIns="0" rIns="0" bIns="0"/>
          <a:lstStyle/>
          <a:p>
            <a:r>
              <a:rPr lang="en-GB" sz="1000"/>
              <a:t>Debbie Fionn Barr taking part in </a:t>
            </a:r>
            <a:r>
              <a:rPr lang="en-GB" sz="1000" i="1"/>
              <a:t>Dance SCAPES</a:t>
            </a:r>
            <a:r>
              <a:rPr lang="en-GB" sz="1000"/>
              <a:t> project, Dorset</a:t>
            </a:r>
          </a:p>
          <a:p>
            <a:r>
              <a:rPr lang="en-GB" sz="1000"/>
              <a:t>Photo: Kevin Clifford</a:t>
            </a:r>
          </a:p>
        </p:txBody>
      </p:sp>
      <p:cxnSp>
        <p:nvCxnSpPr>
          <p:cNvPr id="45060" name="Straight Connector 7"/>
          <p:cNvCxnSpPr>
            <a:cxnSpLocks noChangeShapeType="1"/>
          </p:cNvCxnSpPr>
          <p:nvPr/>
        </p:nvCxnSpPr>
        <p:spPr bwMode="auto">
          <a:xfrm>
            <a:off x="539750" y="485775"/>
            <a:ext cx="8061325" cy="1588"/>
          </a:xfrm>
          <a:prstGeom prst="line">
            <a:avLst/>
          </a:prstGeom>
          <a:noFill/>
          <a:ln w="25400">
            <a:solidFill>
              <a:schemeClr val="bg1"/>
            </a:solidFill>
            <a:round/>
            <a:headEnd/>
            <a:tailEnd/>
          </a:ln>
        </p:spPr>
      </p:cxnSp>
      <p:sp>
        <p:nvSpPr>
          <p:cNvPr id="45061" name="Rectangle 2"/>
          <p:cNvSpPr>
            <a:spLocks noGrp="1"/>
          </p:cNvSpPr>
          <p:nvPr>
            <p:ph type="ctrTitle"/>
          </p:nvPr>
        </p:nvSpPr>
        <p:spPr>
          <a:xfrm>
            <a:off x="539750" y="1346200"/>
            <a:ext cx="8061325" cy="590550"/>
          </a:xfrm>
        </p:spPr>
        <p:txBody>
          <a:bodyPr/>
          <a:lstStyle/>
          <a:p>
            <a:pPr eaLnBrk="1" hangingPunct="1"/>
            <a:r>
              <a:rPr lang="en-GB" sz="3200" smtClean="0"/>
              <a:t>Any questions?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ctrTitle"/>
          </p:nvPr>
        </p:nvSpPr>
        <p:spPr/>
        <p:txBody>
          <a:bodyPr/>
          <a:lstStyle/>
          <a:p>
            <a:pPr eaLnBrk="1" hangingPunct="1"/>
            <a:r>
              <a:rPr lang="en-GB" sz="3200"/>
              <a:t>Thank you</a:t>
            </a:r>
          </a:p>
        </p:txBody>
      </p:sp>
      <p:pic>
        <p:nvPicPr>
          <p:cNvPr id="46083" name="Picture 3" descr="roundel"/>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7323138" y="5073650"/>
            <a:ext cx="1236662" cy="1212850"/>
          </a:xfrm>
          <a:prstGeom prst="rect">
            <a:avLst/>
          </a:prstGeom>
          <a:noFill/>
          <a:ln w="9525">
            <a:noFill/>
            <a:miter lim="800000"/>
            <a:headEnd/>
            <a:tailEnd/>
          </a:ln>
        </p:spPr>
      </p:pic>
      <p:sp>
        <p:nvSpPr>
          <p:cNvPr id="46084" name="Text Box 1030"/>
          <p:cNvSpPr txBox="1">
            <a:spLocks noChangeArrowheads="1"/>
          </p:cNvSpPr>
          <p:nvPr/>
        </p:nvSpPr>
        <p:spPr bwMode="auto">
          <a:xfrm>
            <a:off x="539750" y="1943100"/>
            <a:ext cx="5759450" cy="1461939"/>
          </a:xfrm>
          <a:prstGeom prst="rect">
            <a:avLst/>
          </a:prstGeom>
          <a:noFill/>
          <a:ln w="9525">
            <a:noFill/>
            <a:miter lim="800000"/>
            <a:headEnd/>
            <a:tailEnd/>
          </a:ln>
        </p:spPr>
        <p:txBody>
          <a:bodyPr lIns="0" tIns="0" rIns="0" bIns="0">
            <a:spAutoFit/>
          </a:bodyPr>
          <a:lstStyle/>
          <a:p>
            <a:pPr>
              <a:lnSpc>
                <a:spcPts val="2200"/>
              </a:lnSpc>
            </a:pPr>
            <a:endParaRPr lang="en-GB" b="1" dirty="0"/>
          </a:p>
          <a:p>
            <a:pPr>
              <a:lnSpc>
                <a:spcPts val="2300"/>
              </a:lnSpc>
            </a:pPr>
            <a:endParaRPr lang="en-GB" b="1" dirty="0"/>
          </a:p>
          <a:p>
            <a:pPr>
              <a:lnSpc>
                <a:spcPts val="2300"/>
              </a:lnSpc>
            </a:pPr>
            <a:r>
              <a:rPr lang="en-GB" b="1" dirty="0">
                <a:solidFill>
                  <a:schemeClr val="bg2"/>
                </a:solidFill>
              </a:rPr>
              <a:t>Email:</a:t>
            </a:r>
          </a:p>
          <a:p>
            <a:pPr>
              <a:lnSpc>
                <a:spcPts val="2300"/>
              </a:lnSpc>
            </a:pPr>
            <a:r>
              <a:rPr lang="en-GB" b="1" dirty="0" smtClean="0"/>
              <a:t>Philip.cave@artscouncil.org.uk</a:t>
            </a:r>
            <a:endParaRPr lang="en-GB" b="1" dirty="0"/>
          </a:p>
          <a:p>
            <a:pPr>
              <a:lnSpc>
                <a:spcPts val="2300"/>
              </a:lnSpc>
            </a:pPr>
            <a:endParaRPr lang="en-GB"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ctrTitle"/>
          </p:nvPr>
        </p:nvSpPr>
        <p:spPr>
          <a:xfrm>
            <a:off x="685800" y="584200"/>
            <a:ext cx="7772400" cy="520700"/>
          </a:xfrm>
        </p:spPr>
        <p:txBody>
          <a:bodyPr/>
          <a:lstStyle/>
          <a:p>
            <a:r>
              <a:rPr lang="en-GB" dirty="0" smtClean="0"/>
              <a:t>Our settlement from government</a:t>
            </a:r>
          </a:p>
        </p:txBody>
      </p:sp>
      <p:sp>
        <p:nvSpPr>
          <p:cNvPr id="11267" name="Subtitle 2"/>
          <p:cNvSpPr>
            <a:spLocks noGrp="1"/>
          </p:cNvSpPr>
          <p:nvPr>
            <p:ph type="subTitle" idx="1"/>
          </p:nvPr>
        </p:nvSpPr>
        <p:spPr>
          <a:xfrm>
            <a:off x="685800" y="1714500"/>
            <a:ext cx="8191500" cy="4432300"/>
          </a:xfrm>
        </p:spPr>
        <p:txBody>
          <a:bodyPr/>
          <a:lstStyle/>
          <a:p>
            <a:pPr algn="l">
              <a:defRPr/>
            </a:pPr>
            <a:endParaRPr lang="en-GB" dirty="0" smtClean="0">
              <a:solidFill>
                <a:schemeClr val="tx1"/>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a:ext>
            </a:extLst>
          </a:blip>
          <a:srcRect/>
          <a:stretch/>
        </p:blipFill>
        <p:spPr bwMode="auto">
          <a:xfrm>
            <a:off x="0" y="1374281"/>
            <a:ext cx="9144000" cy="54837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52394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1" descr="uploader21724.jpg"/>
          <p:cNvPicPr>
            <a:picLocks noGrp="1" noChangeAspect="1"/>
          </p:cNvPicPr>
          <p:nvPr isPhoto="1"/>
        </p:nvPicPr>
        <p:blipFill>
          <a:blip r:embed="rId3">
            <a:extLst>
              <a:ext uri="{28A0092B-C50C-407E-A947-70E740481C1C}">
                <a14:useLocalDpi xmlns:a14="http://schemas.microsoft.com/office/drawing/2010/main" xmlns=""/>
              </a:ext>
            </a:extLst>
          </a:blip>
          <a:srcRect/>
          <a:stretch>
            <a:fillRect/>
          </a:stretch>
        </p:blipFill>
        <p:spPr bwMode="auto">
          <a:xfrm>
            <a:off x="0" y="368300"/>
            <a:ext cx="9144000" cy="612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3" name="Table 2"/>
          <p:cNvGraphicFramePr>
            <a:graphicFrameLocks noGrp="1"/>
          </p:cNvGraphicFramePr>
          <p:nvPr/>
        </p:nvGraphicFramePr>
        <p:xfrm>
          <a:off x="182563" y="5976938"/>
          <a:ext cx="4559300" cy="512762"/>
        </p:xfrm>
        <a:graphic>
          <a:graphicData uri="http://schemas.openxmlformats.org/drawingml/2006/table">
            <a:tbl>
              <a:tblPr/>
              <a:tblGrid>
                <a:gridCol w="4559300"/>
              </a:tblGrid>
              <a:tr h="512762">
                <a:tc>
                  <a:txBody>
                    <a:bodyPr/>
                    <a:lstStyle/>
                    <a:p>
                      <a:pPr algn="l" fontAlgn="b"/>
                      <a:r>
                        <a:rPr lang="en-GB" sz="1100" b="0" i="0" u="none" strike="noStrike" dirty="0" smtClean="0">
                          <a:solidFill>
                            <a:schemeClr val="bg1"/>
                          </a:solidFill>
                          <a:latin typeface="Calibri"/>
                        </a:rPr>
                        <a:t>Fourth Plinth.  Artist and activist Liz Crow sat on the plinth on her wheelchair and wearing full Nazi regalia to draw attention to a hidden history and the message it holds. </a:t>
                      </a:r>
                      <a:endParaRPr lang="en-GB" sz="1100" b="0" i="0" u="none" strike="noStrike" dirty="0">
                        <a:solidFill>
                          <a:schemeClr val="bg1"/>
                        </a:solidFill>
                        <a:latin typeface="Calibri"/>
                      </a:endParaRPr>
                    </a:p>
                  </a:txBody>
                  <a:tcPr marL="9525" marR="9525" marT="9531" marB="0" anchor="b">
                    <a:lnL>
                      <a:noFill/>
                    </a:lnL>
                    <a:lnR>
                      <a:noFill/>
                    </a:lnR>
                    <a:lnT>
                      <a:noFill/>
                    </a:lnT>
                    <a:lnB>
                      <a:noFill/>
                    </a:lnB>
                  </a:tcPr>
                </a:tc>
              </a:tr>
            </a:tbl>
          </a:graphicData>
        </a:graphic>
      </p:graphicFrame>
      <p:cxnSp>
        <p:nvCxnSpPr>
          <p:cNvPr id="4" name="Straight Connector 4"/>
          <p:cNvCxnSpPr>
            <a:cxnSpLocks noChangeShapeType="1"/>
          </p:cNvCxnSpPr>
          <p:nvPr/>
        </p:nvCxnSpPr>
        <p:spPr bwMode="auto">
          <a:xfrm>
            <a:off x="539748" y="1019175"/>
            <a:ext cx="8061325" cy="1587"/>
          </a:xfrm>
          <a:prstGeom prst="line">
            <a:avLst/>
          </a:prstGeom>
          <a:noFill/>
          <a:ln w="25400">
            <a:solidFill>
              <a:schemeClr val="bg1"/>
            </a:solidFill>
            <a:round/>
            <a:headEnd/>
            <a:tailEnd/>
          </a:ln>
        </p:spPr>
      </p:cxnSp>
      <p:sp>
        <p:nvSpPr>
          <p:cNvPr id="5" name="Rectangle 4"/>
          <p:cNvSpPr txBox="1">
            <a:spLocks/>
          </p:cNvSpPr>
          <p:nvPr/>
        </p:nvSpPr>
        <p:spPr bwMode="auto">
          <a:xfrm>
            <a:off x="539749" y="428625"/>
            <a:ext cx="8061325" cy="590550"/>
          </a:xfrm>
          <a:prstGeom prst="rect">
            <a:avLst/>
          </a:prstGeom>
          <a:noFill/>
          <a:ln w="9525">
            <a:noFill/>
            <a:miter lim="800000"/>
            <a:headEnd/>
            <a:tailEnd/>
          </a:ln>
        </p:spPr>
        <p:txBody>
          <a:bodyPr lIns="0" tIns="0" rIns="0" bIns="0"/>
          <a:lstStyle/>
          <a:p>
            <a:pPr eaLnBrk="0" hangingPunct="0">
              <a:defRPr/>
            </a:pPr>
            <a:r>
              <a:rPr lang="en-GB" sz="3600" b="1" kern="0" dirty="0" smtClean="0">
                <a:latin typeface="+mj-lt"/>
                <a:ea typeface="+mj-ea"/>
                <a:cs typeface="+mj-cs"/>
              </a:rPr>
              <a:t>What do we do?</a:t>
            </a:r>
            <a:endParaRPr lang="en-GB" sz="5400" b="1" kern="0" dirty="0">
              <a:latin typeface="+mj-lt"/>
              <a:ea typeface="+mj-ea"/>
              <a:cs typeface="+mj-cs"/>
            </a:endParaRPr>
          </a:p>
        </p:txBody>
      </p:sp>
    </p:spTree>
    <p:extLst>
      <p:ext uri="{BB962C8B-B14F-4D97-AF65-F5344CB8AC3E}">
        <p14:creationId xmlns:p14="http://schemas.microsoft.com/office/powerpoint/2010/main" xmlns="" val="130533945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520700"/>
          </a:xfrm>
        </p:spPr>
        <p:txBody>
          <a:bodyPr/>
          <a:lstStyle/>
          <a:p>
            <a:r>
              <a:rPr lang="en-GB" dirty="0" smtClean="0"/>
              <a:t>What do we do</a:t>
            </a:r>
          </a:p>
        </p:txBody>
      </p:sp>
      <p:sp>
        <p:nvSpPr>
          <p:cNvPr id="11267" name="Subtitle 2"/>
          <p:cNvSpPr>
            <a:spLocks noGrp="1"/>
          </p:cNvSpPr>
          <p:nvPr>
            <p:ph type="subTitle" idx="1"/>
          </p:nvPr>
        </p:nvSpPr>
        <p:spPr>
          <a:xfrm>
            <a:off x="685800" y="1485900"/>
            <a:ext cx="8191500" cy="4432300"/>
          </a:xfrm>
        </p:spPr>
        <p:txBody>
          <a:bodyPr/>
          <a:lstStyle/>
          <a:p>
            <a:pPr indent="355600" algn="l">
              <a:lnSpc>
                <a:spcPct val="150000"/>
              </a:lnSpc>
              <a:buFont typeface="Arial" pitchFamily="34" charset="0"/>
              <a:buChar char="•"/>
              <a:defRPr/>
            </a:pPr>
            <a:r>
              <a:rPr lang="en-GB" sz="3200" dirty="0" smtClean="0">
                <a:solidFill>
                  <a:schemeClr val="tx1"/>
                </a:solidFill>
              </a:rPr>
              <a:t>Great art and culture for everyone</a:t>
            </a:r>
          </a:p>
          <a:p>
            <a:pPr indent="355600" algn="l">
              <a:lnSpc>
                <a:spcPct val="150000"/>
              </a:lnSpc>
              <a:buFont typeface="Arial" pitchFamily="34" charset="0"/>
              <a:buChar char="•"/>
              <a:defRPr/>
            </a:pPr>
            <a:r>
              <a:rPr lang="en-GB" sz="3200" dirty="0" smtClean="0">
                <a:solidFill>
                  <a:schemeClr val="tx1"/>
                </a:solidFill>
              </a:rPr>
              <a:t>the arts… (theatre, dance, music, literature, crafts, digital, circus, festivals, visual arts)</a:t>
            </a:r>
          </a:p>
          <a:p>
            <a:pPr indent="355600" algn="l">
              <a:lnSpc>
                <a:spcPct val="150000"/>
              </a:lnSpc>
              <a:buFont typeface="Arial" pitchFamily="34" charset="0"/>
              <a:buChar char="•"/>
              <a:defRPr/>
            </a:pPr>
            <a:r>
              <a:rPr lang="en-GB" sz="3200" dirty="0" smtClean="0">
                <a:solidFill>
                  <a:schemeClr val="tx1"/>
                </a:solidFill>
              </a:rPr>
              <a:t>…museums and libraries</a:t>
            </a:r>
          </a:p>
          <a:p>
            <a:pPr indent="355600" algn="l">
              <a:lnSpc>
                <a:spcPct val="150000"/>
              </a:lnSpc>
              <a:buFont typeface="Arial" pitchFamily="34" charset="0"/>
              <a:buChar char="•"/>
              <a:defRPr/>
            </a:pPr>
            <a:endParaRPr lang="en-GB" sz="32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390775" y="4613721"/>
            <a:ext cx="4338410" cy="20158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45190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xmlns="" val="0"/>
              </a:ext>
            </a:extLst>
          </a:blip>
          <a:srcRect b="921"/>
          <a:stretch/>
        </p:blipFill>
        <p:spPr>
          <a:xfrm>
            <a:off x="2448674" y="116632"/>
            <a:ext cx="4246653" cy="6465208"/>
          </a:xfrm>
          <a:prstGeom prst="rect">
            <a:avLst/>
          </a:prstGeom>
        </p:spPr>
      </p:pic>
    </p:spTree>
    <p:extLst>
      <p:ext uri="{BB962C8B-B14F-4D97-AF65-F5344CB8AC3E}">
        <p14:creationId xmlns:p14="http://schemas.microsoft.com/office/powerpoint/2010/main" xmlns="" val="1631010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520700"/>
          </a:xfrm>
        </p:spPr>
        <p:txBody>
          <a:bodyPr/>
          <a:lstStyle/>
          <a:p>
            <a:r>
              <a:rPr lang="en-GB" dirty="0" smtClean="0"/>
              <a:t>Our 5 goals are:</a:t>
            </a:r>
          </a:p>
        </p:txBody>
      </p:sp>
      <p:sp>
        <p:nvSpPr>
          <p:cNvPr id="4" name="Rectangle 3"/>
          <p:cNvSpPr txBox="1">
            <a:spLocks/>
          </p:cNvSpPr>
          <p:nvPr/>
        </p:nvSpPr>
        <p:spPr bwMode="auto">
          <a:xfrm>
            <a:off x="518886" y="1349374"/>
            <a:ext cx="8337550" cy="5057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1pPr>
            <a:lvl2pPr marL="358775" indent="-357188" algn="l" defTabSz="457200" rtl="0" eaLnBrk="0" fontAlgn="base" hangingPunct="0">
              <a:spcBef>
                <a:spcPct val="20000"/>
              </a:spcBef>
              <a:spcAft>
                <a:spcPct val="0"/>
              </a:spcAft>
              <a:buChar char="•"/>
              <a:defRPr sz="2400" kern="1200">
                <a:solidFill>
                  <a:schemeClr val="tx1"/>
                </a:solidFill>
                <a:latin typeface="Arial" charset="0"/>
                <a:ea typeface="+mn-ea"/>
                <a:cs typeface="+mn-cs"/>
              </a:defRPr>
            </a:lvl2pPr>
            <a:lvl3pPr marL="715963" indent="-355600" algn="l" defTabSz="457200" rtl="0" eaLnBrk="0" fontAlgn="base" hangingPunct="0">
              <a:spcBef>
                <a:spcPct val="20000"/>
              </a:spcBef>
              <a:spcAft>
                <a:spcPct val="0"/>
              </a:spcAft>
              <a:buFont typeface="Arial" charset="0"/>
              <a:buChar char="–"/>
              <a:defRPr sz="2400" kern="1200">
                <a:solidFill>
                  <a:schemeClr val="tx1"/>
                </a:solidFill>
                <a:latin typeface="Arial" charset="0"/>
                <a:ea typeface="+mn-ea"/>
                <a:cs typeface="+mn-cs"/>
              </a:defRPr>
            </a:lvl3pPr>
            <a:lvl4pPr marL="1123950" indent="-228600" algn="l" defTabSz="457200" rtl="0" eaLnBrk="0" fontAlgn="base" hangingPunct="0">
              <a:spcBef>
                <a:spcPct val="20000"/>
              </a:spcBef>
              <a:spcAft>
                <a:spcPct val="0"/>
              </a:spcAft>
              <a:buFont typeface="Arial" charset="0"/>
              <a:buChar char="–"/>
              <a:defRPr sz="2000" kern="1200">
                <a:solidFill>
                  <a:schemeClr val="tx1"/>
                </a:solidFill>
                <a:latin typeface="Arial" charset="0"/>
                <a:ea typeface="+mn-ea"/>
                <a:cs typeface="+mn-cs"/>
              </a:defRPr>
            </a:lvl4pPr>
            <a:lvl5pPr marL="1619250" indent="-273050" algn="l" defTabSz="457200" rtl="0" eaLnBrk="0" fontAlgn="base" hangingPunct="0">
              <a:spcBef>
                <a:spcPct val="20000"/>
              </a:spcBef>
              <a:spcAft>
                <a:spcPct val="0"/>
              </a:spcAft>
              <a:buFont typeface="Wingdings" pitchFamily="2" charset="2"/>
              <a:buChar char="§"/>
              <a:defRPr sz="2000" kern="1200">
                <a:solidFill>
                  <a:schemeClr val="tx1"/>
                </a:solidFill>
                <a:latin typeface="Arial"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hangingPunct="1">
              <a:buFont typeface="Arial" charset="0"/>
              <a:buNone/>
            </a:pPr>
            <a:endParaRPr lang="en-GB" sz="2000" dirty="0" smtClean="0"/>
          </a:p>
        </p:txBody>
      </p:sp>
      <p:sp>
        <p:nvSpPr>
          <p:cNvPr id="5" name="Rectangle 4"/>
          <p:cNvSpPr/>
          <p:nvPr/>
        </p:nvSpPr>
        <p:spPr>
          <a:xfrm>
            <a:off x="886691" y="1599394"/>
            <a:ext cx="7183582" cy="4524315"/>
          </a:xfrm>
          <a:prstGeom prst="rect">
            <a:avLst/>
          </a:prstGeom>
        </p:spPr>
        <p:txBody>
          <a:bodyPr wrap="square">
            <a:spAutoFit/>
          </a:bodyPr>
          <a:lstStyle/>
          <a:p>
            <a:r>
              <a:rPr lang="en-GB" dirty="0" smtClean="0">
                <a:solidFill>
                  <a:schemeClr val="tx2"/>
                </a:solidFill>
                <a:latin typeface="Calibri" pitchFamily="34" charset="0"/>
              </a:rPr>
              <a:t>Goal 1: </a:t>
            </a:r>
            <a:r>
              <a:rPr lang="en-GB" dirty="0" smtClean="0">
                <a:solidFill>
                  <a:schemeClr val="tx1"/>
                </a:solidFill>
                <a:latin typeface="Calibri" pitchFamily="34" charset="0"/>
              </a:rPr>
              <a:t>Excellence is thriving and celebrated in the arts,</a:t>
            </a:r>
          </a:p>
          <a:p>
            <a:r>
              <a:rPr lang="en-GB" dirty="0" smtClean="0">
                <a:solidFill>
                  <a:schemeClr val="tx1"/>
                </a:solidFill>
                <a:latin typeface="Calibri" pitchFamily="34" charset="0"/>
              </a:rPr>
              <a:t>museums and libraries</a:t>
            </a:r>
          </a:p>
          <a:p>
            <a:r>
              <a:rPr lang="en-GB" dirty="0" smtClean="0">
                <a:solidFill>
                  <a:schemeClr val="tx2"/>
                </a:solidFill>
                <a:latin typeface="Calibri" pitchFamily="34" charset="0"/>
              </a:rPr>
              <a:t>Goal 2</a:t>
            </a:r>
            <a:r>
              <a:rPr lang="en-GB" dirty="0" smtClean="0">
                <a:solidFill>
                  <a:schemeClr val="tx1"/>
                </a:solidFill>
                <a:latin typeface="Calibri" pitchFamily="34" charset="0"/>
              </a:rPr>
              <a:t>: Everyone has the opportunity to experience and</a:t>
            </a:r>
          </a:p>
          <a:p>
            <a:r>
              <a:rPr lang="en-GB" dirty="0" smtClean="0">
                <a:solidFill>
                  <a:schemeClr val="tx1"/>
                </a:solidFill>
                <a:latin typeface="Calibri" pitchFamily="34" charset="0"/>
              </a:rPr>
              <a:t>to be inspired by the arts, museums and libraries</a:t>
            </a:r>
          </a:p>
          <a:p>
            <a:r>
              <a:rPr lang="en-GB" dirty="0" smtClean="0">
                <a:solidFill>
                  <a:schemeClr val="tx2"/>
                </a:solidFill>
                <a:latin typeface="Calibri" pitchFamily="34" charset="0"/>
              </a:rPr>
              <a:t>Goal 3</a:t>
            </a:r>
            <a:r>
              <a:rPr lang="en-GB" dirty="0" smtClean="0">
                <a:solidFill>
                  <a:schemeClr val="tx1"/>
                </a:solidFill>
                <a:latin typeface="Calibri" pitchFamily="34" charset="0"/>
              </a:rPr>
              <a:t>: The arts, museums and libraries are resilient</a:t>
            </a:r>
          </a:p>
          <a:p>
            <a:r>
              <a:rPr lang="en-GB" dirty="0" smtClean="0">
                <a:solidFill>
                  <a:schemeClr val="tx1"/>
                </a:solidFill>
                <a:latin typeface="Calibri" pitchFamily="34" charset="0"/>
              </a:rPr>
              <a:t>and environmentally sustainable</a:t>
            </a:r>
          </a:p>
          <a:p>
            <a:r>
              <a:rPr lang="en-GB" dirty="0" smtClean="0">
                <a:solidFill>
                  <a:schemeClr val="tx2"/>
                </a:solidFill>
                <a:latin typeface="Calibri" pitchFamily="34" charset="0"/>
              </a:rPr>
              <a:t>Goal 4: </a:t>
            </a:r>
            <a:r>
              <a:rPr lang="en-GB" dirty="0" smtClean="0">
                <a:solidFill>
                  <a:schemeClr val="tx1"/>
                </a:solidFill>
                <a:latin typeface="Calibri" pitchFamily="34" charset="0"/>
              </a:rPr>
              <a:t>The leadership and workforce in the arts, museums and libraries are diverse and appropriately skilled</a:t>
            </a:r>
          </a:p>
          <a:p>
            <a:r>
              <a:rPr lang="en-GB" dirty="0" smtClean="0">
                <a:solidFill>
                  <a:schemeClr val="tx2"/>
                </a:solidFill>
                <a:latin typeface="Calibri" pitchFamily="34" charset="0"/>
              </a:rPr>
              <a:t>Goal 5</a:t>
            </a:r>
            <a:r>
              <a:rPr lang="en-GB" dirty="0" smtClean="0">
                <a:solidFill>
                  <a:schemeClr val="tx1"/>
                </a:solidFill>
                <a:latin typeface="Calibri" pitchFamily="34" charset="0"/>
              </a:rPr>
              <a:t>: Every child and young person has the opportunity to experience the richness of the arts, museums and libraries</a:t>
            </a:r>
          </a:p>
        </p:txBody>
      </p:sp>
    </p:spTree>
    <p:extLst>
      <p:ext uri="{BB962C8B-B14F-4D97-AF65-F5344CB8AC3E}">
        <p14:creationId xmlns:p14="http://schemas.microsoft.com/office/powerpoint/2010/main" xmlns="" val="432412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410840" y="58316"/>
            <a:ext cx="4322321" cy="6741368"/>
          </a:xfrm>
          <a:prstGeom prst="rect">
            <a:avLst/>
          </a:prstGeom>
        </p:spPr>
      </p:pic>
    </p:spTree>
    <p:extLst>
      <p:ext uri="{BB962C8B-B14F-4D97-AF65-F5344CB8AC3E}">
        <p14:creationId xmlns:p14="http://schemas.microsoft.com/office/powerpoint/2010/main" xmlns="" val="1631010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685800" y="584200"/>
            <a:ext cx="7772400" cy="901700"/>
          </a:xfrm>
        </p:spPr>
        <p:txBody>
          <a:bodyPr/>
          <a:lstStyle/>
          <a:p>
            <a:r>
              <a:rPr lang="en-GB" dirty="0" smtClean="0"/>
              <a:t>Goal 2: What will success look like?</a:t>
            </a:r>
          </a:p>
        </p:txBody>
      </p:sp>
      <p:sp>
        <p:nvSpPr>
          <p:cNvPr id="11267" name="Subtitle 2"/>
          <p:cNvSpPr>
            <a:spLocks noGrp="1"/>
          </p:cNvSpPr>
          <p:nvPr>
            <p:ph type="subTitle" idx="1"/>
          </p:nvPr>
        </p:nvSpPr>
        <p:spPr>
          <a:xfrm>
            <a:off x="685800" y="1485900"/>
            <a:ext cx="8191500" cy="4432300"/>
          </a:xfrm>
        </p:spPr>
        <p:txBody>
          <a:bodyPr/>
          <a:lstStyle/>
          <a:p>
            <a:pPr marL="457200" indent="-457200" algn="l">
              <a:buFont typeface="+mj-lt"/>
              <a:buAutoNum type="arabicPeriod"/>
            </a:pPr>
            <a:r>
              <a:rPr lang="en-GB" dirty="0" smtClean="0">
                <a:solidFill>
                  <a:schemeClr val="tx1"/>
                </a:solidFill>
              </a:rPr>
              <a:t>more people have the opportunity to experience and participate in great art, museums and libraries</a:t>
            </a:r>
          </a:p>
          <a:p>
            <a:pPr marL="457200" indent="-457200" algn="l">
              <a:buFont typeface="+mj-lt"/>
              <a:buAutoNum type="arabicPeriod"/>
            </a:pPr>
            <a:endParaRPr lang="en-GB" dirty="0" smtClean="0">
              <a:solidFill>
                <a:schemeClr val="tx1"/>
              </a:solidFill>
            </a:endParaRPr>
          </a:p>
          <a:p>
            <a:pPr marL="457200" indent="-457200" algn="l">
              <a:buFont typeface="+mj-lt"/>
              <a:buAutoNum type="arabicPeriod"/>
            </a:pPr>
            <a:r>
              <a:rPr lang="en-GB" dirty="0" smtClean="0">
                <a:solidFill>
                  <a:schemeClr val="tx1"/>
                </a:solidFill>
              </a:rPr>
              <a:t>the number and range of people experiencing great art, museums and libraries has increased</a:t>
            </a:r>
          </a:p>
          <a:p>
            <a:pPr marL="457200" indent="-457200" algn="l">
              <a:buFont typeface="+mj-lt"/>
              <a:buAutoNum type="arabicPeriod"/>
            </a:pPr>
            <a:endParaRPr lang="en-GB" dirty="0" smtClean="0">
              <a:solidFill>
                <a:schemeClr val="tx1"/>
              </a:solidFill>
            </a:endParaRPr>
          </a:p>
          <a:p>
            <a:pPr marL="457200" indent="-457200" algn="l">
              <a:buFont typeface="+mj-lt"/>
              <a:buAutoNum type="arabicPeriod"/>
            </a:pPr>
            <a:r>
              <a:rPr lang="en-GB" dirty="0" smtClean="0">
                <a:solidFill>
                  <a:schemeClr val="tx1"/>
                </a:solidFill>
              </a:rPr>
              <a:t>engagement levels have increased among those currently least engaged in arts and culture</a:t>
            </a:r>
          </a:p>
          <a:p>
            <a:pPr marL="457200" indent="-457200" algn="l">
              <a:buFont typeface="+mj-lt"/>
              <a:buAutoNum type="arabicPeriod"/>
            </a:pPr>
            <a:endParaRPr lang="en-GB" dirty="0" smtClean="0">
              <a:solidFill>
                <a:schemeClr val="tx1"/>
              </a:solidFill>
            </a:endParaRPr>
          </a:p>
          <a:p>
            <a:pPr marL="457200" indent="-457200">
              <a:buFont typeface="+mj-lt"/>
              <a:buAutoNum type="arabicPeriod"/>
            </a:pPr>
            <a:r>
              <a:rPr lang="en-GB" dirty="0" smtClean="0">
                <a:solidFill>
                  <a:schemeClr val="tx1"/>
                </a:solidFill>
              </a:rPr>
              <a:t>there is a demonstrable increase in the depth and quality of people’s cultural experience</a:t>
            </a:r>
          </a:p>
          <a:p>
            <a:pPr indent="355600" algn="l">
              <a:lnSpc>
                <a:spcPct val="150000"/>
              </a:lnSpc>
              <a:buFont typeface="Arial" pitchFamily="34" charset="0"/>
              <a:buChar char="•"/>
              <a:defRPr/>
            </a:pPr>
            <a:endParaRPr lang="en-GB" sz="3200" dirty="0">
              <a:solidFill>
                <a:schemeClr val="tx1"/>
              </a:solidFill>
            </a:endParaRPr>
          </a:p>
        </p:txBody>
      </p:sp>
    </p:spTree>
    <p:extLst>
      <p:ext uri="{BB962C8B-B14F-4D97-AF65-F5344CB8AC3E}">
        <p14:creationId xmlns:p14="http://schemas.microsoft.com/office/powerpoint/2010/main" xmlns="" val="1035632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khanna\AppData\Local\Microsoft\Windows\Temporary Internet Files\Content.IE5\EY0B8TC0\Powerpoint[1].jp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4"/>
          <p:cNvSpPr>
            <a:spLocks noGrp="1"/>
          </p:cNvSpPr>
          <p:nvPr>
            <p:ph type="ctrTitle"/>
          </p:nvPr>
        </p:nvSpPr>
        <p:spPr>
          <a:xfrm>
            <a:off x="539746" y="468312"/>
            <a:ext cx="8061325" cy="590550"/>
          </a:xfrm>
        </p:spPr>
        <p:txBody>
          <a:bodyPr/>
          <a:lstStyle/>
          <a:p>
            <a:pPr eaLnBrk="1" hangingPunct="1"/>
            <a:r>
              <a:rPr lang="en-GB" sz="3200" dirty="0" smtClean="0">
                <a:solidFill>
                  <a:schemeClr val="tx1"/>
                </a:solidFill>
              </a:rPr>
              <a:t>How?</a:t>
            </a:r>
          </a:p>
        </p:txBody>
      </p:sp>
      <p:sp>
        <p:nvSpPr>
          <p:cNvPr id="15364" name="Text Box 7"/>
          <p:cNvSpPr txBox="1">
            <a:spLocks noChangeArrowheads="1"/>
          </p:cNvSpPr>
          <p:nvPr/>
        </p:nvSpPr>
        <p:spPr bwMode="auto">
          <a:xfrm>
            <a:off x="539750" y="6289675"/>
            <a:ext cx="4306888" cy="45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eaLnBrk="0" hangingPunct="0">
              <a:defRPr>
                <a:solidFill>
                  <a:schemeClr val="bg1"/>
                </a:solidFill>
                <a:latin typeface="Arial" charset="0"/>
                <a:ea typeface="ＭＳ Ｐゴシック" pitchFamily="96" charset="-128"/>
              </a:defRPr>
            </a:lvl1pPr>
            <a:lvl2pPr marL="742950" indent="-285750" eaLnBrk="0" hangingPunct="0">
              <a:defRPr>
                <a:solidFill>
                  <a:schemeClr val="bg1"/>
                </a:solidFill>
                <a:latin typeface="Arial" charset="0"/>
                <a:ea typeface="ＭＳ Ｐゴシック" pitchFamily="96" charset="-128"/>
              </a:defRPr>
            </a:lvl2pPr>
            <a:lvl3pPr marL="1143000" indent="-228600" eaLnBrk="0" hangingPunct="0">
              <a:defRPr>
                <a:solidFill>
                  <a:schemeClr val="bg1"/>
                </a:solidFill>
                <a:latin typeface="Arial" charset="0"/>
                <a:ea typeface="ＭＳ Ｐゴシック" pitchFamily="96" charset="-128"/>
              </a:defRPr>
            </a:lvl3pPr>
            <a:lvl4pPr marL="1600200" indent="-228600" eaLnBrk="0" hangingPunct="0">
              <a:defRPr>
                <a:solidFill>
                  <a:schemeClr val="bg1"/>
                </a:solidFill>
                <a:latin typeface="Arial" charset="0"/>
                <a:ea typeface="ＭＳ Ｐゴシック" pitchFamily="96" charset="-128"/>
              </a:defRPr>
            </a:lvl4pPr>
            <a:lvl5pPr marL="2057400" indent="-228600" eaLnBrk="0" hangingPunct="0">
              <a:defRPr>
                <a:solidFill>
                  <a:schemeClr val="bg1"/>
                </a:solidFill>
                <a:latin typeface="Arial" charset="0"/>
                <a:ea typeface="ＭＳ Ｐゴシック" pitchFamily="96" charset="-128"/>
              </a:defRPr>
            </a:lvl5pPr>
            <a:lvl6pPr marL="2514600" indent="-228600" defTabSz="457200" eaLnBrk="0" fontAlgn="base" hangingPunct="0">
              <a:spcBef>
                <a:spcPct val="0"/>
              </a:spcBef>
              <a:spcAft>
                <a:spcPct val="0"/>
              </a:spcAft>
              <a:defRPr>
                <a:solidFill>
                  <a:schemeClr val="bg1"/>
                </a:solidFill>
                <a:latin typeface="Arial" charset="0"/>
                <a:ea typeface="ＭＳ Ｐゴシック" pitchFamily="96" charset="-128"/>
              </a:defRPr>
            </a:lvl6pPr>
            <a:lvl7pPr marL="2971800" indent="-228600" defTabSz="457200" eaLnBrk="0" fontAlgn="base" hangingPunct="0">
              <a:spcBef>
                <a:spcPct val="0"/>
              </a:spcBef>
              <a:spcAft>
                <a:spcPct val="0"/>
              </a:spcAft>
              <a:defRPr>
                <a:solidFill>
                  <a:schemeClr val="bg1"/>
                </a:solidFill>
                <a:latin typeface="Arial" charset="0"/>
                <a:ea typeface="ＭＳ Ｐゴシック" pitchFamily="96" charset="-128"/>
              </a:defRPr>
            </a:lvl7pPr>
            <a:lvl8pPr marL="3429000" indent="-228600" defTabSz="457200" eaLnBrk="0" fontAlgn="base" hangingPunct="0">
              <a:spcBef>
                <a:spcPct val="0"/>
              </a:spcBef>
              <a:spcAft>
                <a:spcPct val="0"/>
              </a:spcAft>
              <a:defRPr>
                <a:solidFill>
                  <a:schemeClr val="bg1"/>
                </a:solidFill>
                <a:latin typeface="Arial" charset="0"/>
                <a:ea typeface="ＭＳ Ｐゴシック" pitchFamily="96" charset="-128"/>
              </a:defRPr>
            </a:lvl8pPr>
            <a:lvl9pPr marL="3886200" indent="-228600" defTabSz="457200" eaLnBrk="0" fontAlgn="base" hangingPunct="0">
              <a:spcBef>
                <a:spcPct val="0"/>
              </a:spcBef>
              <a:spcAft>
                <a:spcPct val="0"/>
              </a:spcAft>
              <a:defRPr>
                <a:solidFill>
                  <a:schemeClr val="bg1"/>
                </a:solidFill>
                <a:latin typeface="Arial" charset="0"/>
                <a:ea typeface="ＭＳ Ｐゴシック" pitchFamily="96" charset="-128"/>
              </a:defRPr>
            </a:lvl9pPr>
          </a:lstStyle>
          <a:p>
            <a:pPr eaLnBrk="1" hangingPunct="1"/>
            <a:r>
              <a:rPr lang="en-GB" sz="1000"/>
              <a:t>Trafalgar Square, London 2006</a:t>
            </a:r>
          </a:p>
          <a:p>
            <a:pPr eaLnBrk="1" hangingPunct="1"/>
            <a:r>
              <a:rPr lang="en-GB" sz="1000"/>
              <a:t>Photo: Sophie Laslett</a:t>
            </a:r>
          </a:p>
        </p:txBody>
      </p:sp>
      <p:cxnSp>
        <p:nvCxnSpPr>
          <p:cNvPr id="15365" name="Straight Connector 7"/>
          <p:cNvCxnSpPr>
            <a:cxnSpLocks noChangeShapeType="1"/>
          </p:cNvCxnSpPr>
          <p:nvPr/>
        </p:nvCxnSpPr>
        <p:spPr bwMode="auto">
          <a:xfrm>
            <a:off x="539747" y="362629"/>
            <a:ext cx="8061325" cy="1588"/>
          </a:xfrm>
          <a:prstGeom prst="line">
            <a:avLst/>
          </a:prstGeom>
          <a:noFill/>
          <a:ln w="25400">
            <a:solidFill>
              <a:schemeClr val="tx1"/>
            </a:solidFill>
            <a:round/>
            <a:headEnd/>
            <a:tailEn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xmlns="" val="199452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Blacktitle">
  <a:themeElements>
    <a:clrScheme name="1_Blacktitle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fontScheme name="1_Blacktitl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cktitle 1">
        <a:dk1>
          <a:srgbClr val="000000"/>
        </a:dk1>
        <a:lt1>
          <a:srgbClr val="FFFFFF"/>
        </a:lt1>
        <a:dk2>
          <a:srgbClr val="EB008B"/>
        </a:dk2>
        <a:lt2>
          <a:srgbClr val="A19589"/>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1_Blacktitle 2">
        <a:dk1>
          <a:srgbClr val="000000"/>
        </a:dk1>
        <a:lt1>
          <a:srgbClr val="FFFFFF"/>
        </a:lt1>
        <a:dk2>
          <a:srgbClr val="EB008B"/>
        </a:dk2>
        <a:lt2>
          <a:srgbClr val="A19589"/>
        </a:lt2>
        <a:accent1>
          <a:srgbClr val="4F81BD"/>
        </a:accent1>
        <a:accent2>
          <a:srgbClr val="F8981D"/>
        </a:accent2>
        <a:accent3>
          <a:srgbClr val="FFFFFF"/>
        </a:accent3>
        <a:accent4>
          <a:srgbClr val="000000"/>
        </a:accent4>
        <a:accent5>
          <a:srgbClr val="B2C1DB"/>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
      <a:clrScheme name="1_Blacktitle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entraltext">
  <a:themeElements>
    <a:clrScheme name="centraltext 1">
      <a:dk1>
        <a:srgbClr val="000000"/>
      </a:dk1>
      <a:lt1>
        <a:srgbClr val="FFFFFF"/>
      </a:lt1>
      <a:dk2>
        <a:srgbClr val="EB008B"/>
      </a:dk2>
      <a:lt2>
        <a:srgbClr val="A19589"/>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entraltex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entraltext 1">
        <a:dk1>
          <a:srgbClr val="000000"/>
        </a:dk1>
        <a:lt1>
          <a:srgbClr val="FFFFFF"/>
        </a:lt1>
        <a:dk2>
          <a:srgbClr val="EB008B"/>
        </a:dk2>
        <a:lt2>
          <a:srgbClr val="A19589"/>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centraltext 2">
        <a:dk1>
          <a:srgbClr val="000000"/>
        </a:dk1>
        <a:lt1>
          <a:srgbClr val="FFFFFF"/>
        </a:lt1>
        <a:dk2>
          <a:srgbClr val="EB008B"/>
        </a:dk2>
        <a:lt2>
          <a:srgbClr val="A19589"/>
        </a:lt2>
        <a:accent1>
          <a:srgbClr val="4F81BD"/>
        </a:accent1>
        <a:accent2>
          <a:srgbClr val="F8981D"/>
        </a:accent2>
        <a:accent3>
          <a:srgbClr val="FFFFFF"/>
        </a:accent3>
        <a:accent4>
          <a:srgbClr val="000000"/>
        </a:accent4>
        <a:accent5>
          <a:srgbClr val="B2C1DB"/>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
      <a:clrScheme name="centraltext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rtsCouncil">
  <a:themeElements>
    <a:clrScheme name="ArtsCouncil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fontScheme name="1_ArtsCouncil">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rtsCouncil 1">
        <a:dk1>
          <a:srgbClr val="000000"/>
        </a:dk1>
        <a:lt1>
          <a:srgbClr val="FFFFFF"/>
        </a:lt1>
        <a:dk2>
          <a:srgbClr val="EB008B"/>
        </a:dk2>
        <a:lt2>
          <a:srgbClr val="A19589"/>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rtsCouncil 2">
        <a:dk1>
          <a:srgbClr val="000000"/>
        </a:dk1>
        <a:lt1>
          <a:srgbClr val="FFFFFF"/>
        </a:lt1>
        <a:dk2>
          <a:srgbClr val="EB008B"/>
        </a:dk2>
        <a:lt2>
          <a:srgbClr val="A19589"/>
        </a:lt2>
        <a:accent1>
          <a:srgbClr val="4F81BD"/>
        </a:accent1>
        <a:accent2>
          <a:srgbClr val="F8981D"/>
        </a:accent2>
        <a:accent3>
          <a:srgbClr val="FFFFFF"/>
        </a:accent3>
        <a:accent4>
          <a:srgbClr val="000000"/>
        </a:accent4>
        <a:accent5>
          <a:srgbClr val="B2C1DB"/>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
      <a:clrScheme name="ArtsCouncil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rtsCouncil">
  <a:themeElements>
    <a:clrScheme name="ArtsCouncil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fontScheme name="1_ArtsCouncil">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ArtsCouncil 1">
        <a:dk1>
          <a:srgbClr val="000000"/>
        </a:dk1>
        <a:lt1>
          <a:srgbClr val="FFFFFF"/>
        </a:lt1>
        <a:dk2>
          <a:srgbClr val="EB008B"/>
        </a:dk2>
        <a:lt2>
          <a:srgbClr val="A19589"/>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ArtsCouncil 2">
        <a:dk1>
          <a:srgbClr val="000000"/>
        </a:dk1>
        <a:lt1>
          <a:srgbClr val="FFFFFF"/>
        </a:lt1>
        <a:dk2>
          <a:srgbClr val="EB008B"/>
        </a:dk2>
        <a:lt2>
          <a:srgbClr val="A19589"/>
        </a:lt2>
        <a:accent1>
          <a:srgbClr val="4F81BD"/>
        </a:accent1>
        <a:accent2>
          <a:srgbClr val="F8981D"/>
        </a:accent2>
        <a:accent3>
          <a:srgbClr val="FFFFFF"/>
        </a:accent3>
        <a:accent4>
          <a:srgbClr val="000000"/>
        </a:accent4>
        <a:accent5>
          <a:srgbClr val="B2C1DB"/>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
      <a:clrScheme name="ArtsCouncil 3">
        <a:dk1>
          <a:srgbClr val="000000"/>
        </a:dk1>
        <a:lt1>
          <a:srgbClr val="FFFFFF"/>
        </a:lt1>
        <a:dk2>
          <a:srgbClr val="EB008B"/>
        </a:dk2>
        <a:lt2>
          <a:srgbClr val="A19589"/>
        </a:lt2>
        <a:accent1>
          <a:srgbClr val="FFD700"/>
        </a:accent1>
        <a:accent2>
          <a:srgbClr val="F8981D"/>
        </a:accent2>
        <a:accent3>
          <a:srgbClr val="FFFFFF"/>
        </a:accent3>
        <a:accent4>
          <a:srgbClr val="000000"/>
        </a:accent4>
        <a:accent5>
          <a:srgbClr val="FFE8AA"/>
        </a:accent5>
        <a:accent6>
          <a:srgbClr val="E18919"/>
        </a:accent6>
        <a:hlink>
          <a:srgbClr val="D6E03D"/>
        </a:hlink>
        <a:folHlink>
          <a:srgbClr val="00ADE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ArtsCouncil</Template>
  <TotalTime>7200</TotalTime>
  <Words>1811</Words>
  <Application>Microsoft Office PowerPoint</Application>
  <PresentationFormat>On-screen Show (4:3)</PresentationFormat>
  <Paragraphs>312</Paragraphs>
  <Slides>28</Slides>
  <Notes>22</Notes>
  <HiddenSlides>0</HiddenSlides>
  <MMClips>0</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1_Blacktitle</vt:lpstr>
      <vt:lpstr>centraltext</vt:lpstr>
      <vt:lpstr>1_ArtsCouncil</vt:lpstr>
      <vt:lpstr>2_ArtsCouncil</vt:lpstr>
      <vt:lpstr>Arts Council England: our role, mission and strategy</vt:lpstr>
      <vt:lpstr>I will talk about…</vt:lpstr>
      <vt:lpstr>Slide 3</vt:lpstr>
      <vt:lpstr>What do we do</vt:lpstr>
      <vt:lpstr>Slide 5</vt:lpstr>
      <vt:lpstr>Our 5 goals are:</vt:lpstr>
      <vt:lpstr>Slide 7</vt:lpstr>
      <vt:lpstr>Goal 2: What will success look like?</vt:lpstr>
      <vt:lpstr>How?</vt:lpstr>
      <vt:lpstr>Our roles</vt:lpstr>
      <vt:lpstr>Funding</vt:lpstr>
      <vt:lpstr>Context </vt:lpstr>
      <vt:lpstr>Slide 13</vt:lpstr>
      <vt:lpstr>Slide 14</vt:lpstr>
      <vt:lpstr>Slide 15</vt:lpstr>
      <vt:lpstr>Slide 16</vt:lpstr>
      <vt:lpstr>Slide 17</vt:lpstr>
      <vt:lpstr>Context summary  </vt:lpstr>
      <vt:lpstr> Programmes: Creative people and places  </vt:lpstr>
      <vt:lpstr>   Audience focus strategic fund </vt:lpstr>
      <vt:lpstr>Arts and older people: what's happening now ?</vt:lpstr>
      <vt:lpstr>Arts and older people in care strategic fund: aims</vt:lpstr>
      <vt:lpstr>Arts and older people in care strategic fund</vt:lpstr>
      <vt:lpstr>Arts and older people:  Emerging thinking on next steps  </vt:lpstr>
      <vt:lpstr>You may also be interest in  </vt:lpstr>
      <vt:lpstr>Any questions?</vt:lpstr>
      <vt:lpstr>Thank you</vt:lpstr>
      <vt:lpstr>Our settlement from government</vt:lpstr>
    </vt:vector>
  </TitlesOfParts>
  <Company>The Arts Council England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dc:title>
  <dc:creator>P Cave</dc:creator>
  <cp:lastModifiedBy>Arts Council England</cp:lastModifiedBy>
  <cp:revision>463</cp:revision>
  <cp:lastPrinted>2013-02-11T11:00:24Z</cp:lastPrinted>
  <dcterms:created xsi:type="dcterms:W3CDTF">2009-05-06T12:02:02Z</dcterms:created>
  <dcterms:modified xsi:type="dcterms:W3CDTF">2014-10-22T08:50:58Z</dcterms:modified>
</cp:coreProperties>
</file>