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61" r:id="rId4"/>
    <p:sldId id="298" r:id="rId5"/>
    <p:sldId id="294" r:id="rId6"/>
    <p:sldId id="297" r:id="rId7"/>
    <p:sldId id="296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273"/>
    <a:srgbClr val="6E0D70"/>
    <a:srgbClr val="2B5D99"/>
    <a:srgbClr val="595959"/>
    <a:srgbClr val="475168"/>
    <a:srgbClr val="EB4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5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218E6-D8AA-4F89-8D7D-4BE186C76497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0ECBE-1CDF-4DE9-8D25-0586693C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5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EB0-3C91-45FF-858B-2925E686D8B0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7D3-8AAF-4FE9-95A5-740F3EBBF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5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EB0-3C91-45FF-858B-2925E686D8B0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7D3-8AAF-4FE9-95A5-740F3EBBF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14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EB0-3C91-45FF-858B-2925E686D8B0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7D3-8AAF-4FE9-95A5-740F3EBBF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0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EB0-3C91-45FF-858B-2925E686D8B0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7D3-8AAF-4FE9-95A5-740F3EBBF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EB0-3C91-45FF-858B-2925E686D8B0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7D3-8AAF-4FE9-95A5-740F3EBBF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51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EB0-3C91-45FF-858B-2925E686D8B0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7D3-8AAF-4FE9-95A5-740F3EBBF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3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EB0-3C91-45FF-858B-2925E686D8B0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7D3-8AAF-4FE9-95A5-740F3EBBF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1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EB0-3C91-45FF-858B-2925E686D8B0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7D3-8AAF-4FE9-95A5-740F3EBBF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7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EB0-3C91-45FF-858B-2925E686D8B0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7D3-8AAF-4FE9-95A5-740F3EBBF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32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EB0-3C91-45FF-858B-2925E686D8B0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7D3-8AAF-4FE9-95A5-740F3EBBF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4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8EB0-3C91-45FF-858B-2925E686D8B0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57D3-8AAF-4FE9-95A5-740F3EBBF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70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E8EB0-3C91-45FF-858B-2925E686D8B0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757D3-8AAF-4FE9-95A5-740F3EBBF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0sv3e5YvhAhVPgxoKHew9AhIQjRx6BAgBEAU&amp;url=https://www.downtowneveningsoupkitchen.com/careers/&amp;psig=AOvVaw2UuaqeOyTv11giwvTfsoKj&amp;ust=155300204854268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70" y="720414"/>
            <a:ext cx="4408341" cy="1359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707266"/>
            <a:ext cx="12192000" cy="150734"/>
          </a:xfrm>
          <a:prstGeom prst="rect">
            <a:avLst/>
          </a:prstGeom>
          <a:solidFill>
            <a:srgbClr val="6E0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342DDC-1D81-49E8-BFDA-9673D8974328}"/>
              </a:ext>
            </a:extLst>
          </p:cNvPr>
          <p:cNvCxnSpPr/>
          <p:nvPr/>
        </p:nvCxnSpPr>
        <p:spPr>
          <a:xfrm>
            <a:off x="352425" y="2731080"/>
            <a:ext cx="1148715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00164"/>
            <a:ext cx="6583967" cy="44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8115662" y="5823239"/>
            <a:ext cx="372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 Shaheda Ahmed</a:t>
            </a:r>
          </a:p>
          <a:p>
            <a:r>
              <a:rPr lang="en-GB" dirty="0"/>
              <a:t>Scientific Manager</a:t>
            </a:r>
          </a:p>
        </p:txBody>
      </p:sp>
    </p:spTree>
    <p:extLst>
      <p:ext uri="{BB962C8B-B14F-4D97-AF65-F5344CB8AC3E}">
        <p14:creationId xmlns:p14="http://schemas.microsoft.com/office/powerpoint/2010/main" val="121203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6380" y="318324"/>
            <a:ext cx="8593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Introduction to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Alcyomics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85" y="318324"/>
            <a:ext cx="2761397" cy="60168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707266"/>
            <a:ext cx="12192000" cy="150734"/>
          </a:xfrm>
          <a:prstGeom prst="rect">
            <a:avLst/>
          </a:prstGeom>
          <a:solidFill>
            <a:srgbClr val="6E0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ject 2"/>
          <p:cNvSpPr/>
          <p:nvPr/>
        </p:nvSpPr>
        <p:spPr>
          <a:xfrm>
            <a:off x="2329749" y="1802602"/>
            <a:ext cx="1616961" cy="1545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/>
          <p:nvPr/>
        </p:nvSpPr>
        <p:spPr>
          <a:xfrm>
            <a:off x="2714305" y="2377784"/>
            <a:ext cx="846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Pharma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1567750" y="3347937"/>
            <a:ext cx="1630678" cy="3086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/>
          <p:nvPr/>
        </p:nvSpPr>
        <p:spPr>
          <a:xfrm>
            <a:off x="1889567" y="3927056"/>
            <a:ext cx="986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3138549" y="3350986"/>
            <a:ext cx="1629155" cy="30860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 txBox="1"/>
          <p:nvPr/>
        </p:nvSpPr>
        <p:spPr>
          <a:xfrm>
            <a:off x="3458843" y="3927056"/>
            <a:ext cx="98869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osm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6095999" y="1643887"/>
            <a:ext cx="5863772" cy="3842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4607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/>
              </a:rPr>
              <a:t>Alcyomics Ltd </a:t>
            </a:r>
            <a:r>
              <a:rPr sz="2400" spc="-10" dirty="0">
                <a:solidFill>
                  <a:srgbClr val="04607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/>
              </a:rPr>
              <a:t>provide  </a:t>
            </a:r>
            <a:r>
              <a:rPr sz="2400" spc="-5" dirty="0">
                <a:solidFill>
                  <a:srgbClr val="04607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/>
              </a:rPr>
              <a:t>solutions for </a:t>
            </a:r>
            <a:r>
              <a:rPr sz="2400" spc="-10" dirty="0">
                <a:solidFill>
                  <a:srgbClr val="04607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/>
              </a:rPr>
              <a:t>pre-clinical  </a:t>
            </a:r>
            <a:r>
              <a:rPr sz="2400" spc="-5" dirty="0">
                <a:solidFill>
                  <a:srgbClr val="04607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/>
              </a:rPr>
              <a:t>drug safety and</a:t>
            </a:r>
            <a:r>
              <a:rPr sz="2400" spc="-70" dirty="0">
                <a:solidFill>
                  <a:srgbClr val="04607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/>
              </a:rPr>
              <a:t> </a:t>
            </a:r>
            <a:r>
              <a:rPr sz="2400" spc="-15" dirty="0">
                <a:solidFill>
                  <a:srgbClr val="04607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/>
              </a:rPr>
              <a:t>efficacy  </a:t>
            </a:r>
            <a:r>
              <a:rPr sz="2400" spc="-5" dirty="0">
                <a:solidFill>
                  <a:srgbClr val="04607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/>
              </a:rPr>
              <a:t>testing </a:t>
            </a:r>
            <a:r>
              <a:rPr sz="2400" spc="-10" dirty="0">
                <a:solidFill>
                  <a:srgbClr val="04607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/>
              </a:rPr>
              <a:t>as well as  </a:t>
            </a:r>
            <a:r>
              <a:rPr sz="2400" spc="-5" dirty="0">
                <a:solidFill>
                  <a:srgbClr val="04607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/>
              </a:rPr>
              <a:t>chemical and cosmetic safety</a:t>
            </a:r>
            <a:r>
              <a:rPr sz="2400" spc="-55" dirty="0">
                <a:solidFill>
                  <a:srgbClr val="04607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/>
              </a:rPr>
              <a:t>assessments.</a:t>
            </a:r>
            <a:endParaRPr lang="en-GB" sz="2400" spc="-5" dirty="0">
              <a:solidFill>
                <a:srgbClr val="04607A"/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Bookman Old Style" panose="02050604050505020204" pitchFamily="18" charset="0"/>
              <a:ea typeface="Batang" panose="02030600000101010101" pitchFamily="18" charset="-127"/>
              <a:cs typeface="Arial"/>
            </a:endParaRPr>
          </a:p>
          <a:p>
            <a:pPr marL="12700" marR="215900">
              <a:lnSpc>
                <a:spcPct val="100000"/>
              </a:lnSpc>
            </a:pPr>
            <a:endParaRPr lang="en-GB" sz="2400" b="1" spc="-7" baseline="20833" dirty="0">
              <a:solidFill>
                <a:schemeClr val="tx1">
                  <a:lumMod val="50000"/>
                  <a:lumOff val="50000"/>
                </a:schemeClr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/>
            </a:endParaRPr>
          </a:p>
          <a:p>
            <a:pPr marL="12700" marR="215900"/>
            <a:r>
              <a:rPr lang="en-GB" sz="2400" b="1" dirty="0">
                <a:solidFill>
                  <a:srgbClr val="6E0D70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 pitchFamily="34" charset="0"/>
              </a:rPr>
              <a:t>Our aim is to work with our clients to get the best possible solution to their safety and efficacy problems</a:t>
            </a:r>
          </a:p>
          <a:p>
            <a:pPr marL="12700" marR="215900"/>
            <a:endParaRPr lang="en-GB" sz="2400" b="1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 pitchFamily="34" charset="0"/>
            </a:endParaRPr>
          </a:p>
          <a:p>
            <a:pPr marL="12700" marR="215900">
              <a:lnSpc>
                <a:spcPct val="100000"/>
              </a:lnSpc>
            </a:pPr>
            <a:endParaRPr sz="2400" baseline="20833" dirty="0">
              <a:solidFill>
                <a:schemeClr val="tx1">
                  <a:lumMod val="50000"/>
                  <a:lumOff val="50000"/>
                </a:schemeClr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58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453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Skimune® Assays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03" y="31007"/>
            <a:ext cx="2761397" cy="60168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707266"/>
            <a:ext cx="12192000" cy="150734"/>
          </a:xfrm>
          <a:prstGeom prst="rect">
            <a:avLst/>
          </a:prstGeom>
          <a:solidFill>
            <a:srgbClr val="6E0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565815" y="1778824"/>
            <a:ext cx="5278167" cy="3769787"/>
            <a:chOff x="3689385" y="4498365"/>
            <a:chExt cx="2911422" cy="19595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68"/>
            <a:stretch/>
          </p:blipFill>
          <p:spPr>
            <a:xfrm>
              <a:off x="5510957" y="4950782"/>
              <a:ext cx="1089850" cy="127572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3" t="519" r="1965" b="837"/>
            <a:stretch/>
          </p:blipFill>
          <p:spPr>
            <a:xfrm>
              <a:off x="4436270" y="4498365"/>
              <a:ext cx="953745" cy="1959585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4990668" y="5381625"/>
              <a:ext cx="632341" cy="121779"/>
            </a:xfrm>
            <a:prstGeom prst="rightArrow">
              <a:avLst/>
            </a:prstGeom>
            <a:solidFill>
              <a:srgbClr val="CE83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ight Arrow 9"/>
            <p:cNvSpPr/>
            <p:nvPr/>
          </p:nvSpPr>
          <p:spPr>
            <a:xfrm rot="8427325">
              <a:off x="4204672" y="5292555"/>
              <a:ext cx="521385" cy="9762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385" y="5572034"/>
              <a:ext cx="566464" cy="50886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5317" t="23478" r="23501" b="37914"/>
          <a:stretch/>
        </p:blipFill>
        <p:spPr>
          <a:xfrm>
            <a:off x="298893" y="2057400"/>
            <a:ext cx="5539152" cy="30800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35B6C0-65B4-40E8-BEFA-46CF8FCC8E16}"/>
              </a:ext>
            </a:extLst>
          </p:cNvPr>
          <p:cNvSpPr/>
          <p:nvPr/>
        </p:nvSpPr>
        <p:spPr>
          <a:xfrm>
            <a:off x="7816266" y="5832947"/>
            <a:ext cx="3552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2800" dirty="0">
                <a:solidFill>
                  <a:srgbClr val="6E0D70"/>
                </a:solidFill>
                <a:latin typeface="Bookman Old Style" panose="02050604050505020204" pitchFamily="18" charset="0"/>
                <a:cs typeface="Calibri" pitchFamily="34" charset="0"/>
              </a:rPr>
              <a:t>Human </a:t>
            </a:r>
            <a:r>
              <a:rPr lang="en-GB" sz="2800" i="1" dirty="0">
                <a:solidFill>
                  <a:srgbClr val="6E0D70"/>
                </a:solidFill>
                <a:latin typeface="Bookman Old Style" panose="02050604050505020204" pitchFamily="18" charset="0"/>
                <a:cs typeface="Calibri" pitchFamily="34" charset="0"/>
              </a:rPr>
              <a:t>in vitro </a:t>
            </a:r>
            <a:r>
              <a:rPr lang="en-GB" sz="2800" dirty="0">
                <a:solidFill>
                  <a:srgbClr val="6E0D70"/>
                </a:solidFill>
                <a:latin typeface="Bookman Old Style" panose="02050604050505020204" pitchFamily="18" charset="0"/>
                <a:cs typeface="Calibri" pitchFamily="34" charset="0"/>
              </a:rPr>
              <a:t>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8069" y="920006"/>
            <a:ext cx="4725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6E0D70"/>
                </a:solidFill>
                <a:latin typeface="Bookman Old Style" panose="02050604050505020204" pitchFamily="18" charset="0"/>
              </a:rPr>
              <a:t>Our tests use blood &amp; skin biopsies </a:t>
            </a:r>
          </a:p>
          <a:p>
            <a:r>
              <a:rPr lang="en-GB" sz="2000" dirty="0">
                <a:solidFill>
                  <a:srgbClr val="6E0D70"/>
                </a:solidFill>
                <a:latin typeface="Bookman Old Style" panose="02050604050505020204" pitchFamily="18" charset="0"/>
              </a:rPr>
              <a:t>from healthy volunteer donors</a:t>
            </a:r>
          </a:p>
        </p:txBody>
      </p:sp>
    </p:spTree>
    <p:extLst>
      <p:ext uri="{BB962C8B-B14F-4D97-AF65-F5344CB8AC3E}">
        <p14:creationId xmlns:p14="http://schemas.microsoft.com/office/powerpoint/2010/main" val="206136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2223457"/>
            <a:ext cx="5428668" cy="345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47644" y="31832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GB" sz="5400" dirty="0">
                <a:latin typeface="Bariol Regular" pitchFamily="50" charset="0"/>
              </a:rPr>
              <a:t>Internship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26089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41" y="0"/>
            <a:ext cx="2761397" cy="601682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55575" y="47355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GB" sz="5400" dirty="0">
                <a:latin typeface="Bariol Regular" pitchFamily="50" charset="0"/>
              </a:rPr>
              <a:t>What can Alcyomics offer?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06596" y="839493"/>
            <a:ext cx="64298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6E0D70"/>
                </a:solidFill>
                <a:effectLst/>
                <a:latin typeface="Bookman Old Style" panose="02050604050505020204" pitchFamily="18" charset="0"/>
              </a:rPr>
              <a:t>Hands on research experience and training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6E0D70"/>
                </a:solidFill>
                <a:latin typeface="Bookman Old Style" panose="02050604050505020204" pitchFamily="18" charset="0"/>
              </a:rPr>
              <a:t>Exposure to a exciting and challenging scientific work environment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6E0D70"/>
                </a:solidFill>
                <a:latin typeface="Bookman Old Style" panose="02050604050505020204" pitchFamily="18" charset="0"/>
              </a:rPr>
              <a:t>Set of skills, technical, communication, time management and leadership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6E0D70"/>
                </a:solidFill>
                <a:latin typeface="Bookman Old Style" panose="02050604050505020204" pitchFamily="18" charset="0"/>
              </a:rPr>
              <a:t> Test personal attributes, abilities, and interests in relation to your career choice and job demands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6E0D70"/>
                </a:solidFill>
                <a:latin typeface="Bookman Old Style" panose="02050604050505020204" pitchFamily="18" charset="0"/>
              </a:rPr>
              <a:t>Integrate and complement academic studies with the on-the-job professional level experience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6E0D70"/>
                </a:solidFill>
                <a:latin typeface="Bookman Old Style" panose="02050604050505020204" pitchFamily="18" charset="0"/>
              </a:rPr>
              <a:t>Experience the different divisions of a business e.g. R&amp;D, marketing, sales,  business development, scientific writing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6E0D70"/>
                </a:solidFill>
                <a:latin typeface="Bookman Old Style" panose="02050604050505020204" pitchFamily="18" charset="0"/>
              </a:rPr>
              <a:t>Contribute to projects, client studies, research analysis and innovative ideas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6E0D70"/>
                </a:solidFill>
                <a:latin typeface="Bookman Old Style" panose="02050604050505020204" pitchFamily="18" charset="0"/>
              </a:rPr>
              <a:t>Participate in meetings and conferences and network with a variety of industry and academic professionals</a:t>
            </a:r>
          </a:p>
          <a:p>
            <a:endParaRPr lang="en-GB" sz="2000" dirty="0">
              <a:solidFill>
                <a:srgbClr val="6E0D7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000" dirty="0">
              <a:solidFill>
                <a:srgbClr val="6E0D7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707266"/>
            <a:ext cx="12192000" cy="150734"/>
          </a:xfrm>
          <a:prstGeom prst="rect">
            <a:avLst/>
          </a:prstGeom>
          <a:solidFill>
            <a:srgbClr val="6E0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Image result for inter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16367"/>
            <a:ext cx="52387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6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58" y="318324"/>
            <a:ext cx="8476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Self management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Communication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Teamwork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Problem solving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Creativity &amp; innovation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Taking responsibility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Commercial/business awareness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Time management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Decision making/initiative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Interpersonal skills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Motivation/drive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Flexibility/adaptability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Organisation/planning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Project management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707266"/>
            <a:ext cx="12192000" cy="150734"/>
          </a:xfrm>
          <a:prstGeom prst="rect">
            <a:avLst/>
          </a:prstGeom>
          <a:solidFill>
            <a:srgbClr val="6E0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85" y="318324"/>
            <a:ext cx="2761397" cy="601682"/>
          </a:xfrm>
          <a:prstGeom prst="rect">
            <a:avLst/>
          </a:prstGeom>
        </p:spPr>
      </p:pic>
      <p:pic>
        <p:nvPicPr>
          <p:cNvPr id="5" name="Picture 2" descr="Image result for inter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9" r="22903"/>
          <a:stretch/>
        </p:blipFill>
        <p:spPr bwMode="auto">
          <a:xfrm>
            <a:off x="6289456" y="1866368"/>
            <a:ext cx="5525497" cy="37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85" y="318324"/>
            <a:ext cx="2761397" cy="6016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707266"/>
            <a:ext cx="12192000" cy="150734"/>
          </a:xfrm>
          <a:prstGeom prst="rect">
            <a:avLst/>
          </a:prstGeom>
          <a:solidFill>
            <a:srgbClr val="6E0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Image result for successful employmen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51" y="1481174"/>
            <a:ext cx="5921829" cy="45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0629" y="182440"/>
            <a:ext cx="102535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Where are our previous interns now?</a:t>
            </a:r>
          </a:p>
          <a:p>
            <a:r>
              <a:rPr lang="en-GB" sz="54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en-GB" sz="1800" dirty="0">
              <a:solidFill>
                <a:srgbClr val="6E0D7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6E0D70"/>
                </a:solidFill>
                <a:effectLst/>
                <a:latin typeface="Bookman Old Style" panose="02050604050505020204" pitchFamily="18" charset="0"/>
              </a:rPr>
              <a:t>Intern 1- Scientific event management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Intern 2- Intellectual Property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Intern 3- Scientific sales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Intern 4- PhD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6E0D70"/>
                </a:solidFill>
                <a:latin typeface="Bookman Old Style" panose="02050604050505020204" pitchFamily="18" charset="0"/>
              </a:rPr>
              <a:t>Intern 5-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800" dirty="0">
              <a:solidFill>
                <a:schemeClr val="bg2">
                  <a:lumMod val="50000"/>
                </a:schemeClr>
              </a:solidFill>
              <a:effectLst/>
              <a:latin typeface="Bookman Old Style" panose="02050604050505020204" pitchFamily="18" charset="0"/>
            </a:endParaRPr>
          </a:p>
          <a:p>
            <a:endParaRPr lang="en-GB" sz="1800" dirty="0">
              <a:solidFill>
                <a:schemeClr val="bg2">
                  <a:lumMod val="50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0F1994-FFEE-4132-9EF2-8C254056AA37}"/>
              </a:ext>
            </a:extLst>
          </p:cNvPr>
          <p:cNvSpPr/>
          <p:nvPr/>
        </p:nvSpPr>
        <p:spPr>
          <a:xfrm>
            <a:off x="236482" y="6097822"/>
            <a:ext cx="11719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6E0D70"/>
                </a:solidFill>
                <a:latin typeface="Bookman Old Style" panose="02050604050505020204" pitchFamily="18" charset="0"/>
              </a:rPr>
              <a:t>Define direction for post-graduate studies, explore strengths, strong direction to career options</a:t>
            </a:r>
          </a:p>
        </p:txBody>
      </p:sp>
    </p:spTree>
    <p:extLst>
      <p:ext uri="{BB962C8B-B14F-4D97-AF65-F5344CB8AC3E}">
        <p14:creationId xmlns:p14="http://schemas.microsoft.com/office/powerpoint/2010/main" val="21284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54" y="430479"/>
            <a:ext cx="8802689" cy="251592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707266"/>
            <a:ext cx="12192000" cy="150734"/>
          </a:xfrm>
          <a:prstGeom prst="rect">
            <a:avLst/>
          </a:prstGeom>
          <a:solidFill>
            <a:srgbClr val="6E0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697794" y="5634902"/>
            <a:ext cx="1" cy="89888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11131" y="3200523"/>
            <a:ext cx="702147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2B6273"/>
                </a:solidFill>
                <a:latin typeface="Bookman Old Style" panose="02050604050505020204" pitchFamily="18" charset="0"/>
              </a:rPr>
              <a:t>For more information email:</a:t>
            </a:r>
          </a:p>
          <a:p>
            <a:r>
              <a:rPr lang="en-GB" sz="3200" b="1" dirty="0">
                <a:solidFill>
                  <a:srgbClr val="2B6273"/>
                </a:solidFill>
                <a:latin typeface="Bookman Old Style" panose="02050604050505020204" pitchFamily="18" charset="0"/>
              </a:rPr>
              <a:t>shaheda.ahmed@alcyomics.com</a:t>
            </a:r>
          </a:p>
          <a:p>
            <a:r>
              <a:rPr lang="en-GB" sz="3200" b="1" dirty="0">
                <a:solidFill>
                  <a:srgbClr val="2B6273"/>
                </a:solidFill>
                <a:latin typeface="Bookman Old Style" panose="02050604050505020204" pitchFamily="18" charset="0"/>
              </a:rPr>
              <a:t>          </a:t>
            </a:r>
          </a:p>
          <a:p>
            <a:r>
              <a:rPr lang="en-GB" sz="3200" b="1" dirty="0">
                <a:solidFill>
                  <a:srgbClr val="2B6273"/>
                </a:solidFill>
                <a:latin typeface="Bookman Old Style" panose="02050604050505020204" pitchFamily="18" charset="0"/>
              </a:rPr>
              <a:t>or visit our website:</a:t>
            </a:r>
          </a:p>
          <a:p>
            <a:r>
              <a:rPr lang="en-GB" sz="3200" b="1" dirty="0">
                <a:solidFill>
                  <a:srgbClr val="2B6273"/>
                </a:solidFill>
                <a:latin typeface="Bookman Old Style" panose="02050604050505020204" pitchFamily="18" charset="0"/>
              </a:rPr>
              <a:t>www.alcyomics.com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43" y="4698798"/>
            <a:ext cx="328082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18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256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Bariol Regular</vt:lpstr>
      <vt:lpstr>Batang</vt:lpstr>
      <vt:lpstr>Bookman Old Style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Bibby (PGR)</dc:creator>
  <cp:lastModifiedBy>Beth Lawry</cp:lastModifiedBy>
  <cp:revision>61</cp:revision>
  <dcterms:created xsi:type="dcterms:W3CDTF">2018-01-10T17:15:11Z</dcterms:created>
  <dcterms:modified xsi:type="dcterms:W3CDTF">2019-03-19T11:42:54Z</dcterms:modified>
</cp:coreProperties>
</file>