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37"/>
  </p:notesMasterIdLst>
  <p:sldIdLst>
    <p:sldId id="414" r:id="rId5"/>
    <p:sldId id="418" r:id="rId6"/>
    <p:sldId id="416" r:id="rId7"/>
    <p:sldId id="421" r:id="rId8"/>
    <p:sldId id="409" r:id="rId9"/>
    <p:sldId id="411" r:id="rId10"/>
    <p:sldId id="417" r:id="rId11"/>
    <p:sldId id="410" r:id="rId12"/>
    <p:sldId id="413" r:id="rId13"/>
    <p:sldId id="256" r:id="rId14"/>
    <p:sldId id="390" r:id="rId15"/>
    <p:sldId id="391" r:id="rId16"/>
    <p:sldId id="393" r:id="rId17"/>
    <p:sldId id="392" r:id="rId18"/>
    <p:sldId id="382" r:id="rId19"/>
    <p:sldId id="419" r:id="rId20"/>
    <p:sldId id="420" r:id="rId21"/>
    <p:sldId id="384" r:id="rId22"/>
    <p:sldId id="396" r:id="rId23"/>
    <p:sldId id="397" r:id="rId24"/>
    <p:sldId id="415" r:id="rId25"/>
    <p:sldId id="398" r:id="rId26"/>
    <p:sldId id="399" r:id="rId27"/>
    <p:sldId id="403" r:id="rId28"/>
    <p:sldId id="404" r:id="rId29"/>
    <p:sldId id="405" r:id="rId30"/>
    <p:sldId id="407" r:id="rId31"/>
    <p:sldId id="400" r:id="rId32"/>
    <p:sldId id="401" r:id="rId33"/>
    <p:sldId id="406" r:id="rId34"/>
    <p:sldId id="408" r:id="rId35"/>
    <p:sldId id="40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a Reichard (PGR)" userId="S::b6073156@newcastle.ac.uk::dea89c46-abfe-4ed4-92f5-83c240e10015" providerId="AD" clId="Web-{83AF9984-249B-48CF-BA5E-703FD2E1D564}"/>
    <pc:docChg chg="modSld">
      <pc:chgData name="Bella Reichard (PGR)" userId="S::b6073156@newcastle.ac.uk::dea89c46-abfe-4ed4-92f5-83c240e10015" providerId="AD" clId="Web-{83AF9984-249B-48CF-BA5E-703FD2E1D564}" dt="2019-06-17T17:52:53.186" v="13" actId="20577"/>
      <pc:docMkLst>
        <pc:docMk/>
      </pc:docMkLst>
      <pc:sldChg chg="modSp">
        <pc:chgData name="Bella Reichard (PGR)" userId="S::b6073156@newcastle.ac.uk::dea89c46-abfe-4ed4-92f5-83c240e10015" providerId="AD" clId="Web-{83AF9984-249B-48CF-BA5E-703FD2E1D564}" dt="2019-06-17T17:52:53.155" v="11" actId="20577"/>
        <pc:sldMkLst>
          <pc:docMk/>
          <pc:sldMk cId="175069846" sldId="256"/>
        </pc:sldMkLst>
        <pc:spChg chg="mod">
          <ac:chgData name="Bella Reichard (PGR)" userId="S::b6073156@newcastle.ac.uk::dea89c46-abfe-4ed4-92f5-83c240e10015" providerId="AD" clId="Web-{83AF9984-249B-48CF-BA5E-703FD2E1D564}" dt="2019-06-17T17:52:53.155" v="11" actId="20577"/>
          <ac:spMkLst>
            <pc:docMk/>
            <pc:sldMk cId="175069846" sldId="256"/>
            <ac:spMk id="3" creationId="{9E7351AA-D084-45E1-8E45-532A703B4F1D}"/>
          </ac:spMkLst>
        </pc:spChg>
      </pc:sldChg>
    </pc:docChg>
  </pc:docChgLst>
  <pc:docChgLst>
    <pc:chgData name="David, Sumi" userId="S::s.david_exeter.ac.uk#ext#@newcastle.onmicrosoft.com::5c0046de-3417-4aac-a178-9fddf5f6bc87" providerId="AD" clId="Web-{9CCA0268-EEFA-E7FD-4148-DB309CDD383E}"/>
    <pc:docChg chg="modSld">
      <pc:chgData name="David, Sumi" userId="S::s.david_exeter.ac.uk#ext#@newcastle.onmicrosoft.com::5c0046de-3417-4aac-a178-9fddf5f6bc87" providerId="AD" clId="Web-{9CCA0268-EEFA-E7FD-4148-DB309CDD383E}" dt="2019-06-18T05:19:29.116" v="39" actId="20577"/>
      <pc:docMkLst>
        <pc:docMk/>
      </pc:docMkLst>
      <pc:sldChg chg="delSp modSp">
        <pc:chgData name="David, Sumi" userId="S::s.david_exeter.ac.uk#ext#@newcastle.onmicrosoft.com::5c0046de-3417-4aac-a178-9fddf5f6bc87" providerId="AD" clId="Web-{9CCA0268-EEFA-E7FD-4148-DB309CDD383E}" dt="2019-06-18T05:19:29.116" v="38" actId="20577"/>
        <pc:sldMkLst>
          <pc:docMk/>
          <pc:sldMk cId="1765306779" sldId="414"/>
        </pc:sldMkLst>
        <pc:spChg chg="mod">
          <ac:chgData name="David, Sumi" userId="S::s.david_exeter.ac.uk#ext#@newcastle.onmicrosoft.com::5c0046de-3417-4aac-a178-9fddf5f6bc87" providerId="AD" clId="Web-{9CCA0268-EEFA-E7FD-4148-DB309CDD383E}" dt="2019-06-18T05:19:29.116" v="38" actId="20577"/>
          <ac:spMkLst>
            <pc:docMk/>
            <pc:sldMk cId="1765306779" sldId="414"/>
            <ac:spMk id="5" creationId="{70D36647-3407-472A-94EB-A59BCC89D08A}"/>
          </ac:spMkLst>
        </pc:spChg>
        <pc:picChg chg="del">
          <ac:chgData name="David, Sumi" userId="S::s.david_exeter.ac.uk#ext#@newcastle.onmicrosoft.com::5c0046de-3417-4aac-a178-9fddf5f6bc87" providerId="AD" clId="Web-{9CCA0268-EEFA-E7FD-4148-DB309CDD383E}" dt="2019-06-18T05:18:38.005" v="0"/>
          <ac:picMkLst>
            <pc:docMk/>
            <pc:sldMk cId="1765306779" sldId="414"/>
            <ac:picMk id="3" creationId="{2340B395-51AE-41F5-8AA5-F4452FD42231}"/>
          </ac:picMkLst>
        </pc:picChg>
      </pc:sldChg>
    </pc:docChg>
  </pc:docChgLst>
  <pc:docChgLst>
    <pc:chgData name="Juergen Wastl" userId="S::jw312_cam.ac.uk#ext#@newcastle.onmicrosoft.com::b2c4157e-23f6-46b8-a567-038309e522a0" providerId="AD" clId="Web-{7C31B91A-2CE9-7076-74AD-03F058B0F57C}"/>
    <pc:docChg chg="modSld">
      <pc:chgData name="Juergen Wastl" userId="S::jw312_cam.ac.uk#ext#@newcastle.onmicrosoft.com::b2c4157e-23f6-46b8-a567-038309e522a0" providerId="AD" clId="Web-{7C31B91A-2CE9-7076-74AD-03F058B0F57C}" dt="2019-06-17T15:26:41.593" v="137" actId="14100"/>
      <pc:docMkLst>
        <pc:docMk/>
      </pc:docMkLst>
      <pc:sldChg chg="modSp">
        <pc:chgData name="Juergen Wastl" userId="S::jw312_cam.ac.uk#ext#@newcastle.onmicrosoft.com::b2c4157e-23f6-46b8-a567-038309e522a0" providerId="AD" clId="Web-{7C31B91A-2CE9-7076-74AD-03F058B0F57C}" dt="2019-06-17T15:18:22.751" v="119" actId="20577"/>
        <pc:sldMkLst>
          <pc:docMk/>
          <pc:sldMk cId="1125740068" sldId="398"/>
        </pc:sldMkLst>
        <pc:spChg chg="mod">
          <ac:chgData name="Juergen Wastl" userId="S::jw312_cam.ac.uk#ext#@newcastle.onmicrosoft.com::b2c4157e-23f6-46b8-a567-038309e522a0" providerId="AD" clId="Web-{7C31B91A-2CE9-7076-74AD-03F058B0F57C}" dt="2019-06-17T15:18:22.751" v="119" actId="20577"/>
          <ac:spMkLst>
            <pc:docMk/>
            <pc:sldMk cId="1125740068" sldId="398"/>
            <ac:spMk id="3" creationId="{00000000-0000-0000-0000-000000000000}"/>
          </ac:spMkLst>
        </pc:spChg>
      </pc:sldChg>
      <pc:sldChg chg="modSp">
        <pc:chgData name="Juergen Wastl" userId="S::jw312_cam.ac.uk#ext#@newcastle.onmicrosoft.com::b2c4157e-23f6-46b8-a567-038309e522a0" providerId="AD" clId="Web-{7C31B91A-2CE9-7076-74AD-03F058B0F57C}" dt="2019-06-17T15:16:01.814" v="112" actId="20577"/>
        <pc:sldMkLst>
          <pc:docMk/>
          <pc:sldMk cId="1938260350" sldId="399"/>
        </pc:sldMkLst>
        <pc:spChg chg="mod">
          <ac:chgData name="Juergen Wastl" userId="S::jw312_cam.ac.uk#ext#@newcastle.onmicrosoft.com::b2c4157e-23f6-46b8-a567-038309e522a0" providerId="AD" clId="Web-{7C31B91A-2CE9-7076-74AD-03F058B0F57C}" dt="2019-06-17T15:16:01.814" v="112" actId="20577"/>
          <ac:spMkLst>
            <pc:docMk/>
            <pc:sldMk cId="1938260350" sldId="399"/>
            <ac:spMk id="3" creationId="{00000000-0000-0000-0000-000000000000}"/>
          </ac:spMkLst>
        </pc:spChg>
      </pc:sldChg>
      <pc:sldChg chg="modSp">
        <pc:chgData name="Juergen Wastl" userId="S::jw312_cam.ac.uk#ext#@newcastle.onmicrosoft.com::b2c4157e-23f6-46b8-a567-038309e522a0" providerId="AD" clId="Web-{7C31B91A-2CE9-7076-74AD-03F058B0F57C}" dt="2019-06-17T15:25:04.812" v="131" actId="20577"/>
        <pc:sldMkLst>
          <pc:docMk/>
          <pc:sldMk cId="1750995075" sldId="401"/>
        </pc:sldMkLst>
        <pc:spChg chg="mod">
          <ac:chgData name="Juergen Wastl" userId="S::jw312_cam.ac.uk#ext#@newcastle.onmicrosoft.com::b2c4157e-23f6-46b8-a567-038309e522a0" providerId="AD" clId="Web-{7C31B91A-2CE9-7076-74AD-03F058B0F57C}" dt="2019-06-17T15:25:04.812" v="131" actId="20577"/>
          <ac:spMkLst>
            <pc:docMk/>
            <pc:sldMk cId="1750995075" sldId="401"/>
            <ac:spMk id="3" creationId="{00000000-0000-0000-0000-000000000000}"/>
          </ac:spMkLst>
        </pc:spChg>
      </pc:sldChg>
      <pc:sldChg chg="modSp">
        <pc:chgData name="Juergen Wastl" userId="S::jw312_cam.ac.uk#ext#@newcastle.onmicrosoft.com::b2c4157e-23f6-46b8-a567-038309e522a0" providerId="AD" clId="Web-{7C31B91A-2CE9-7076-74AD-03F058B0F57C}" dt="2019-06-17T15:22:32.140" v="125" actId="14100"/>
        <pc:sldMkLst>
          <pc:docMk/>
          <pc:sldMk cId="1985211249" sldId="403"/>
        </pc:sldMkLst>
        <pc:spChg chg="mod">
          <ac:chgData name="Juergen Wastl" userId="S::jw312_cam.ac.uk#ext#@newcastle.onmicrosoft.com::b2c4157e-23f6-46b8-a567-038309e522a0" providerId="AD" clId="Web-{7C31B91A-2CE9-7076-74AD-03F058B0F57C}" dt="2019-06-17T15:22:27.875" v="124" actId="1076"/>
          <ac:spMkLst>
            <pc:docMk/>
            <pc:sldMk cId="1985211249" sldId="403"/>
            <ac:spMk id="3" creationId="{00000000-0000-0000-0000-000000000000}"/>
          </ac:spMkLst>
        </pc:spChg>
        <pc:picChg chg="mod">
          <ac:chgData name="Juergen Wastl" userId="S::jw312_cam.ac.uk#ext#@newcastle.onmicrosoft.com::b2c4157e-23f6-46b8-a567-038309e522a0" providerId="AD" clId="Web-{7C31B91A-2CE9-7076-74AD-03F058B0F57C}" dt="2019-06-17T15:22:32.140" v="125" actId="14100"/>
          <ac:picMkLst>
            <pc:docMk/>
            <pc:sldMk cId="1985211249" sldId="403"/>
            <ac:picMk id="4" creationId="{00000000-0000-0000-0000-000000000000}"/>
          </ac:picMkLst>
        </pc:picChg>
      </pc:sldChg>
      <pc:sldChg chg="addSp delSp modSp">
        <pc:chgData name="Juergen Wastl" userId="S::jw312_cam.ac.uk#ext#@newcastle.onmicrosoft.com::b2c4157e-23f6-46b8-a567-038309e522a0" providerId="AD" clId="Web-{7C31B91A-2CE9-7076-74AD-03F058B0F57C}" dt="2019-06-17T15:26:41.593" v="137" actId="14100"/>
        <pc:sldMkLst>
          <pc:docMk/>
          <pc:sldMk cId="1188251404" sldId="408"/>
        </pc:sldMkLst>
        <pc:spChg chg="del">
          <ac:chgData name="Juergen Wastl" userId="S::jw312_cam.ac.uk#ext#@newcastle.onmicrosoft.com::b2c4157e-23f6-46b8-a567-038309e522a0" providerId="AD" clId="Web-{7C31B91A-2CE9-7076-74AD-03F058B0F57C}" dt="2019-06-17T15:26:14.749" v="132"/>
          <ac:spMkLst>
            <pc:docMk/>
            <pc:sldMk cId="1188251404" sldId="408"/>
            <ac:spMk id="2" creationId="{00000000-0000-0000-0000-000000000000}"/>
          </ac:spMkLst>
        </pc:spChg>
        <pc:spChg chg="add del mod">
          <ac:chgData name="Juergen Wastl" userId="S::jw312_cam.ac.uk#ext#@newcastle.onmicrosoft.com::b2c4157e-23f6-46b8-a567-038309e522a0" providerId="AD" clId="Web-{7C31B91A-2CE9-7076-74AD-03F058B0F57C}" dt="2019-06-17T15:26:32.108" v="135"/>
          <ac:spMkLst>
            <pc:docMk/>
            <pc:sldMk cId="1188251404" sldId="408"/>
            <ac:spMk id="5" creationId="{06170BF6-0245-4B93-A27C-C8CBAC0D2E3D}"/>
          </ac:spMkLst>
        </pc:spChg>
        <pc:picChg chg="mod">
          <ac:chgData name="Juergen Wastl" userId="S::jw312_cam.ac.uk#ext#@newcastle.onmicrosoft.com::b2c4157e-23f6-46b8-a567-038309e522a0" providerId="AD" clId="Web-{7C31B91A-2CE9-7076-74AD-03F058B0F57C}" dt="2019-06-17T15:26:41.593" v="137" actId="14100"/>
          <ac:picMkLst>
            <pc:docMk/>
            <pc:sldMk cId="1188251404" sldId="408"/>
            <ac:picMk id="4" creationId="{00000000-0000-0000-0000-000000000000}"/>
          </ac:picMkLst>
        </pc:picChg>
      </pc:sldChg>
      <pc:sldChg chg="addSp modSp">
        <pc:chgData name="Juergen Wastl" userId="S::jw312_cam.ac.uk#ext#@newcastle.onmicrosoft.com::b2c4157e-23f6-46b8-a567-038309e522a0" providerId="AD" clId="Web-{7C31B91A-2CE9-7076-74AD-03F058B0F57C}" dt="2019-06-17T07:51:28.699" v="111" actId="1076"/>
        <pc:sldMkLst>
          <pc:docMk/>
          <pc:sldMk cId="1765306779" sldId="414"/>
        </pc:sldMkLst>
        <pc:spChg chg="add mod">
          <ac:chgData name="Juergen Wastl" userId="S::jw312_cam.ac.uk#ext#@newcastle.onmicrosoft.com::b2c4157e-23f6-46b8-a567-038309e522a0" providerId="AD" clId="Web-{7C31B91A-2CE9-7076-74AD-03F058B0F57C}" dt="2019-06-17T07:51:19.495" v="109" actId="1076"/>
          <ac:spMkLst>
            <pc:docMk/>
            <pc:sldMk cId="1765306779" sldId="414"/>
            <ac:spMk id="5" creationId="{70D36647-3407-472A-94EB-A59BCC89D08A}"/>
          </ac:spMkLst>
        </pc:spChg>
        <pc:picChg chg="add mod">
          <ac:chgData name="Juergen Wastl" userId="S::jw312_cam.ac.uk#ext#@newcastle.onmicrosoft.com::b2c4157e-23f6-46b8-a567-038309e522a0" providerId="AD" clId="Web-{7C31B91A-2CE9-7076-74AD-03F058B0F57C}" dt="2019-06-17T07:51:28.699" v="111" actId="1076"/>
          <ac:picMkLst>
            <pc:docMk/>
            <pc:sldMk cId="1765306779" sldId="414"/>
            <ac:picMk id="3" creationId="{2340B395-51AE-41F5-8AA5-F4452FD42231}"/>
          </ac:picMkLst>
        </pc:picChg>
      </pc:sldChg>
      <pc:sldChg chg="addSp modSp">
        <pc:chgData name="Juergen Wastl" userId="S::jw312_cam.ac.uk#ext#@newcastle.onmicrosoft.com::b2c4157e-23f6-46b8-a567-038309e522a0" providerId="AD" clId="Web-{7C31B91A-2CE9-7076-74AD-03F058B0F57C}" dt="2019-06-17T07:46:15.764" v="5" actId="1076"/>
        <pc:sldMkLst>
          <pc:docMk/>
          <pc:sldMk cId="3208693779" sldId="415"/>
        </pc:sldMkLst>
        <pc:picChg chg="add mod">
          <ac:chgData name="Juergen Wastl" userId="S::jw312_cam.ac.uk#ext#@newcastle.onmicrosoft.com::b2c4157e-23f6-46b8-a567-038309e522a0" providerId="AD" clId="Web-{7C31B91A-2CE9-7076-74AD-03F058B0F57C}" dt="2019-06-17T07:46:15.764" v="5" actId="1076"/>
          <ac:picMkLst>
            <pc:docMk/>
            <pc:sldMk cId="3208693779" sldId="415"/>
            <ac:picMk id="3" creationId="{C0DB5635-46EC-462D-B623-9232C49C6796}"/>
          </ac:picMkLst>
        </pc:picChg>
      </pc:sldChg>
    </pc:docChg>
  </pc:docChgLst>
  <pc:docChgLst>
    <pc:chgData name="Juergen Wastl" userId="S::jw312_cam.ac.uk#ext#@newcastle.onmicrosoft.com::b2c4157e-23f6-46b8-a567-038309e522a0" providerId="AD" clId="Web-{83A74D35-516B-42A5-B0A2-847A4E637049}"/>
    <pc:docChg chg="modSld">
      <pc:chgData name="Juergen Wastl" userId="S::jw312_cam.ac.uk#ext#@newcastle.onmicrosoft.com::b2c4157e-23f6-46b8-a567-038309e522a0" providerId="AD" clId="Web-{83A74D35-516B-42A5-B0A2-847A4E637049}" dt="2019-06-16T21:22:27.446" v="21" actId="1076"/>
      <pc:docMkLst>
        <pc:docMk/>
      </pc:docMkLst>
      <pc:sldChg chg="delSp modSp">
        <pc:chgData name="Juergen Wastl" userId="S::jw312_cam.ac.uk#ext#@newcastle.onmicrosoft.com::b2c4157e-23f6-46b8-a567-038309e522a0" providerId="AD" clId="Web-{83A74D35-516B-42A5-B0A2-847A4E637049}" dt="2019-06-16T21:18:42.948" v="3" actId="14100"/>
        <pc:sldMkLst>
          <pc:docMk/>
          <pc:sldMk cId="710386743" sldId="402"/>
        </pc:sldMkLst>
        <pc:spChg chg="mod">
          <ac:chgData name="Juergen Wastl" userId="S::jw312_cam.ac.uk#ext#@newcastle.onmicrosoft.com::b2c4157e-23f6-46b8-a567-038309e522a0" providerId="AD" clId="Web-{83A74D35-516B-42A5-B0A2-847A4E637049}" dt="2019-06-16T21:18:42.948" v="3" actId="14100"/>
          <ac:spMkLst>
            <pc:docMk/>
            <pc:sldMk cId="710386743" sldId="402"/>
            <ac:spMk id="2" creationId="{00000000-0000-0000-0000-000000000000}"/>
          </ac:spMkLst>
        </pc:spChg>
        <pc:spChg chg="del">
          <ac:chgData name="Juergen Wastl" userId="S::jw312_cam.ac.uk#ext#@newcastle.onmicrosoft.com::b2c4157e-23f6-46b8-a567-038309e522a0" providerId="AD" clId="Web-{83A74D35-516B-42A5-B0A2-847A4E637049}" dt="2019-06-16T21:18:30.636" v="0"/>
          <ac:spMkLst>
            <pc:docMk/>
            <pc:sldMk cId="710386743" sldId="402"/>
            <ac:spMk id="5" creationId="{00000000-0000-0000-0000-000000000000}"/>
          </ac:spMkLst>
        </pc:spChg>
      </pc:sldChg>
      <pc:sldChg chg="addSp delSp modSp">
        <pc:chgData name="Juergen Wastl" userId="S::jw312_cam.ac.uk#ext#@newcastle.onmicrosoft.com::b2c4157e-23f6-46b8-a567-038309e522a0" providerId="AD" clId="Web-{83A74D35-516B-42A5-B0A2-847A4E637049}" dt="2019-06-16T21:22:27.446" v="21" actId="1076"/>
        <pc:sldMkLst>
          <pc:docMk/>
          <pc:sldMk cId="3208693779" sldId="415"/>
        </pc:sldMkLst>
        <pc:spChg chg="mod">
          <ac:chgData name="Juergen Wastl" userId="S::jw312_cam.ac.uk#ext#@newcastle.onmicrosoft.com::b2c4157e-23f6-46b8-a567-038309e522a0" providerId="AD" clId="Web-{83A74D35-516B-42A5-B0A2-847A4E637049}" dt="2019-06-16T21:22:00.072" v="14" actId="1076"/>
          <ac:spMkLst>
            <pc:docMk/>
            <pc:sldMk cId="3208693779" sldId="415"/>
            <ac:spMk id="2" creationId="{527E611D-34DA-43A8-AD19-4282D4C3F638}"/>
          </ac:spMkLst>
        </pc:spChg>
        <pc:spChg chg="mod">
          <ac:chgData name="Juergen Wastl" userId="S::jw312_cam.ac.uk#ext#@newcastle.onmicrosoft.com::b2c4157e-23f6-46b8-a567-038309e522a0" providerId="AD" clId="Web-{83A74D35-516B-42A5-B0A2-847A4E637049}" dt="2019-06-16T21:22:27.446" v="21" actId="1076"/>
          <ac:spMkLst>
            <pc:docMk/>
            <pc:sldMk cId="3208693779" sldId="415"/>
            <ac:spMk id="4" creationId="{00000000-0000-0000-0000-000000000000}"/>
          </ac:spMkLst>
        </pc:spChg>
        <pc:picChg chg="add del mod">
          <ac:chgData name="Juergen Wastl" userId="S::jw312_cam.ac.uk#ext#@newcastle.onmicrosoft.com::b2c4157e-23f6-46b8-a567-038309e522a0" providerId="AD" clId="Web-{83A74D35-516B-42A5-B0A2-847A4E637049}" dt="2019-06-16T21:20:12.760" v="5"/>
          <ac:picMkLst>
            <pc:docMk/>
            <pc:sldMk cId="3208693779" sldId="415"/>
            <ac:picMk id="3" creationId="{213959D4-DCA4-48BD-8F28-70DA2CD4CDA8}"/>
          </ac:picMkLst>
        </pc:picChg>
      </pc:sldChg>
    </pc:docChg>
  </pc:docChgLst>
  <pc:docChgLst>
    <pc:chgData name="Bella Reichard (PGR)" userId="dea89c46-abfe-4ed4-92f5-83c240e10015" providerId="ADAL" clId="{5BD640B2-AC64-4D19-8623-EC51E4B8746B}"/>
    <pc:docChg chg="undo custSel delSld modSld sldOrd">
      <pc:chgData name="Bella Reichard (PGR)" userId="dea89c46-abfe-4ed4-92f5-83c240e10015" providerId="ADAL" clId="{5BD640B2-AC64-4D19-8623-EC51E4B8746B}" dt="2019-06-16T17:23:32.101" v="312" actId="20577"/>
      <pc:docMkLst>
        <pc:docMk/>
      </pc:docMkLst>
      <pc:sldChg chg="modSp">
        <pc:chgData name="Bella Reichard (PGR)" userId="dea89c46-abfe-4ed4-92f5-83c240e10015" providerId="ADAL" clId="{5BD640B2-AC64-4D19-8623-EC51E4B8746B}" dt="2019-06-16T17:21:48.585" v="280" actId="403"/>
        <pc:sldMkLst>
          <pc:docMk/>
          <pc:sldMk cId="2905291816" sldId="382"/>
        </pc:sldMkLst>
        <pc:spChg chg="mod">
          <ac:chgData name="Bella Reichard (PGR)" userId="dea89c46-abfe-4ed4-92f5-83c240e10015" providerId="ADAL" clId="{5BD640B2-AC64-4D19-8623-EC51E4B8746B}" dt="2019-06-16T17:21:48.585" v="280" actId="403"/>
          <ac:spMkLst>
            <pc:docMk/>
            <pc:sldMk cId="2905291816" sldId="382"/>
            <ac:spMk id="3" creationId="{E0F93F28-8203-4C76-AEF7-AAE84414B8FD}"/>
          </ac:spMkLst>
        </pc:spChg>
        <pc:spChg chg="mod">
          <ac:chgData name="Bella Reichard (PGR)" userId="dea89c46-abfe-4ed4-92f5-83c240e10015" providerId="ADAL" clId="{5BD640B2-AC64-4D19-8623-EC51E4B8746B}" dt="2019-06-16T17:06:48.416" v="204" actId="20577"/>
          <ac:spMkLst>
            <pc:docMk/>
            <pc:sldMk cId="2905291816" sldId="382"/>
            <ac:spMk id="6" creationId="{EAA2C7B8-B9E3-4E7C-BCAF-AE80205AFAE6}"/>
          </ac:spMkLst>
        </pc:spChg>
      </pc:sldChg>
      <pc:sldChg chg="modSp ord modAnim">
        <pc:chgData name="Bella Reichard (PGR)" userId="dea89c46-abfe-4ed4-92f5-83c240e10015" providerId="ADAL" clId="{5BD640B2-AC64-4D19-8623-EC51E4B8746B}" dt="2019-06-16T17:22:32.931" v="290" actId="404"/>
        <pc:sldMkLst>
          <pc:docMk/>
          <pc:sldMk cId="2628475183" sldId="384"/>
        </pc:sldMkLst>
        <pc:spChg chg="mod">
          <ac:chgData name="Bella Reichard (PGR)" userId="dea89c46-abfe-4ed4-92f5-83c240e10015" providerId="ADAL" clId="{5BD640B2-AC64-4D19-8623-EC51E4B8746B}" dt="2019-06-16T17:22:28.300" v="289" actId="404"/>
          <ac:spMkLst>
            <pc:docMk/>
            <pc:sldMk cId="2628475183" sldId="384"/>
            <ac:spMk id="2" creationId="{3054729E-1C11-49B1-985A-0A38238A6ABD}"/>
          </ac:spMkLst>
        </pc:spChg>
        <pc:spChg chg="mod">
          <ac:chgData name="Bella Reichard (PGR)" userId="dea89c46-abfe-4ed4-92f5-83c240e10015" providerId="ADAL" clId="{5BD640B2-AC64-4D19-8623-EC51E4B8746B}" dt="2019-06-16T17:22:15.966" v="286" actId="403"/>
          <ac:spMkLst>
            <pc:docMk/>
            <pc:sldMk cId="2628475183" sldId="384"/>
            <ac:spMk id="3" creationId="{AD742A32-2CEC-428A-8508-21FECA20FAD7}"/>
          </ac:spMkLst>
        </pc:spChg>
        <pc:spChg chg="mod">
          <ac:chgData name="Bella Reichard (PGR)" userId="dea89c46-abfe-4ed4-92f5-83c240e10015" providerId="ADAL" clId="{5BD640B2-AC64-4D19-8623-EC51E4B8746B}" dt="2019-06-16T17:22:32.931" v="290" actId="404"/>
          <ac:spMkLst>
            <pc:docMk/>
            <pc:sldMk cId="2628475183" sldId="384"/>
            <ac:spMk id="4" creationId="{B7B1CD49-C486-449C-B597-5589AFC938E5}"/>
          </ac:spMkLst>
        </pc:spChg>
        <pc:spChg chg="mod">
          <ac:chgData name="Bella Reichard (PGR)" userId="dea89c46-abfe-4ed4-92f5-83c240e10015" providerId="ADAL" clId="{5BD640B2-AC64-4D19-8623-EC51E4B8746B}" dt="2019-06-16T17:22:22.414" v="288" actId="403"/>
          <ac:spMkLst>
            <pc:docMk/>
            <pc:sldMk cId="2628475183" sldId="384"/>
            <ac:spMk id="5" creationId="{BD6BF432-A20A-40D2-84BF-671FC49742D3}"/>
          </ac:spMkLst>
        </pc:spChg>
      </pc:sldChg>
      <pc:sldChg chg="del">
        <pc:chgData name="Bella Reichard (PGR)" userId="dea89c46-abfe-4ed4-92f5-83c240e10015" providerId="ADAL" clId="{5BD640B2-AC64-4D19-8623-EC51E4B8746B}" dt="2019-06-16T17:02:37.858" v="74" actId="2696"/>
        <pc:sldMkLst>
          <pc:docMk/>
          <pc:sldMk cId="3735205455" sldId="389"/>
        </pc:sldMkLst>
      </pc:sldChg>
      <pc:sldChg chg="modSp">
        <pc:chgData name="Bella Reichard (PGR)" userId="dea89c46-abfe-4ed4-92f5-83c240e10015" providerId="ADAL" clId="{5BD640B2-AC64-4D19-8623-EC51E4B8746B}" dt="2019-06-16T17:18:41.874" v="233" actId="1036"/>
        <pc:sldMkLst>
          <pc:docMk/>
          <pc:sldMk cId="152375107" sldId="390"/>
        </pc:sldMkLst>
        <pc:spChg chg="mod">
          <ac:chgData name="Bella Reichard (PGR)" userId="dea89c46-abfe-4ed4-92f5-83c240e10015" providerId="ADAL" clId="{5BD640B2-AC64-4D19-8623-EC51E4B8746B}" dt="2019-06-16T17:18:41.874" v="233" actId="1036"/>
          <ac:spMkLst>
            <pc:docMk/>
            <pc:sldMk cId="152375107" sldId="390"/>
            <ac:spMk id="4" creationId="{95929381-1B98-4811-8A12-BDF082A83622}"/>
          </ac:spMkLst>
        </pc:spChg>
        <pc:spChg chg="mod">
          <ac:chgData name="Bella Reichard (PGR)" userId="dea89c46-abfe-4ed4-92f5-83c240e10015" providerId="ADAL" clId="{5BD640B2-AC64-4D19-8623-EC51E4B8746B}" dt="2019-06-16T17:18:28.005" v="212" actId="403"/>
          <ac:spMkLst>
            <pc:docMk/>
            <pc:sldMk cId="152375107" sldId="390"/>
            <ac:spMk id="6" creationId="{83BEE5EE-1337-436A-A632-032A3D50E25F}"/>
          </ac:spMkLst>
        </pc:spChg>
      </pc:sldChg>
      <pc:sldChg chg="modSp">
        <pc:chgData name="Bella Reichard (PGR)" userId="dea89c46-abfe-4ed4-92f5-83c240e10015" providerId="ADAL" clId="{5BD640B2-AC64-4D19-8623-EC51E4B8746B}" dt="2019-06-16T17:19:05.302" v="239" actId="403"/>
        <pc:sldMkLst>
          <pc:docMk/>
          <pc:sldMk cId="1088837269" sldId="391"/>
        </pc:sldMkLst>
        <pc:spChg chg="mod">
          <ac:chgData name="Bella Reichard (PGR)" userId="dea89c46-abfe-4ed4-92f5-83c240e10015" providerId="ADAL" clId="{5BD640B2-AC64-4D19-8623-EC51E4B8746B}" dt="2019-06-16T17:18:53.993" v="236" actId="403"/>
          <ac:spMkLst>
            <pc:docMk/>
            <pc:sldMk cId="1088837269" sldId="391"/>
            <ac:spMk id="2" creationId="{0B1D976A-E726-4E4F-9761-AE1064E81696}"/>
          </ac:spMkLst>
        </pc:spChg>
        <pc:spChg chg="mod">
          <ac:chgData name="Bella Reichard (PGR)" userId="dea89c46-abfe-4ed4-92f5-83c240e10015" providerId="ADAL" clId="{5BD640B2-AC64-4D19-8623-EC51E4B8746B}" dt="2019-06-16T17:18:50.612" v="235" actId="403"/>
          <ac:spMkLst>
            <pc:docMk/>
            <pc:sldMk cId="1088837269" sldId="391"/>
            <ac:spMk id="3" creationId="{9268CCFC-52AA-4181-B112-C4311007C8F8}"/>
          </ac:spMkLst>
        </pc:spChg>
        <pc:spChg chg="mod">
          <ac:chgData name="Bella Reichard (PGR)" userId="dea89c46-abfe-4ed4-92f5-83c240e10015" providerId="ADAL" clId="{5BD640B2-AC64-4D19-8623-EC51E4B8746B}" dt="2019-06-16T17:19:05.302" v="239" actId="403"/>
          <ac:spMkLst>
            <pc:docMk/>
            <pc:sldMk cId="1088837269" sldId="391"/>
            <ac:spMk id="4" creationId="{B9319C96-7860-45DD-A2A4-FABF27FD9334}"/>
          </ac:spMkLst>
        </pc:spChg>
        <pc:spChg chg="mod">
          <ac:chgData name="Bella Reichard (PGR)" userId="dea89c46-abfe-4ed4-92f5-83c240e10015" providerId="ADAL" clId="{5BD640B2-AC64-4D19-8623-EC51E4B8746B}" dt="2019-06-16T17:19:01.545" v="238" actId="403"/>
          <ac:spMkLst>
            <pc:docMk/>
            <pc:sldMk cId="1088837269" sldId="391"/>
            <ac:spMk id="5" creationId="{D8A373AE-96AC-4558-981B-4B6F517CF16E}"/>
          </ac:spMkLst>
        </pc:spChg>
      </pc:sldChg>
      <pc:sldChg chg="modSp modAnim">
        <pc:chgData name="Bella Reichard (PGR)" userId="dea89c46-abfe-4ed4-92f5-83c240e10015" providerId="ADAL" clId="{5BD640B2-AC64-4D19-8623-EC51E4B8746B}" dt="2019-06-16T17:21:36.233" v="278" actId="1076"/>
        <pc:sldMkLst>
          <pc:docMk/>
          <pc:sldMk cId="3824655545" sldId="392"/>
        </pc:sldMkLst>
        <pc:spChg chg="mod">
          <ac:chgData name="Bella Reichard (PGR)" userId="dea89c46-abfe-4ed4-92f5-83c240e10015" providerId="ADAL" clId="{5BD640B2-AC64-4D19-8623-EC51E4B8746B}" dt="2019-06-16T17:21:21.072" v="276" actId="403"/>
          <ac:spMkLst>
            <pc:docMk/>
            <pc:sldMk cId="3824655545" sldId="392"/>
            <ac:spMk id="2" creationId="{0B1D976A-E726-4E4F-9761-AE1064E81696}"/>
          </ac:spMkLst>
        </pc:spChg>
        <pc:spChg chg="mod">
          <ac:chgData name="Bella Reichard (PGR)" userId="dea89c46-abfe-4ed4-92f5-83c240e10015" providerId="ADAL" clId="{5BD640B2-AC64-4D19-8623-EC51E4B8746B}" dt="2019-06-16T17:21:11.352" v="273" actId="403"/>
          <ac:spMkLst>
            <pc:docMk/>
            <pc:sldMk cId="3824655545" sldId="392"/>
            <ac:spMk id="3" creationId="{9268CCFC-52AA-4181-B112-C4311007C8F8}"/>
          </ac:spMkLst>
        </pc:spChg>
        <pc:spChg chg="mod">
          <ac:chgData name="Bella Reichard (PGR)" userId="dea89c46-abfe-4ed4-92f5-83c240e10015" providerId="ADAL" clId="{5BD640B2-AC64-4D19-8623-EC51E4B8746B}" dt="2019-06-16T17:21:30.814" v="277" actId="403"/>
          <ac:spMkLst>
            <pc:docMk/>
            <pc:sldMk cId="3824655545" sldId="392"/>
            <ac:spMk id="4" creationId="{B9319C96-7860-45DD-A2A4-FABF27FD9334}"/>
          </ac:spMkLst>
        </pc:spChg>
        <pc:spChg chg="mod">
          <ac:chgData name="Bella Reichard (PGR)" userId="dea89c46-abfe-4ed4-92f5-83c240e10015" providerId="ADAL" clId="{5BD640B2-AC64-4D19-8623-EC51E4B8746B}" dt="2019-06-16T17:21:16.623" v="275" actId="403"/>
          <ac:spMkLst>
            <pc:docMk/>
            <pc:sldMk cId="3824655545" sldId="392"/>
            <ac:spMk id="5" creationId="{D8A373AE-96AC-4558-981B-4B6F517CF16E}"/>
          </ac:spMkLst>
        </pc:spChg>
        <pc:grpChg chg="mod">
          <ac:chgData name="Bella Reichard (PGR)" userId="dea89c46-abfe-4ed4-92f5-83c240e10015" providerId="ADAL" clId="{5BD640B2-AC64-4D19-8623-EC51E4B8746B}" dt="2019-06-16T17:21:36.233" v="278" actId="1076"/>
          <ac:grpSpMkLst>
            <pc:docMk/>
            <pc:sldMk cId="3824655545" sldId="392"/>
            <ac:grpSpMk id="9" creationId="{3A9D03B8-0AA2-408D-8B71-8D825E563FBF}"/>
          </ac:grpSpMkLst>
        </pc:grpChg>
      </pc:sldChg>
      <pc:sldChg chg="modSp">
        <pc:chgData name="Bella Reichard (PGR)" userId="dea89c46-abfe-4ed4-92f5-83c240e10015" providerId="ADAL" clId="{5BD640B2-AC64-4D19-8623-EC51E4B8746B}" dt="2019-06-16T17:23:32.101" v="312" actId="20577"/>
        <pc:sldMkLst>
          <pc:docMk/>
          <pc:sldMk cId="1159214163" sldId="393"/>
        </pc:sldMkLst>
        <pc:spChg chg="mod">
          <ac:chgData name="Bella Reichard (PGR)" userId="dea89c46-abfe-4ed4-92f5-83c240e10015" providerId="ADAL" clId="{5BD640B2-AC64-4D19-8623-EC51E4B8746B}" dt="2019-06-16T17:20:35.829" v="269" actId="1036"/>
          <ac:spMkLst>
            <pc:docMk/>
            <pc:sldMk cId="1159214163" sldId="393"/>
            <ac:spMk id="2" creationId="{0B1D976A-E726-4E4F-9761-AE1064E81696}"/>
          </ac:spMkLst>
        </pc:spChg>
        <pc:spChg chg="mod">
          <ac:chgData name="Bella Reichard (PGR)" userId="dea89c46-abfe-4ed4-92f5-83c240e10015" providerId="ADAL" clId="{5BD640B2-AC64-4D19-8623-EC51E4B8746B}" dt="2019-06-16T17:23:32.101" v="312" actId="20577"/>
          <ac:spMkLst>
            <pc:docMk/>
            <pc:sldMk cId="1159214163" sldId="393"/>
            <ac:spMk id="3" creationId="{9268CCFC-52AA-4181-B112-C4311007C8F8}"/>
          </ac:spMkLst>
        </pc:spChg>
        <pc:spChg chg="mod">
          <ac:chgData name="Bella Reichard (PGR)" userId="dea89c46-abfe-4ed4-92f5-83c240e10015" providerId="ADAL" clId="{5BD640B2-AC64-4D19-8623-EC51E4B8746B}" dt="2019-06-16T17:20:54.412" v="271" actId="1076"/>
          <ac:spMkLst>
            <pc:docMk/>
            <pc:sldMk cId="1159214163" sldId="393"/>
            <ac:spMk id="4" creationId="{B9319C96-7860-45DD-A2A4-FABF27FD9334}"/>
          </ac:spMkLst>
        </pc:spChg>
        <pc:spChg chg="mod">
          <ac:chgData name="Bella Reichard (PGR)" userId="dea89c46-abfe-4ed4-92f5-83c240e10015" providerId="ADAL" clId="{5BD640B2-AC64-4D19-8623-EC51E4B8746B}" dt="2019-06-16T17:19:20.651" v="243" actId="403"/>
          <ac:spMkLst>
            <pc:docMk/>
            <pc:sldMk cId="1159214163" sldId="393"/>
            <ac:spMk id="5" creationId="{D8A373AE-96AC-4558-981B-4B6F517CF16E}"/>
          </ac:spMkLst>
        </pc:spChg>
      </pc:sldChg>
      <pc:sldChg chg="modSp">
        <pc:chgData name="Bella Reichard (PGR)" userId="dea89c46-abfe-4ed4-92f5-83c240e10015" providerId="ADAL" clId="{5BD640B2-AC64-4D19-8623-EC51E4B8746B}" dt="2019-06-16T17:22:47.402" v="293" actId="14100"/>
        <pc:sldMkLst>
          <pc:docMk/>
          <pc:sldMk cId="3424775596" sldId="396"/>
        </pc:sldMkLst>
        <pc:spChg chg="mod">
          <ac:chgData name="Bella Reichard (PGR)" userId="dea89c46-abfe-4ed4-92f5-83c240e10015" providerId="ADAL" clId="{5BD640B2-AC64-4D19-8623-EC51E4B8746B}" dt="2019-06-16T17:22:47.402" v="293" actId="14100"/>
          <ac:spMkLst>
            <pc:docMk/>
            <pc:sldMk cId="3424775596" sldId="396"/>
            <ac:spMk id="3" creationId="{D0138C74-D7A3-4512-AA26-B6BFA57B82E2}"/>
          </ac:spMkLst>
        </pc:spChg>
      </pc:sldChg>
      <pc:sldChg chg="modSp">
        <pc:chgData name="Bella Reichard (PGR)" userId="dea89c46-abfe-4ed4-92f5-83c240e10015" providerId="ADAL" clId="{5BD640B2-AC64-4D19-8623-EC51E4B8746B}" dt="2019-06-16T17:22:56.260" v="295" actId="403"/>
        <pc:sldMkLst>
          <pc:docMk/>
          <pc:sldMk cId="3198383379" sldId="397"/>
        </pc:sldMkLst>
        <pc:spChg chg="mod">
          <ac:chgData name="Bella Reichard (PGR)" userId="dea89c46-abfe-4ed4-92f5-83c240e10015" providerId="ADAL" clId="{5BD640B2-AC64-4D19-8623-EC51E4B8746B}" dt="2019-06-16T17:22:56.260" v="295" actId="403"/>
          <ac:spMkLst>
            <pc:docMk/>
            <pc:sldMk cId="3198383379" sldId="397"/>
            <ac:spMk id="3" creationId="{F7BD86B3-D437-4F17-A00E-0CFBE36ABD3A}"/>
          </ac:spMkLst>
        </pc:spChg>
      </pc:sldChg>
      <pc:sldChg chg="modSp modNotesTx">
        <pc:chgData name="Bella Reichard (PGR)" userId="dea89c46-abfe-4ed4-92f5-83c240e10015" providerId="ADAL" clId="{5BD640B2-AC64-4D19-8623-EC51E4B8746B}" dt="2019-06-16T17:21:59.947" v="282" actId="403"/>
        <pc:sldMkLst>
          <pc:docMk/>
          <pc:sldMk cId="582032814" sldId="419"/>
        </pc:sldMkLst>
        <pc:spChg chg="mod">
          <ac:chgData name="Bella Reichard (PGR)" userId="dea89c46-abfe-4ed4-92f5-83c240e10015" providerId="ADAL" clId="{5BD640B2-AC64-4D19-8623-EC51E4B8746B}" dt="2019-06-16T17:21:59.947" v="282" actId="403"/>
          <ac:spMkLst>
            <pc:docMk/>
            <pc:sldMk cId="582032814" sldId="419"/>
            <ac:spMk id="10" creationId="{2D51B5A4-AE17-42E2-84D9-90F174F40215}"/>
          </ac:spMkLst>
        </pc:spChg>
      </pc:sldChg>
      <pc:sldChg chg="modSp modNotesTx">
        <pc:chgData name="Bella Reichard (PGR)" userId="dea89c46-abfe-4ed4-92f5-83c240e10015" providerId="ADAL" clId="{5BD640B2-AC64-4D19-8623-EC51E4B8746B}" dt="2019-06-16T17:22:06.525" v="284" actId="403"/>
        <pc:sldMkLst>
          <pc:docMk/>
          <pc:sldMk cId="3077936107" sldId="420"/>
        </pc:sldMkLst>
        <pc:spChg chg="mod">
          <ac:chgData name="Bella Reichard (PGR)" userId="dea89c46-abfe-4ed4-92f5-83c240e10015" providerId="ADAL" clId="{5BD640B2-AC64-4D19-8623-EC51E4B8746B}" dt="2019-06-16T17:22:06.525" v="284" actId="403"/>
          <ac:spMkLst>
            <pc:docMk/>
            <pc:sldMk cId="3077936107" sldId="420"/>
            <ac:spMk id="3" creationId="{B5186FB5-C2B4-4A22-8005-83AFC57964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9C26-58A3-4A0C-9E28-50C4587BAAD6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99E5-D0E3-4647-929F-BEF0479E9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9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599E5-D0E3-4647-929F-BEF0479E97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8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99E5-D0E3-4647-929F-BEF0479E97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42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99E5-D0E3-4647-929F-BEF0479E97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0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0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3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92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0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37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38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1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4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8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2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9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6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2D45-CF03-4726-996D-68908925489C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F30035-09C5-45EA-9911-1EA41B335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9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.reichard2@ncl.ac.uk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ool.coh-metrix.com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sttrackimpact.com/single-post/2017/12/19/What-makes-a-4-research-impact-case-study-for-REF202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j.wastl@digital-science.com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mpact.ref.ac.uk/casestudie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E611D-34DA-43A8-AD19-4282D4C3F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006" y="1733550"/>
            <a:ext cx="9127673" cy="2386693"/>
          </a:xfrm>
        </p:spPr>
        <p:txBody>
          <a:bodyPr>
            <a:normAutofit fontScale="90000"/>
          </a:bodyPr>
          <a:lstStyle/>
          <a:p>
            <a:r>
              <a:rPr lang="en-GB"/>
              <a:t>Understanding, finding and demonstrating additionality for REF2021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D36647-3407-472A-94EB-A59BCC89D08A}"/>
              </a:ext>
            </a:extLst>
          </p:cNvPr>
          <p:cNvSpPr txBox="1"/>
          <p:nvPr/>
        </p:nvSpPr>
        <p:spPr>
          <a:xfrm>
            <a:off x="365051" y="4206063"/>
            <a:ext cx="94417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Sumi David, University of Exeter </a:t>
            </a:r>
            <a:endParaRPr lang="en-US" dirty="0"/>
          </a:p>
          <a:p>
            <a:r>
              <a:rPr lang="en-GB" dirty="0"/>
              <a:t>Bella Reichard, Newcastle University </a:t>
            </a:r>
          </a:p>
          <a:p>
            <a:r>
              <a:rPr lang="en-GB" dirty="0"/>
              <a:t>Juergen </a:t>
            </a:r>
            <a:r>
              <a:rPr lang="en-GB" dirty="0" err="1"/>
              <a:t>Wastl</a:t>
            </a:r>
            <a:r>
              <a:rPr lang="en-GB" dirty="0"/>
              <a:t>, Digital Science</a:t>
            </a:r>
          </a:p>
        </p:txBody>
      </p:sp>
    </p:spTree>
    <p:extLst>
      <p:ext uri="{BB962C8B-B14F-4D97-AF65-F5344CB8AC3E}">
        <p14:creationId xmlns:p14="http://schemas.microsoft.com/office/powerpoint/2010/main" val="176530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E611D-34DA-43A8-AD19-4282D4C3F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1102928"/>
            <a:ext cx="7810500" cy="2973935"/>
          </a:xfrm>
        </p:spPr>
        <p:txBody>
          <a:bodyPr>
            <a:normAutofit fontScale="90000"/>
          </a:bodyPr>
          <a:lstStyle/>
          <a:p>
            <a:r>
              <a:rPr lang="en-GB"/>
              <a:t>Language in REF2014 Impact Case Studies</a:t>
            </a:r>
            <a:br>
              <a:rPr lang="en-GB"/>
            </a:br>
            <a:r>
              <a:rPr lang="en-GB"/>
              <a:t>- What additional knowledge can we use for 2021?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7351AA-D084-45E1-8E45-532A703B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4249738"/>
            <a:ext cx="9144000" cy="1947424"/>
          </a:xfrm>
        </p:spPr>
        <p:txBody>
          <a:bodyPr>
            <a:normAutofit/>
          </a:bodyPr>
          <a:lstStyle/>
          <a:p>
            <a:r>
              <a:rPr lang="en-GB" sz="2400"/>
              <a:t>Bella Reichard, Newcastle University</a:t>
            </a:r>
          </a:p>
          <a:p>
            <a:r>
              <a:rPr lang="en-GB" sz="2400"/>
              <a:t>With thanks to Mark Reed, Newcastle University </a:t>
            </a:r>
          </a:p>
          <a:p>
            <a:endParaRPr lang="en-GB" sz="2400"/>
          </a:p>
          <a:p>
            <a:r>
              <a:rPr lang="en-GB" sz="2400">
                <a:hlinkClick r:id="rId2"/>
              </a:rPr>
              <a:t>b.reichard2@ncl.ac.uk</a:t>
            </a:r>
            <a:r>
              <a:rPr lang="en-GB" sz="2400"/>
              <a:t>; Twitter: @bellareichard</a:t>
            </a:r>
          </a:p>
        </p:txBody>
      </p:sp>
    </p:spTree>
    <p:extLst>
      <p:ext uri="{BB962C8B-B14F-4D97-AF65-F5344CB8AC3E}">
        <p14:creationId xmlns:p14="http://schemas.microsoft.com/office/powerpoint/2010/main" val="1750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>
                <a:cs typeface="Calibri"/>
              </a:rPr>
              <a:t>Linguistic analysis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3BEE5EE-1337-436A-A632-032A3D50E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930400"/>
            <a:ext cx="9528673" cy="3376844"/>
          </a:xfrm>
        </p:spPr>
        <p:txBody>
          <a:bodyPr anchor="t">
            <a:normAutofit/>
          </a:bodyPr>
          <a:lstStyle/>
          <a:p>
            <a:r>
              <a:rPr lang="en-GB" sz="2400"/>
              <a:t>124 “high-scoring” (4*) case studies</a:t>
            </a:r>
          </a:p>
          <a:p>
            <a:r>
              <a:rPr lang="en-GB" sz="2400"/>
              <a:t>93 “low-scoring” (1* or 2*) case studies</a:t>
            </a: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includes only the “text” sections 1, 2, 4 – excludes sections 3, 5 (references)</a:t>
            </a:r>
          </a:p>
          <a:p>
            <a:r>
              <a:rPr lang="en-US" sz="2400">
                <a:cs typeface="Calibri"/>
              </a:rPr>
              <a:t>Which 2,3 and 4-word combinations appear more frequently in high- or low-scoring case studies?</a:t>
            </a:r>
          </a:p>
          <a:p>
            <a:r>
              <a:rPr lang="en-US" sz="2400">
                <a:cs typeface="Calibri"/>
              </a:rPr>
              <a:t>Readability analysis (</a:t>
            </a:r>
            <a:r>
              <a:rPr lang="en-US" sz="2400" err="1">
                <a:cs typeface="Calibri"/>
                <a:hlinkClick r:id="rId2"/>
              </a:rPr>
              <a:t>Coh</a:t>
            </a:r>
            <a:r>
              <a:rPr lang="en-US" sz="2400">
                <a:cs typeface="Calibri"/>
                <a:hlinkClick r:id="rId2"/>
              </a:rPr>
              <a:t>-Metrix</a:t>
            </a:r>
            <a:r>
              <a:rPr lang="en-US" sz="2400">
                <a:cs typeface="Calibri"/>
              </a:rPr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5929381-1B98-4811-8A12-BDF082A83622}"/>
              </a:ext>
            </a:extLst>
          </p:cNvPr>
          <p:cNvSpPr txBox="1">
            <a:spLocks/>
          </p:cNvSpPr>
          <p:nvPr/>
        </p:nvSpPr>
        <p:spPr>
          <a:xfrm>
            <a:off x="677334" y="5085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"/>
              </a:rPr>
              <a:t>…plus findings from thematic analysis</a:t>
            </a:r>
            <a:endParaRPr lang="en-GB" sz="32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7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05C3BA55-0DFD-459A-8E9B-5FA16591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>
                <a:cs typeface="Calibri Light"/>
              </a:rPr>
              <a:t>1. Highlighting </a:t>
            </a:r>
            <a:r>
              <a:rPr lang="en-GB" b="1">
                <a:cs typeface="Calibri Light"/>
              </a:rPr>
              <a:t>Significance</a:t>
            </a:r>
            <a:endParaRPr lang="en-US" b="1">
              <a:cs typeface="Calibri Ligh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B1D976A-E726-4E4F-9761-AE1064E81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092" y="1529428"/>
            <a:ext cx="4608576" cy="801943"/>
          </a:xfrm>
        </p:spPr>
        <p:txBody>
          <a:bodyPr>
            <a:normAutofit/>
          </a:bodyPr>
          <a:lstStyle/>
          <a:p>
            <a:r>
              <a:rPr lang="en-US" sz="3200" cap="none">
                <a:cs typeface="Calibri"/>
              </a:rPr>
              <a:t>High</a:t>
            </a:r>
            <a:endParaRPr lang="en-US" sz="2800" cap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8CCFC-52AA-4181-B112-C4311007C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092" y="2413529"/>
            <a:ext cx="4608576" cy="2644457"/>
          </a:xfrm>
        </p:spPr>
        <p:txBody>
          <a:bodyPr anchor="t">
            <a:noAutofit/>
          </a:bodyPr>
          <a:lstStyle/>
          <a:p>
            <a:r>
              <a:rPr lang="en-US" sz="2400">
                <a:cs typeface="Calibri"/>
              </a:rPr>
              <a:t>Official </a:t>
            </a:r>
            <a:r>
              <a:rPr lang="en-US" sz="2400" b="1">
                <a:cs typeface="Calibri"/>
              </a:rPr>
              <a:t>endorsement</a:t>
            </a:r>
            <a:r>
              <a:rPr lang="en-US" sz="2400">
                <a:cs typeface="Calibri"/>
              </a:rPr>
              <a:t> for significance: </a:t>
            </a:r>
            <a:r>
              <a:rPr lang="en-US" sz="2400" i="1">
                <a:cs typeface="Calibri"/>
              </a:rPr>
              <a:t>Government, parliament</a:t>
            </a:r>
            <a:r>
              <a:rPr lang="en-US" sz="2400">
                <a:cs typeface="Calibri"/>
              </a:rPr>
              <a:t>, official bodies e.g. </a:t>
            </a:r>
            <a:r>
              <a:rPr lang="en-US" sz="2400" i="1">
                <a:cs typeface="Calibri"/>
              </a:rPr>
              <a:t>WHO</a:t>
            </a:r>
          </a:p>
          <a:p>
            <a:r>
              <a:rPr lang="en-US" sz="2400">
                <a:cs typeface="Calibri"/>
              </a:rPr>
              <a:t>Describing or contextualizing </a:t>
            </a:r>
            <a:r>
              <a:rPr lang="en-US" sz="2400" b="1">
                <a:cs typeface="Calibri"/>
              </a:rPr>
              <a:t>scale</a:t>
            </a:r>
            <a:r>
              <a:rPr lang="en-US" sz="2400">
                <a:cs typeface="Calibri"/>
              </a:rPr>
              <a:t>: </a:t>
            </a:r>
            <a:r>
              <a:rPr lang="en-US" sz="2400" i="1">
                <a:cs typeface="Calibri"/>
              </a:rPr>
              <a:t>millions of, long term, more than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319C96-7860-45DD-A2A4-FABF27FD9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5910" y="1559570"/>
            <a:ext cx="4608576" cy="802237"/>
          </a:xfrm>
        </p:spPr>
        <p:txBody>
          <a:bodyPr/>
          <a:lstStyle/>
          <a:p>
            <a:r>
              <a:rPr lang="en-US" sz="3200" cap="none">
                <a:cs typeface="Calibri"/>
              </a:rPr>
              <a:t>Low</a:t>
            </a:r>
            <a:endParaRPr lang="en-US" sz="2800" cap="none"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8A373AE-96AC-4558-981B-4B6F517CF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5910" y="2420615"/>
            <a:ext cx="4608576" cy="2637371"/>
          </a:xfrm>
        </p:spPr>
        <p:txBody>
          <a:bodyPr anchor="t">
            <a:noAutofit/>
          </a:bodyPr>
          <a:lstStyle/>
          <a:p>
            <a:r>
              <a:rPr lang="en-US" sz="2400">
                <a:cs typeface="Calibri"/>
              </a:rPr>
              <a:t>Hardly any phrases about significance that appear more often in “low”</a:t>
            </a:r>
          </a:p>
          <a:p>
            <a:r>
              <a:rPr lang="en-US" sz="2400">
                <a:cs typeface="Calibri"/>
              </a:rPr>
              <a:t>Vague, buzzwords: </a:t>
            </a:r>
            <a:r>
              <a:rPr lang="en-US" sz="2400" i="1">
                <a:cs typeface="Calibri"/>
              </a:rPr>
              <a:t>policy and practice; a range of, a number of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83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05C3BA55-0DFD-459A-8E9B-5FA16591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>
                <a:cs typeface="Calibri Light"/>
              </a:rPr>
              <a:t>2. Highlighting </a:t>
            </a:r>
            <a:r>
              <a:rPr lang="en-GB" b="1">
                <a:cs typeface="Calibri Light"/>
              </a:rPr>
              <a:t>Reach</a:t>
            </a:r>
            <a:endParaRPr lang="en-US">
              <a:cs typeface="Calibri Ligh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B1D976A-E726-4E4F-9761-AE1064E81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545026"/>
            <a:ext cx="5006123" cy="1172798"/>
          </a:xfrm>
        </p:spPr>
        <p:txBody>
          <a:bodyPr>
            <a:normAutofit lnSpcReduction="10000"/>
          </a:bodyPr>
          <a:lstStyle/>
          <a:p>
            <a:r>
              <a:rPr lang="en-US" sz="3200">
                <a:cs typeface="Calibri"/>
              </a:rPr>
              <a:t>High – specific, </a:t>
            </a:r>
          </a:p>
          <a:p>
            <a:r>
              <a:rPr lang="en-US" sz="3200">
                <a:cs typeface="Calibri"/>
              </a:rPr>
              <a:t>high-magnitude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8CCFC-52AA-4181-B112-C4311007C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2687989"/>
            <a:ext cx="5014639" cy="2644457"/>
          </a:xfrm>
        </p:spPr>
        <p:txBody>
          <a:bodyPr anchor="t">
            <a:noAutofit/>
          </a:bodyPr>
          <a:lstStyle/>
          <a:p>
            <a:r>
              <a:rPr lang="en-US" sz="2400">
                <a:cs typeface="Calibri"/>
              </a:rPr>
              <a:t>Many phrases involving “</a:t>
            </a:r>
            <a:r>
              <a:rPr lang="en-US" sz="2400" i="1">
                <a:cs typeface="Calibri"/>
              </a:rPr>
              <a:t>UK</a:t>
            </a:r>
            <a:r>
              <a:rPr lang="en-US" sz="2400">
                <a:cs typeface="Calibri"/>
              </a:rPr>
              <a:t>” or “</a:t>
            </a:r>
            <a:r>
              <a:rPr lang="en-US" sz="2400" i="1">
                <a:cs typeface="Calibri"/>
              </a:rPr>
              <a:t>US</a:t>
            </a:r>
            <a:r>
              <a:rPr lang="en-US" sz="2400">
                <a:cs typeface="Calibri"/>
              </a:rPr>
              <a:t>”</a:t>
            </a:r>
            <a:endParaRPr lang="en-US" sz="200"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-&gt; Sub-national impact can still have wide “reach” – but this needs to be contextualized (e.g. poetry festival attracted “double the number” that is usual in the area)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319C96-7860-45DD-A2A4-FABF27FD9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1973" y="1878666"/>
            <a:ext cx="4825598" cy="802237"/>
          </a:xfrm>
        </p:spPr>
        <p:txBody>
          <a:bodyPr/>
          <a:lstStyle/>
          <a:p>
            <a:r>
              <a:rPr lang="en-US" sz="3200">
                <a:cs typeface="Calibri"/>
              </a:rPr>
              <a:t>Low – vague, </a:t>
            </a:r>
          </a:p>
          <a:p>
            <a:r>
              <a:rPr lang="en-US" sz="3200">
                <a:cs typeface="Calibri"/>
              </a:rPr>
              <a:t>low-magnitude</a:t>
            </a:r>
            <a:endParaRPr lang="en-US" sz="3200" cap="none"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8A373AE-96AC-4558-981B-4B6F517CF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3457" y="2687989"/>
            <a:ext cx="4608576" cy="2637371"/>
          </a:xfrm>
        </p:spPr>
        <p:txBody>
          <a:bodyPr anchor="t">
            <a:noAutofit/>
          </a:bodyPr>
          <a:lstStyle/>
          <a:p>
            <a:r>
              <a:rPr lang="en-US" sz="2400">
                <a:cs typeface="Calibri"/>
              </a:rPr>
              <a:t>Phrases involving “</a:t>
            </a:r>
            <a:r>
              <a:rPr lang="en-US" sz="2400" i="1">
                <a:cs typeface="Calibri"/>
              </a:rPr>
              <a:t>national</a:t>
            </a:r>
            <a:r>
              <a:rPr lang="en-US" sz="2400">
                <a:cs typeface="Calibri"/>
              </a:rPr>
              <a:t>” or “</a:t>
            </a:r>
            <a:r>
              <a:rPr lang="en-US" sz="2400" i="1">
                <a:cs typeface="Calibri"/>
              </a:rPr>
              <a:t>international</a:t>
            </a:r>
            <a:r>
              <a:rPr lang="en-US" sz="2400">
                <a:cs typeface="Calibri"/>
              </a:rPr>
              <a:t>” (indicating </a:t>
            </a:r>
            <a:r>
              <a:rPr lang="en-US" sz="2400" err="1">
                <a:cs typeface="Calibri"/>
              </a:rPr>
              <a:t>generalisations</a:t>
            </a:r>
            <a:r>
              <a:rPr lang="en-US" sz="2400">
                <a:cs typeface="Calibri"/>
              </a:rPr>
              <a:t> – “high” more likely to list specific countries)</a:t>
            </a:r>
          </a:p>
          <a:p>
            <a:r>
              <a:rPr lang="en-US" sz="2400">
                <a:cs typeface="Calibri"/>
              </a:rPr>
              <a:t>Phrases involving “</a:t>
            </a:r>
            <a:r>
              <a:rPr lang="en-US" sz="2400" i="1">
                <a:cs typeface="Calibri"/>
              </a:rPr>
              <a:t>local</a:t>
            </a:r>
            <a:r>
              <a:rPr lang="en-US" sz="2400">
                <a:cs typeface="Calibri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592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05C3BA55-0DFD-459A-8E9B-5FA16591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>
                <a:cs typeface="Calibri Light"/>
              </a:rPr>
              <a:t>3. Establishing </a:t>
            </a:r>
            <a:r>
              <a:rPr lang="en-GB" b="1">
                <a:cs typeface="Calibri Light"/>
              </a:rPr>
              <a:t>links </a:t>
            </a:r>
            <a:r>
              <a:rPr lang="en-GB">
                <a:cs typeface="Calibri Light"/>
              </a:rPr>
              <a:t>between research and impact</a:t>
            </a:r>
            <a:endParaRPr lang="en-US">
              <a:cs typeface="Calibri Ligh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B1D976A-E726-4E4F-9761-AE1064E81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50" y="1584872"/>
            <a:ext cx="4608576" cy="801943"/>
          </a:xfrm>
        </p:spPr>
        <p:txBody>
          <a:bodyPr>
            <a:normAutofit/>
          </a:bodyPr>
          <a:lstStyle/>
          <a:p>
            <a:r>
              <a:rPr lang="en-US" sz="3200" cap="none">
                <a:cs typeface="Calibri"/>
              </a:rPr>
              <a:t>High</a:t>
            </a:r>
            <a:endParaRPr lang="en-US" sz="2800" cap="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8CCFC-52AA-4181-B112-C4311007C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2337700"/>
            <a:ext cx="4608576" cy="2644457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>
                <a:cs typeface="Calibri"/>
              </a:rPr>
              <a:t>resulting 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>
                <a:cs typeface="Calibri"/>
              </a:rPr>
              <a:t>led to the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>
                <a:cs typeface="Calibri"/>
              </a:rPr>
              <a:t>cited 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>
                <a:cs typeface="Calibri"/>
              </a:rPr>
              <a:t>used the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>
                <a:cs typeface="Calibri"/>
              </a:rPr>
              <a:t>was used</a:t>
            </a:r>
            <a:r>
              <a:rPr lang="en-US" sz="2400">
                <a:cs typeface="Calibri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>
                <a:cs typeface="Calibri"/>
              </a:rPr>
              <a:t>-&gt; mostly used in Section 4 </a:t>
            </a:r>
            <a:br>
              <a:rPr lang="en-US" sz="2400" b="1">
                <a:cs typeface="Calibri"/>
              </a:rPr>
            </a:br>
            <a:r>
              <a:rPr lang="en-US" sz="2400" b="1">
                <a:cs typeface="Calibri"/>
              </a:rPr>
              <a:t>    “Details of the impact”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>
                <a:cs typeface="Calibri"/>
              </a:rPr>
              <a:t>-&gt; clear causal links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319C96-7860-45DD-A2A4-FABF27FD9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1410" y="1680667"/>
            <a:ext cx="4608576" cy="802237"/>
          </a:xfrm>
        </p:spPr>
        <p:txBody>
          <a:bodyPr/>
          <a:lstStyle/>
          <a:p>
            <a:r>
              <a:rPr lang="en-US" sz="3200" cap="none">
                <a:cs typeface="Calibri"/>
              </a:rPr>
              <a:t>Low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8A373AE-96AC-4558-981B-4B6F517CF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75668" y="2411574"/>
            <a:ext cx="5251738" cy="263737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i="1">
                <a:cs typeface="Calibri"/>
              </a:rPr>
              <a:t>has informed </a:t>
            </a:r>
            <a:r>
              <a:rPr lang="en-US" sz="2400">
                <a:cs typeface="Calibri"/>
              </a:rPr>
              <a:t>(Sections 1 and 4)</a:t>
            </a:r>
          </a:p>
          <a:p>
            <a:pPr>
              <a:lnSpc>
                <a:spcPct val="100000"/>
              </a:lnSpc>
            </a:pPr>
            <a:r>
              <a:rPr lang="en-US" sz="2400" i="1">
                <a:cs typeface="Calibri"/>
              </a:rPr>
              <a:t>of the research </a:t>
            </a:r>
            <a:r>
              <a:rPr lang="en-US" sz="2400">
                <a:cs typeface="Calibri"/>
              </a:rPr>
              <a:t>(Sections 2 and 4)</a:t>
            </a:r>
          </a:p>
          <a:p>
            <a:pPr>
              <a:lnSpc>
                <a:spcPct val="100000"/>
              </a:lnSpc>
            </a:pP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 b="1">
                <a:cs typeface="Calibri"/>
              </a:rPr>
              <a:t>-&gt; more vague, potentially causal links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A9D03B8-0AA2-408D-8B71-8D825E563FBF}"/>
              </a:ext>
            </a:extLst>
          </p:cNvPr>
          <p:cNvGrpSpPr/>
          <p:nvPr/>
        </p:nvGrpSpPr>
        <p:grpSpPr>
          <a:xfrm>
            <a:off x="4184658" y="4937656"/>
            <a:ext cx="6182079" cy="1684392"/>
            <a:chOff x="6143271" y="4808483"/>
            <a:chExt cx="5412853" cy="16843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122784C-5BD9-4506-906C-9CD2B9138122}"/>
                </a:ext>
              </a:extLst>
            </p:cNvPr>
            <p:cNvSpPr/>
            <p:nvPr/>
          </p:nvSpPr>
          <p:spPr>
            <a:xfrm>
              <a:off x="6143271" y="4808483"/>
              <a:ext cx="5412853" cy="16843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91463A4-CCB5-4589-9226-C5F361D8D45C}"/>
                </a:ext>
              </a:extLst>
            </p:cNvPr>
            <p:cNvSpPr txBox="1"/>
            <p:nvPr/>
          </p:nvSpPr>
          <p:spPr>
            <a:xfrm>
              <a:off x="6498527" y="5225118"/>
              <a:ext cx="4702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/>
                <a:t>Link research to </a:t>
              </a:r>
              <a:r>
                <a:rPr lang="en-GB" sz="2400" b="1"/>
                <a:t>impact</a:t>
              </a:r>
              <a:r>
                <a:rPr lang="en-GB" sz="2400"/>
                <a:t>, rather than to other research or to pathway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6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AA2C7B8-B9E3-4E7C-BCAF-AE80205A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>
                <a:cs typeface="Calibri Light"/>
              </a:rPr>
              <a:t>3. Establishing </a:t>
            </a:r>
            <a:r>
              <a:rPr lang="en-GB" b="1">
                <a:cs typeface="Calibri Light"/>
              </a:rPr>
              <a:t>links</a:t>
            </a:r>
            <a:r>
              <a:rPr lang="en-GB">
                <a:cs typeface="Calibri Light"/>
              </a:rPr>
              <a:t> between research and impact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F93F28-8203-4C76-AEF7-AAE84414B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Deep cohesion (</a:t>
            </a:r>
            <a:r>
              <a:rPr lang="en-US" sz="3200" err="1">
                <a:cs typeface="Calibri"/>
              </a:rPr>
              <a:t>Coh</a:t>
            </a:r>
            <a:r>
              <a:rPr lang="en-US" sz="3200">
                <a:cs typeface="Calibri"/>
              </a:rPr>
              <a:t>-Metrix)</a:t>
            </a:r>
          </a:p>
          <a:p>
            <a:r>
              <a:rPr lang="en-US" sz="2400">
                <a:cs typeface="Calibri"/>
              </a:rPr>
              <a:t>Causal connectives (“because”, “so”) – significantly more often in High in Main Panel C and D </a:t>
            </a:r>
          </a:p>
          <a:p>
            <a:r>
              <a:rPr lang="en-US" sz="2400" b="1">
                <a:cs typeface="Calibri"/>
              </a:rPr>
              <a:t>High</a:t>
            </a:r>
            <a:r>
              <a:rPr lang="en-US" sz="2400">
                <a:cs typeface="Calibri"/>
              </a:rPr>
              <a:t>: above average of general English texts</a:t>
            </a:r>
          </a:p>
          <a:p>
            <a:r>
              <a:rPr lang="en-US" sz="2400" b="1">
                <a:cs typeface="Calibri"/>
              </a:rPr>
              <a:t>Low</a:t>
            </a:r>
            <a:r>
              <a:rPr lang="en-US" sz="2400">
                <a:cs typeface="Calibri"/>
              </a:rPr>
              <a:t>: below average</a:t>
            </a:r>
            <a:endParaRPr lang="en-US" sz="2400"/>
          </a:p>
          <a:p>
            <a:r>
              <a:rPr lang="en-US" sz="2400">
                <a:cs typeface="Calibri"/>
              </a:rPr>
              <a:t>Disciplinary difference – Main Panel A seems to make </a:t>
            </a:r>
            <a:r>
              <a:rPr lang="en-US" sz="2400" i="1">
                <a:cs typeface="Calibri"/>
              </a:rPr>
              <a:t>more</a:t>
            </a:r>
            <a:r>
              <a:rPr lang="en-US" sz="2400">
                <a:cs typeface="Calibri"/>
              </a:rPr>
              <a:t> causal links explicit than Main Panel D</a:t>
            </a:r>
          </a:p>
        </p:txBody>
      </p:sp>
    </p:spTree>
    <p:extLst>
      <p:ext uri="{BB962C8B-B14F-4D97-AF65-F5344CB8AC3E}">
        <p14:creationId xmlns:p14="http://schemas.microsoft.com/office/powerpoint/2010/main" val="29052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B8E3B4D-A8FA-48BE-BDB9-B8A993CE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>
                <a:cs typeface="Calibri Light"/>
              </a:rPr>
              <a:t>4. Style – Logical connections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D51B5A4-AE17-42E2-84D9-90F174F40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Connectivity (</a:t>
            </a:r>
            <a:r>
              <a:rPr lang="en-US" sz="3200" err="1">
                <a:cs typeface="Calibri"/>
              </a:rPr>
              <a:t>Coh</a:t>
            </a:r>
            <a:r>
              <a:rPr lang="en-US" sz="3200">
                <a:cs typeface="Calibri"/>
              </a:rPr>
              <a:t>-Metrix)</a:t>
            </a:r>
          </a:p>
          <a:p>
            <a:r>
              <a:rPr lang="en-US" sz="2400">
                <a:cs typeface="Calibri"/>
              </a:rPr>
              <a:t>Logical relationships (“and”, “but”, “or” etc.): very low compared to general texts, but even lower in low-scoring case studies (Main Panel A/C)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/>
            </a:r>
            <a:br>
              <a:rPr lang="en-US" sz="2400">
                <a:cs typeface="Calibri"/>
              </a:rPr>
            </a:br>
            <a:r>
              <a:rPr lang="en-US" sz="2400">
                <a:cs typeface="Calibri"/>
              </a:rPr>
              <a:t>-&gt; making these explicit leaves less for the reader to infer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58203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B8E3B4D-A8FA-48BE-BDB9-B8A993CE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>
                <a:cs typeface="Calibri Light"/>
              </a:rPr>
              <a:t>4. Style - Easy to read?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86FB5-C2B4-4A22-8005-83AFC5796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b="1">
                <a:cs typeface="Calibri"/>
              </a:rPr>
              <a:t>Flesch Reading Ease</a:t>
            </a:r>
            <a:endParaRPr lang="en-US" sz="3600">
              <a:cs typeface="Calibri"/>
            </a:endParaRPr>
          </a:p>
          <a:p>
            <a:r>
              <a:rPr lang="en-US" sz="2400">
                <a:cs typeface="Calibri"/>
              </a:rPr>
              <a:t>Common measure</a:t>
            </a:r>
          </a:p>
          <a:p>
            <a:pPr lvl="1"/>
            <a:r>
              <a:rPr lang="en-US" sz="2000">
                <a:cs typeface="Calibri"/>
              </a:rPr>
              <a:t>based on word- and sentence-length</a:t>
            </a:r>
          </a:p>
          <a:p>
            <a:pPr lvl="1"/>
            <a:r>
              <a:rPr lang="en-US" sz="2000">
                <a:cs typeface="Calibri"/>
              </a:rPr>
              <a:t>the higher the score, the easier to read</a:t>
            </a: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  <a:p>
            <a:r>
              <a:rPr lang="en-US" sz="2400">
                <a:cs typeface="Calibri"/>
              </a:rPr>
              <a:t>Main Panel A: harder to read than Main Panel C/D</a:t>
            </a:r>
          </a:p>
          <a:p>
            <a:r>
              <a:rPr lang="en-US" sz="2400">
                <a:cs typeface="Calibri"/>
              </a:rPr>
              <a:t>Main Panel C/D: "low" significantly harder to read than “high”</a:t>
            </a:r>
          </a:p>
        </p:txBody>
      </p:sp>
    </p:spTree>
    <p:extLst>
      <p:ext uri="{BB962C8B-B14F-4D97-AF65-F5344CB8AC3E}">
        <p14:creationId xmlns:p14="http://schemas.microsoft.com/office/powerpoint/2010/main" val="30779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210FEC7-A9A4-4BE1-868B-415C0210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>
                <a:cs typeface="Calibri Light"/>
              </a:rPr>
              <a:t>4. Style – use of adjectives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054729E-1C11-49B1-985A-0A38238A6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cs typeface="Calibri"/>
              </a:rPr>
              <a:t>Good example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742A32-2CEC-428A-8508-21FECA20FA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2400">
                <a:cs typeface="Calibri"/>
              </a:rPr>
              <a:t>Some High used few/no adjectives -&gt; factual impression</a:t>
            </a:r>
          </a:p>
          <a:p>
            <a:r>
              <a:rPr lang="en-US" sz="2400">
                <a:cs typeface="Calibri"/>
              </a:rPr>
              <a:t>Adjectives used in testimonials</a:t>
            </a:r>
            <a:br>
              <a:rPr lang="en-US" sz="2400">
                <a:cs typeface="Calibri"/>
              </a:rPr>
            </a:br>
            <a:r>
              <a:rPr lang="en-US" sz="2400">
                <a:cs typeface="Calibri"/>
              </a:rPr>
              <a:t>-&gt; 3rd-party endorsement for the quality of the claim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B1CD49-C486-449C-B597-5589AFC93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>
                <a:cs typeface="Calibri"/>
              </a:rPr>
              <a:t>Inappropriate use</a:t>
            </a:r>
            <a:endParaRPr lang="en-US" sz="2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D6BF432-A20A-40D2-84BF-671FC49742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t">
            <a:noAutofit/>
          </a:bodyPr>
          <a:lstStyle/>
          <a:p>
            <a:r>
              <a:rPr lang="en-US" sz="2400">
                <a:cs typeface="Calibri"/>
              </a:rPr>
              <a:t>Issues in 38% Low (vs 20% High), e.g. overclaiming or vague use</a:t>
            </a:r>
          </a:p>
          <a:p>
            <a:r>
              <a:rPr lang="en-US" sz="2400">
                <a:cs typeface="Calibri"/>
              </a:rPr>
              <a:t>e.g. "substantial" on its own gives impression that precise figures are either not available (why?) or not high enough to be reported</a:t>
            </a:r>
          </a:p>
        </p:txBody>
      </p:sp>
    </p:spTree>
    <p:extLst>
      <p:ext uri="{BB962C8B-B14F-4D97-AF65-F5344CB8AC3E}">
        <p14:creationId xmlns:p14="http://schemas.microsoft.com/office/powerpoint/2010/main" val="262847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20E19-FD70-48C6-8E28-1D12239C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Summary – Impact Case Studies should…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138C74-D7A3-4512-AA26-B6BFA57B8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55397" cy="388077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/>
              <a:t>Be </a:t>
            </a:r>
            <a:r>
              <a:rPr lang="en-GB" sz="2400" b="1"/>
              <a:t>specific</a:t>
            </a:r>
            <a:r>
              <a:rPr lang="en-GB" sz="2400"/>
              <a:t>: What has changed? Who benefits?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/>
              <a:t>Include explicit </a:t>
            </a:r>
            <a:r>
              <a:rPr lang="en-GB" sz="2400" b="1"/>
              <a:t>links between the research and the impact</a:t>
            </a:r>
            <a:r>
              <a:rPr lang="en-GB" sz="2400"/>
              <a:t>, with evidence but not too much detail to distract from the impact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/>
              <a:t>Focus on the </a:t>
            </a:r>
            <a:r>
              <a:rPr lang="en-GB" sz="2400" b="1"/>
              <a:t>reach </a:t>
            </a:r>
            <a:r>
              <a:rPr lang="en-GB" sz="2400"/>
              <a:t>and</a:t>
            </a:r>
            <a:r>
              <a:rPr lang="en-GB" sz="2400" b="1"/>
              <a:t> significance </a:t>
            </a:r>
            <a:r>
              <a:rPr lang="en-GB" sz="2400"/>
              <a:t>of the impact; where “reach” is not geographically impressive in the context of the Unit of Assessment, it should be explained in what ways it </a:t>
            </a:r>
            <a:r>
              <a:rPr lang="en-GB" sz="2400" i="1"/>
              <a:t>is </a:t>
            </a:r>
            <a:r>
              <a:rPr lang="en-GB" sz="2400"/>
              <a:t>impressive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/>
              <a:t>Be </a:t>
            </a:r>
            <a:r>
              <a:rPr lang="en-GB" sz="2400" b="1"/>
              <a:t>easy to read</a:t>
            </a:r>
            <a:r>
              <a:rPr lang="en-GB" sz="2400"/>
              <a:t>, with causal and logical relationships made visible</a:t>
            </a:r>
          </a:p>
        </p:txBody>
      </p:sp>
    </p:spTree>
    <p:extLst>
      <p:ext uri="{BB962C8B-B14F-4D97-AF65-F5344CB8AC3E}">
        <p14:creationId xmlns:p14="http://schemas.microsoft.com/office/powerpoint/2010/main" val="342477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E611D-34DA-43A8-AD19-4282D4C3F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056" y="1175657"/>
            <a:ext cx="9127673" cy="15348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Understanding </a:t>
            </a:r>
            <a:r>
              <a:rPr lang="en-GB" dirty="0"/>
              <a:t>“Additionality”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7351AA-D084-45E1-8E45-532A703B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729" y="3259138"/>
            <a:ext cx="9144000" cy="578076"/>
          </a:xfrm>
        </p:spPr>
        <p:txBody>
          <a:bodyPr>
            <a:normAutofit/>
          </a:bodyPr>
          <a:lstStyle/>
          <a:p>
            <a:r>
              <a:rPr lang="en-GB" sz="2400"/>
              <a:t>Sumi David, University of Exeter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32502-0068-440D-A388-0D54F99F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to get more details?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BD86B3-D437-4F17-A00E-0CFBE36AB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Post on Fast Track Impact blog:</a:t>
            </a:r>
          </a:p>
          <a:p>
            <a:pPr marL="457200" lvl="1" indent="0">
              <a:buNone/>
            </a:pPr>
            <a:r>
              <a:rPr lang="en-GB" sz="2000">
                <a:hlinkClick r:id="rId2"/>
              </a:rPr>
              <a:t>https://www.fasttrackimpact.com/single-post/2017/12/19/What-makes-a-4-research-impact-case-study-for-REF2021</a:t>
            </a:r>
            <a:endParaRPr lang="en-GB" sz="2000"/>
          </a:p>
          <a:p>
            <a:r>
              <a:rPr lang="en-GB" sz="2400"/>
              <a:t>Look out for our paper:</a:t>
            </a:r>
          </a:p>
          <a:p>
            <a:pPr marL="457200" lvl="1" indent="0">
              <a:buNone/>
            </a:pPr>
            <a:r>
              <a:rPr lang="en-US" sz="2000"/>
              <a:t>Reichard B, </a:t>
            </a:r>
            <a:r>
              <a:rPr lang="en-GB" sz="2000"/>
              <a:t>Reed MS</a:t>
            </a:r>
            <a:r>
              <a:rPr lang="en-US" sz="2000"/>
              <a:t>, Chubb J, Hall G, Jowett L, Peart A (in preparation) Pathways to a top-scoring impact case study. Submitting to </a:t>
            </a:r>
            <a:r>
              <a:rPr lang="en-US" sz="2000" i="1"/>
              <a:t>Palgrave Communications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19838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E611D-34DA-43A8-AD19-4282D4C3F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95" y="700220"/>
            <a:ext cx="12192000" cy="2973935"/>
          </a:xfrm>
        </p:spPr>
        <p:txBody>
          <a:bodyPr>
            <a:normAutofit/>
          </a:bodyPr>
          <a:lstStyle/>
          <a:p>
            <a:pPr algn="l"/>
            <a:r>
              <a:rPr lang="en-GB" sz="4400">
                <a:ea typeface="+mj-lt"/>
                <a:cs typeface="+mj-lt"/>
              </a:rPr>
              <a:t>Additionality… or: </a:t>
            </a:r>
            <a:br>
              <a:rPr lang="en-GB" sz="4400">
                <a:ea typeface="+mj-lt"/>
                <a:cs typeface="+mj-lt"/>
              </a:rPr>
            </a:br>
            <a:r>
              <a:rPr lang="en-GB" sz="4400">
                <a:ea typeface="+mj-lt"/>
                <a:cs typeface="+mj-lt"/>
              </a:rPr>
              <a:t>The case of Continued Case studies?</a:t>
            </a:r>
            <a:endParaRPr lang="en-US" sz="4400"/>
          </a:p>
          <a:p>
            <a:r>
              <a:rPr lang="en-GB"/>
              <a:t>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75439" y="4015391"/>
            <a:ext cx="7766936" cy="2009526"/>
          </a:xfrm>
        </p:spPr>
        <p:txBody>
          <a:bodyPr>
            <a:normAutofit/>
          </a:bodyPr>
          <a:lstStyle/>
          <a:p>
            <a:r>
              <a:rPr lang="en-GB">
                <a:ea typeface="+mn-lt"/>
                <a:cs typeface="+mn-lt"/>
              </a:rPr>
              <a:t>Juergen </a:t>
            </a:r>
            <a:r>
              <a:rPr lang="en-GB" err="1">
                <a:ea typeface="+mn-lt"/>
                <a:cs typeface="+mn-lt"/>
              </a:rPr>
              <a:t>Wastl</a:t>
            </a:r>
            <a:r>
              <a:rPr lang="en-GB">
                <a:ea typeface="+mn-lt"/>
                <a:cs typeface="+mn-lt"/>
              </a:rPr>
              <a:t>, Digital Science</a:t>
            </a:r>
            <a:endParaRPr lang="en-US"/>
          </a:p>
          <a:p>
            <a:r>
              <a:rPr lang="en-GB">
                <a:ea typeface="+mn-lt"/>
                <a:cs typeface="+mn-lt"/>
              </a:rPr>
              <a:t>Director Academic Relations and Consultancy</a:t>
            </a:r>
            <a:endParaRPr lang="en-GB"/>
          </a:p>
          <a:p>
            <a:r>
              <a:rPr lang="en-GB">
                <a:ea typeface="+mn-lt"/>
                <a:cs typeface="+mn-lt"/>
                <a:hlinkClick r:id="rId2"/>
              </a:rPr>
              <a:t>j.wastl@digital-science.com</a:t>
            </a:r>
            <a:r>
              <a:rPr lang="en-GB">
                <a:ea typeface="+mn-lt"/>
                <a:cs typeface="+mn-lt"/>
              </a:rPr>
              <a:t> </a:t>
            </a:r>
            <a:endParaRPr lang="en-GB"/>
          </a:p>
          <a:p>
            <a:r>
              <a:rPr lang="en-GB">
                <a:ea typeface="+mn-lt"/>
                <a:cs typeface="+mn-lt"/>
              </a:rPr>
              <a:t>Twitter: @</a:t>
            </a:r>
            <a:r>
              <a:rPr lang="en-GB" err="1">
                <a:ea typeface="+mn-lt"/>
                <a:cs typeface="+mn-lt"/>
              </a:rPr>
              <a:t>juergen_wastl</a:t>
            </a:r>
            <a:endParaRPr lang="en-GB" err="1"/>
          </a:p>
          <a:p>
            <a:endParaRPr lang="en-GB"/>
          </a:p>
        </p:txBody>
      </p:sp>
      <p:pic>
        <p:nvPicPr>
          <p:cNvPr id="3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xmlns="" id="{C0DB5635-46EC-462D-B623-9232C49C6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99" y="231701"/>
            <a:ext cx="2705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Additionality</a:t>
            </a:r>
            <a:r>
              <a:rPr lang="mr-IN"/>
              <a:t>…</a:t>
            </a:r>
            <a:r>
              <a:rPr lang="en-US"/>
              <a:t> or: </a:t>
            </a:r>
            <a:br>
              <a:rPr lang="en-US"/>
            </a:br>
            <a:r>
              <a:rPr lang="en-US"/>
              <a:t>The case of Continued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28" y="227703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premier and a nuisance:</a:t>
            </a:r>
          </a:p>
          <a:p>
            <a:pPr marL="0" indent="0">
              <a:buNone/>
            </a:pPr>
            <a:r>
              <a:rPr lang="en-US"/>
              <a:t>Definition &amp; Refinement</a:t>
            </a:r>
            <a:r>
              <a:rPr lang="mr-IN"/>
              <a:t>…</a:t>
            </a:r>
            <a:r>
              <a:rPr lang="en-US"/>
              <a:t> and first time use in REF2021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Analysis of REF2014 Impact</a:t>
            </a:r>
          </a:p>
          <a:p>
            <a:r>
              <a:rPr lang="en-US"/>
              <a:t>How to find continued impact?</a:t>
            </a:r>
          </a:p>
          <a:p>
            <a:r>
              <a:rPr lang="en-US"/>
              <a:t>How will it be used in REF2021?</a:t>
            </a:r>
          </a:p>
        </p:txBody>
      </p:sp>
    </p:spTree>
    <p:extLst>
      <p:ext uri="{BB962C8B-B14F-4D97-AF65-F5344CB8AC3E}">
        <p14:creationId xmlns:p14="http://schemas.microsoft.com/office/powerpoint/2010/main" val="112574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continued case studies/impact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05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/>
              <a:t>A Premier</a:t>
            </a:r>
            <a:r>
              <a:rPr lang="en-US"/>
              <a:t>:  </a:t>
            </a:r>
          </a:p>
          <a:p>
            <a:r>
              <a:rPr lang="en-US"/>
              <a:t>Continued case studies:  </a:t>
            </a:r>
          </a:p>
          <a:p>
            <a:r>
              <a:rPr lang="en-US"/>
              <a:t>    Guidance (paragraphs 314 to 317)</a:t>
            </a:r>
          </a:p>
          <a:p>
            <a:r>
              <a:rPr lang="en-US"/>
              <a:t>    Panel criteria (paragraphs 292 to 295) </a:t>
            </a:r>
          </a:p>
          <a:p>
            <a:r>
              <a:rPr lang="en-US"/>
              <a:t>Inform your decision making by answering the question: what happened to previous underpinning research from 1</a:t>
            </a:r>
            <a:r>
              <a:rPr lang="en-US" baseline="30000"/>
              <a:t>st</a:t>
            </a:r>
            <a:r>
              <a:rPr lang="en-US"/>
              <a:t> August 2013?</a:t>
            </a:r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i="1"/>
              <a:t>NB: Body of 22k </a:t>
            </a:r>
            <a:r>
              <a:rPr lang="en-US" i="1" err="1"/>
              <a:t>doi</a:t>
            </a:r>
            <a:r>
              <a:rPr lang="en-US" i="1"/>
              <a:t> REF 2014 underpinning research </a:t>
            </a:r>
            <a:endParaRPr lang="en-US"/>
          </a:p>
          <a:p>
            <a:r>
              <a:rPr lang="en-US" i="1"/>
              <a:t>(Digital Science curated and mapped these for HEFCE/Research England and the impact DB)</a:t>
            </a:r>
            <a:r>
              <a:rPr lang="en-US"/>
              <a:t/>
            </a:r>
            <a:br>
              <a:rPr lang="en-US"/>
            </a:br>
            <a:r>
              <a:rPr lang="en-US">
                <a:ea typeface="+mn-lt"/>
                <a:cs typeface="+mn-lt"/>
                <a:hlinkClick r:id="rId2"/>
              </a:rPr>
              <a:t>https://impact.ref.ac.uk/casestudies/</a:t>
            </a:r>
            <a:endParaRPr lang="en-US"/>
          </a:p>
        </p:txBody>
      </p:sp>
      <p:pic>
        <p:nvPicPr>
          <p:cNvPr id="2050" name="Picture 2" descr="https://lh3.googleusercontent.com/mWvgyKKTBlnfJHvZDcXUln39VSUo9cRtj0jJhE1ciESlil6oEBp-mUtO_H94WVLsFQhxEDpVj_HF9RjkAYOfUkqq_SZTNK_l4fQJSzUftgWxpkAAIajg0vXlfFocLQiozkQsDebbtwwqRkJ0k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473072"/>
            <a:ext cx="5991826" cy="20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60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REF2014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8449"/>
            <a:ext cx="8596668" cy="3880773"/>
          </a:xfrm>
        </p:spPr>
        <p:txBody>
          <a:bodyPr/>
          <a:lstStyle/>
          <a:p>
            <a:r>
              <a:rPr lang="en-US"/>
              <a:t>Another way looking at it</a:t>
            </a:r>
            <a:r>
              <a:rPr lang="mr-IN"/>
              <a:t>…</a:t>
            </a:r>
            <a:endParaRPr lang="en-US"/>
          </a:p>
          <a:p>
            <a:pPr marL="0" indent="0">
              <a:buNone/>
            </a:pPr>
            <a:r>
              <a:rPr lang="en-US"/>
              <a:t>Analysis  of the Impact Narrative and underpinning statement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99" y="2695812"/>
            <a:ext cx="6773442" cy="37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1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7" y="715942"/>
            <a:ext cx="10680411" cy="5752618"/>
          </a:xfrm>
        </p:spPr>
      </p:pic>
    </p:spTree>
    <p:extLst>
      <p:ext uri="{BB962C8B-B14F-4D97-AF65-F5344CB8AC3E}">
        <p14:creationId xmlns:p14="http://schemas.microsoft.com/office/powerpoint/2010/main" val="1039701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4" y="284102"/>
            <a:ext cx="10589540" cy="5811838"/>
          </a:xfrm>
        </p:spPr>
      </p:pic>
    </p:spTree>
    <p:extLst>
      <p:ext uri="{BB962C8B-B14F-4D97-AF65-F5344CB8AC3E}">
        <p14:creationId xmlns:p14="http://schemas.microsoft.com/office/powerpoint/2010/main" val="8095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4" y="284102"/>
            <a:ext cx="10589540" cy="58118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30" y="2801354"/>
            <a:ext cx="7292051" cy="40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6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deal with continued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Submit: yes or now?</a:t>
            </a:r>
          </a:p>
          <a:p>
            <a:r>
              <a:rPr lang="en-US"/>
              <a:t>Submit: different </a:t>
            </a:r>
            <a:r>
              <a:rPr lang="en-US" err="1"/>
              <a:t>UoA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2072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make an informed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84" y="1417639"/>
            <a:ext cx="8596668" cy="5307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u="sng"/>
              <a:t>A Nuisance</a:t>
            </a:r>
            <a:r>
              <a:rPr lang="en-US" sz="2600"/>
              <a:t>: Finding evidence</a:t>
            </a:r>
          </a:p>
          <a:p>
            <a:r>
              <a:rPr lang="en-US" sz="2600"/>
              <a:t>Patent citations, policy mentions, News and blogs and more</a:t>
            </a:r>
          </a:p>
          <a:p>
            <a:r>
              <a:rPr lang="en-US" sz="2600"/>
              <a:t>using </a:t>
            </a:r>
            <a:r>
              <a:rPr lang="en-US" sz="2600" err="1"/>
              <a:t>Altmetric</a:t>
            </a:r>
            <a:r>
              <a:rPr lang="en-US" sz="2600"/>
              <a:t> Explorer to find links corroborating evidence of impact. </a:t>
            </a:r>
          </a:p>
          <a:p>
            <a:pPr marL="0" indent="0">
              <a:buNone/>
            </a:pPr>
            <a:endParaRPr lang="en-US" sz="2600"/>
          </a:p>
          <a:p>
            <a:r>
              <a:rPr lang="en-US" sz="2600"/>
              <a:t>For underpinning research for envisaged case studies: </a:t>
            </a:r>
          </a:p>
          <a:p>
            <a:r>
              <a:rPr lang="en-US" sz="2600"/>
              <a:t>What happened throughout the eligible time frame (all outputs) ?</a:t>
            </a:r>
          </a:p>
          <a:p>
            <a:r>
              <a:rPr lang="en-US" sz="2600"/>
              <a:t>What happened to your RAE2008 &amp; REF2014 (and MOCK REF 2021) outputs?</a:t>
            </a:r>
          </a:p>
          <a:p>
            <a:pPr marL="0" indent="0">
              <a:buNone/>
            </a:pPr>
            <a:r>
              <a:rPr lang="en-US" sz="2600"/>
              <a:t/>
            </a:r>
            <a:br>
              <a:rPr lang="en-US" sz="2600"/>
            </a:b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75099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4" y="532119"/>
            <a:ext cx="8596668" cy="1320800"/>
          </a:xfrm>
        </p:spPr>
        <p:txBody>
          <a:bodyPr/>
          <a:lstStyle/>
          <a:p>
            <a:r>
              <a:rPr lang="en-GB" b="1" dirty="0"/>
              <a:t>The UK Government </a:t>
            </a:r>
            <a:r>
              <a:rPr lang="en-GB" b="1" dirty="0" smtClean="0"/>
              <a:t>(Economist’s) </a:t>
            </a:r>
            <a:r>
              <a:rPr lang="en-GB" b="1" dirty="0"/>
              <a:t>view of “Additionality”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826824" y="3247778"/>
            <a:ext cx="5767387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Additionality </a:t>
            </a:r>
            <a:r>
              <a:rPr lang="en-GB" sz="2000" dirty="0">
                <a:latin typeface="Arial" panose="020B0604020202020204" pitchFamily="34" charset="0"/>
              </a:rPr>
              <a:t>is the extent to which something happens as a result of an intervention that would not have occurred in the absence of the intervention.</a:t>
            </a:r>
          </a:p>
          <a:p>
            <a:pPr algn="r"/>
            <a:r>
              <a:rPr lang="en-GB" i="1" dirty="0">
                <a:latin typeface="Arial" panose="020B0604020202020204" pitchFamily="34" charset="0"/>
              </a:rPr>
              <a:t>Additionality Guide, 3</a:t>
            </a:r>
            <a:r>
              <a:rPr lang="en-GB" i="1" baseline="30000" dirty="0">
                <a:latin typeface="Arial" panose="020B0604020202020204" pitchFamily="34" charset="0"/>
              </a:rPr>
              <a:t>rd</a:t>
            </a:r>
            <a:r>
              <a:rPr lang="en-GB" i="1" dirty="0">
                <a:latin typeface="Arial" panose="020B0604020202020204" pitchFamily="34" charset="0"/>
              </a:rPr>
              <a:t> edition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447800"/>
            <a:ext cx="3633788" cy="52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Altmetric</a:t>
            </a:r>
            <a:r>
              <a:rPr lang="en-US"/>
              <a:t> Timeline of mentions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Create reports from saved searches for: </a:t>
            </a:r>
          </a:p>
          <a:p>
            <a:pPr marL="0" indent="0" fontAlgn="base">
              <a:buNone/>
            </a:pPr>
            <a:r>
              <a:rPr lang="en-US"/>
              <a:t>	Departments</a:t>
            </a:r>
          </a:p>
          <a:p>
            <a:pPr marL="0" indent="0" fontAlgn="base">
              <a:buNone/>
            </a:pPr>
            <a:r>
              <a:rPr lang="en-US"/>
              <a:t>	Researchers</a:t>
            </a:r>
          </a:p>
          <a:p>
            <a:pPr marL="0" indent="0" fontAlgn="base">
              <a:buNone/>
            </a:pPr>
            <a:r>
              <a:rPr lang="en-US"/>
              <a:t>	</a:t>
            </a:r>
            <a:r>
              <a:rPr lang="en-US" err="1"/>
              <a:t>UoA</a:t>
            </a:r>
            <a:endParaRPr lang="en-US"/>
          </a:p>
          <a:p>
            <a:pPr marL="0" indent="0" fontAlgn="base">
              <a:buNone/>
            </a:pPr>
            <a:endParaRPr lang="en-US"/>
          </a:p>
          <a:p>
            <a:pPr marL="0" indent="0" fontAlgn="base">
              <a:buNone/>
            </a:pPr>
            <a:r>
              <a:rPr lang="en-US"/>
              <a:t>For underpinning research: </a:t>
            </a:r>
          </a:p>
          <a:p>
            <a:pPr marL="0" indent="0" fontAlgn="base">
              <a:buNone/>
            </a:pPr>
            <a:r>
              <a:rPr lang="en-US"/>
              <a:t>	past</a:t>
            </a:r>
          </a:p>
          <a:p>
            <a:pPr marL="0" indent="0" fontAlgn="base">
              <a:buNone/>
            </a:pPr>
            <a:r>
              <a:rPr lang="en-US"/>
              <a:t>	current</a:t>
            </a:r>
          </a:p>
          <a:p>
            <a:pPr marL="0" indent="0" fontAlgn="base">
              <a:buNone/>
            </a:pPr>
            <a:r>
              <a:rPr lang="en-US"/>
              <a:t>	forgotten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664" y="199252"/>
            <a:ext cx="3920736" cy="65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2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3" y="654752"/>
            <a:ext cx="9019558" cy="5659176"/>
          </a:xfrm>
        </p:spPr>
      </p:pic>
    </p:spTree>
    <p:extLst>
      <p:ext uri="{BB962C8B-B14F-4D97-AF65-F5344CB8AC3E}">
        <p14:creationId xmlns:p14="http://schemas.microsoft.com/office/powerpoint/2010/main" val="1188251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055" y="2044995"/>
            <a:ext cx="5885366" cy="3075172"/>
          </a:xfrm>
        </p:spPr>
        <p:txBody>
          <a:bodyPr/>
          <a:lstStyle/>
          <a:p>
            <a:r>
              <a:rPr lang="en-US"/>
              <a:t>Will continued case studies be used in REF2021?</a:t>
            </a:r>
          </a:p>
        </p:txBody>
      </p:sp>
    </p:spTree>
    <p:extLst>
      <p:ext uri="{BB962C8B-B14F-4D97-AF65-F5344CB8AC3E}">
        <p14:creationId xmlns:p14="http://schemas.microsoft.com/office/powerpoint/2010/main" val="71038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71" y="760719"/>
            <a:ext cx="9662054" cy="1320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UK Government </a:t>
            </a:r>
            <a:r>
              <a:rPr lang="en-GB" b="1" dirty="0" smtClean="0"/>
              <a:t>(Economist’s) </a:t>
            </a:r>
            <a:r>
              <a:rPr lang="en-GB" b="1" dirty="0"/>
              <a:t>view of “Additionality</a:t>
            </a:r>
            <a:r>
              <a:rPr lang="en-GB" b="1" dirty="0" smtClean="0"/>
              <a:t>” in a local economic growth context….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3471" y="2443736"/>
            <a:ext cx="9804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D</a:t>
            </a:r>
            <a:r>
              <a:rPr lang="en-GB" b="1" i="1" dirty="0" smtClean="0"/>
              <a:t>eadweight: </a:t>
            </a:r>
            <a:r>
              <a:rPr lang="en-GB" dirty="0" smtClean="0"/>
              <a:t>An assessment of which outputs and outcomes would happen even if you did nothing.</a:t>
            </a:r>
            <a:endParaRPr lang="en-GB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L</a:t>
            </a:r>
            <a:r>
              <a:rPr lang="en-GB" b="1" i="1" dirty="0" smtClean="0"/>
              <a:t>eakage: </a:t>
            </a:r>
            <a:r>
              <a:rPr lang="en-GB" dirty="0"/>
              <a:t>The proportion of outputs that benefit those outside of the intervention’s target area or group. </a:t>
            </a:r>
            <a:endParaRPr lang="en-GB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D</a:t>
            </a:r>
            <a:r>
              <a:rPr lang="en-GB" b="1" i="1" dirty="0" smtClean="0"/>
              <a:t>isplacement effects </a:t>
            </a:r>
            <a:r>
              <a:rPr lang="en-GB" i="1" dirty="0" smtClean="0"/>
              <a:t>and </a:t>
            </a:r>
            <a:r>
              <a:rPr lang="en-GB" b="1" i="1" dirty="0" smtClean="0"/>
              <a:t>Substitution effects</a:t>
            </a:r>
            <a:endParaRPr lang="en-GB" i="1" dirty="0"/>
          </a:p>
          <a:p>
            <a:endParaRPr lang="en-GB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77" y="4198062"/>
            <a:ext cx="6722868" cy="23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Treasury </a:t>
            </a:r>
            <a:r>
              <a:rPr lang="en-GB" b="1" dirty="0" smtClean="0"/>
              <a:t>evaluation </a:t>
            </a:r>
            <a:r>
              <a:rPr lang="en-GB" b="1" dirty="0"/>
              <a:t>guides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19"/>
          <a:stretch/>
        </p:blipFill>
        <p:spPr>
          <a:xfrm>
            <a:off x="1838423" y="1930400"/>
            <a:ext cx="2390065" cy="3307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07" y="2930485"/>
            <a:ext cx="2658693" cy="3767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5668" y="1930400"/>
            <a:ext cx="542925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Impact assessment (heavily simplified): </a:t>
            </a:r>
          </a:p>
          <a:p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an overview of costs and benefits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Types of impact expected at the outset?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What was the baseline?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What were the outcomes?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Are there significant unintended effects?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Could it have happened anyway?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The counterfactual: can we describe what would have happened without it? 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6" y="611704"/>
            <a:ext cx="10238316" cy="660400"/>
          </a:xfrm>
        </p:spPr>
        <p:txBody>
          <a:bodyPr/>
          <a:lstStyle/>
          <a:p>
            <a:r>
              <a:rPr lang="en-GB" dirty="0" smtClean="0"/>
              <a:t>Planning and monitoring added-value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54936" y="1473200"/>
            <a:ext cx="86190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Logic models and similar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Theories of change?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Can there always be a baseline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? Is there a useful proxy?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Is there always a counterfactual?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798" y="5398392"/>
            <a:ext cx="939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chemeClr val="accent3">
                    <a:lumMod val="50000"/>
                  </a:schemeClr>
                </a:solidFill>
              </a:rPr>
              <a:t>Planning for the serendipitous??</a:t>
            </a:r>
          </a:p>
        </p:txBody>
      </p:sp>
    </p:spTree>
    <p:extLst>
      <p:ext uri="{BB962C8B-B14F-4D97-AF65-F5344CB8AC3E}">
        <p14:creationId xmlns:p14="http://schemas.microsoft.com/office/powerpoint/2010/main" val="5423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Whose “added value”?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334" y="1930400"/>
            <a:ext cx="77380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The researcher?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contributor/collaborator/co-creator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The participant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The intended beneficiary?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5448" y="5930384"/>
            <a:ext cx="7328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Vicky Ward, “Why, whose, what how framework for knowledge mobilisers” https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://core.ac.uk/download/pdf/42625436.pdf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47" y="343049"/>
            <a:ext cx="9459725" cy="54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Articulating added-value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334" y="1930400"/>
            <a:ext cx="97811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Evidence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Creativity in expressing the intangible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vignette – the single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story to exemplify the many</a:t>
            </a:r>
          </a:p>
        </p:txBody>
      </p:sp>
    </p:spTree>
    <p:extLst>
      <p:ext uri="{BB962C8B-B14F-4D97-AF65-F5344CB8AC3E}">
        <p14:creationId xmlns:p14="http://schemas.microsoft.com/office/powerpoint/2010/main" val="12034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74D7242A6CC4DAAC90F97753957CB" ma:contentTypeVersion="9" ma:contentTypeDescription="Create a new document." ma:contentTypeScope="" ma:versionID="576a13b29da826649b18805181c0f042">
  <xsd:schema xmlns:xsd="http://www.w3.org/2001/XMLSchema" xmlns:xs="http://www.w3.org/2001/XMLSchema" xmlns:p="http://schemas.microsoft.com/office/2006/metadata/properties" xmlns:ns2="e1c16965-3711-4242-b40a-9d532bbc1d98" xmlns:ns3="c7baa258-3a70-4c7a-87b7-04b945074f8b" targetNamespace="http://schemas.microsoft.com/office/2006/metadata/properties" ma:root="true" ma:fieldsID="bf6e2e4bbd6db6873b6353dd422c5aab" ns2:_="" ns3:_="">
    <xsd:import namespace="e1c16965-3711-4242-b40a-9d532bbc1d98"/>
    <xsd:import namespace="c7baa258-3a70-4c7a-87b7-04b945074f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16965-3711-4242-b40a-9d532bbc1d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aa258-3a70-4c7a-87b7-04b945074f8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F0852F-B751-4BEE-B908-89A4F4AE9D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7FD15E-9E19-449B-860E-2AD4B7E238B8}">
  <ds:schemaRefs>
    <ds:schemaRef ds:uri="http://schemas.microsoft.com/office/infopath/2007/PartnerControls"/>
    <ds:schemaRef ds:uri="c7baa258-3a70-4c7a-87b7-04b945074f8b"/>
    <ds:schemaRef ds:uri="http://purl.org/dc/elements/1.1/"/>
    <ds:schemaRef ds:uri="e1c16965-3711-4242-b40a-9d532bbc1d98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1587222-C08A-427D-AA43-563605F14055}">
  <ds:schemaRefs>
    <ds:schemaRef ds:uri="c7baa258-3a70-4c7a-87b7-04b945074f8b"/>
    <ds:schemaRef ds:uri="e1c16965-3711-4242-b40a-9d532bbc1d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1082</Words>
  <Application>Microsoft Office PowerPoint</Application>
  <PresentationFormat>Widescreen</PresentationFormat>
  <Paragraphs>176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Mangal</vt:lpstr>
      <vt:lpstr>Trebuchet MS</vt:lpstr>
      <vt:lpstr>Wingdings 3</vt:lpstr>
      <vt:lpstr>Facet</vt:lpstr>
      <vt:lpstr>Understanding, finding and demonstrating additionality for REF2021</vt:lpstr>
      <vt:lpstr>Understanding “Additionality”</vt:lpstr>
      <vt:lpstr>The UK Government (Economist’s) view of “Additionality”</vt:lpstr>
      <vt:lpstr>The UK Government (Economist’s) view of “Additionality” in a local economic growth context….</vt:lpstr>
      <vt:lpstr>Treasury evaluation guides</vt:lpstr>
      <vt:lpstr>Planning and monitoring added-value</vt:lpstr>
      <vt:lpstr>Whose “added value”?</vt:lpstr>
      <vt:lpstr>PowerPoint Presentation</vt:lpstr>
      <vt:lpstr>Articulating added-value</vt:lpstr>
      <vt:lpstr>Language in REF2014 Impact Case Studies - What additional knowledge can we use for 2021?</vt:lpstr>
      <vt:lpstr>Linguistic analysis</vt:lpstr>
      <vt:lpstr>1. Highlighting Significance</vt:lpstr>
      <vt:lpstr>2. Highlighting Reach</vt:lpstr>
      <vt:lpstr>3. Establishing links between research and impact</vt:lpstr>
      <vt:lpstr>3. Establishing links between research and impact</vt:lpstr>
      <vt:lpstr>4. Style – Logical connections</vt:lpstr>
      <vt:lpstr>4. Style - Easy to read?</vt:lpstr>
      <vt:lpstr>4. Style – use of adjectives</vt:lpstr>
      <vt:lpstr>Summary – Impact Case Studies should…</vt:lpstr>
      <vt:lpstr>Where to get more details?</vt:lpstr>
      <vt:lpstr>Additionality… or:  The case of Continued Case studies? ?</vt:lpstr>
      <vt:lpstr>Additionality… or:  The case of Continued Case studies</vt:lpstr>
      <vt:lpstr>Definition of continued case studies/impact</vt:lpstr>
      <vt:lpstr>Analysis of REF2014 Impact</vt:lpstr>
      <vt:lpstr>PowerPoint Presentation</vt:lpstr>
      <vt:lpstr>PowerPoint Presentation</vt:lpstr>
      <vt:lpstr>PowerPoint Presentation</vt:lpstr>
      <vt:lpstr>How to deal with continued case studies</vt:lpstr>
      <vt:lpstr>How to make an informed decision</vt:lpstr>
      <vt:lpstr>Altmetric Timeline of mentions</vt:lpstr>
      <vt:lpstr>PowerPoint Presentation</vt:lpstr>
      <vt:lpstr>Will continued case studies be used in REF2021?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Bella Ruth Reichard</dc:creator>
  <cp:lastModifiedBy>David, Sumi</cp:lastModifiedBy>
  <cp:revision>21</cp:revision>
  <dcterms:created xsi:type="dcterms:W3CDTF">2019-06-07T12:46:04Z</dcterms:created>
  <dcterms:modified xsi:type="dcterms:W3CDTF">2019-06-18T06:56:36Z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0x01010042B74D7242A6CC4DAAC90F97753957CB</vt:lpwstr>
  </property>
</Properties>
</file>