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259" r:id="rId7"/>
    <p:sldId id="275" r:id="rId8"/>
    <p:sldId id="272" r:id="rId9"/>
    <p:sldId id="278" r:id="rId10"/>
    <p:sldId id="260" r:id="rId11"/>
    <p:sldId id="279" r:id="rId12"/>
    <p:sldId id="280" r:id="rId13"/>
    <p:sldId id="284" r:id="rId14"/>
    <p:sldId id="281" r:id="rId15"/>
    <p:sldId id="283" r:id="rId16"/>
    <p:sldId id="282" r:id="rId17"/>
    <p:sldId id="269" r:id="rId18"/>
    <p:sldId id="270" r:id="rId19"/>
    <p:sldId id="263" r:id="rId20"/>
    <p:sldId id="286" r:id="rId21"/>
    <p:sldId id="268" r:id="rId22"/>
    <p:sldId id="285" r:id="rId23"/>
    <p:sldId id="256" r:id="rId24"/>
    <p:sldId id="273"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88627" autoAdjust="0"/>
  </p:normalViewPr>
  <p:slideViewPr>
    <p:cSldViewPr snapToGrid="0">
      <p:cViewPr varScale="1">
        <p:scale>
          <a:sx n="73" d="100"/>
          <a:sy n="73"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E799B-CAD9-4AF1-9D1D-2904AD970976}" type="datetimeFigureOut">
              <a:rPr lang="en-GB" smtClean="0"/>
              <a:t>22/12/2022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6EA56-F096-4216-B244-258161747C76}" type="slidenum">
              <a:rPr lang="en-GB" smtClean="0"/>
              <a:t>‹#›</a:t>
            </a:fld>
            <a:endParaRPr lang="en-GB"/>
          </a:p>
        </p:txBody>
      </p:sp>
    </p:spTree>
    <p:extLst>
      <p:ext uri="{BB962C8B-B14F-4D97-AF65-F5344CB8AC3E}">
        <p14:creationId xmlns:p14="http://schemas.microsoft.com/office/powerpoint/2010/main" val="413789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royalsocietypublishing.org/doi/full/10.1098/rstb.2021.0111#RSTB20210111C24" TargetMode="External"/><Relationship Id="rId3" Type="http://schemas.openxmlformats.org/officeDocument/2006/relationships/hyperlink" Target="https://royalsocietypublishing.org/doi/full/10.1098/rstb.2021.0111#RSTB20210111C19" TargetMode="External"/><Relationship Id="rId7" Type="http://schemas.openxmlformats.org/officeDocument/2006/relationships/hyperlink" Target="https://royalsocietypublishing.org/doi/full/10.1098/rstb.2021.0111#RSTB20210111C23"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royalsocietypublishing.org/doi/full/10.1098/rstb.2021.0111#RSTB20210111C22" TargetMode="External"/><Relationship Id="rId5" Type="http://schemas.openxmlformats.org/officeDocument/2006/relationships/hyperlink" Target="https://royalsocietypublishing.org/doi/full/10.1098/rstb.2021.0111#RSTB20210111C21" TargetMode="External"/><Relationship Id="rId4" Type="http://schemas.openxmlformats.org/officeDocument/2006/relationships/hyperlink" Target="https://royalsocietypublishing.org/doi/full/10.1098/rstb.2021.0111#RSTB20210111C20" TargetMode="External"/><Relationship Id="rId9" Type="http://schemas.openxmlformats.org/officeDocument/2006/relationships/hyperlink" Target="https://royalsocietypublishing.org/doi/full/10.1098/rstb.2021.0111#RSTB20210111C2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D46EA56-F096-4216-B244-258161747C76}" type="slidenum">
              <a:rPr lang="en-GB" smtClean="0"/>
              <a:t>3</a:t>
            </a:fld>
            <a:endParaRPr lang="en-GB"/>
          </a:p>
        </p:txBody>
      </p:sp>
    </p:spTree>
    <p:extLst>
      <p:ext uri="{BB962C8B-B14F-4D97-AF65-F5344CB8AC3E}">
        <p14:creationId xmlns:p14="http://schemas.microsoft.com/office/powerpoint/2010/main" val="32202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6EA56-F096-4216-B244-258161747C76}" type="slidenum">
              <a:rPr lang="en-GB" smtClean="0"/>
              <a:t>4</a:t>
            </a:fld>
            <a:endParaRPr lang="en-GB"/>
          </a:p>
        </p:txBody>
      </p:sp>
    </p:spTree>
    <p:extLst>
      <p:ext uri="{BB962C8B-B14F-4D97-AF65-F5344CB8AC3E}">
        <p14:creationId xmlns:p14="http://schemas.microsoft.com/office/powerpoint/2010/main" val="290114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46EA56-F096-4216-B244-258161747C76}" type="slidenum">
              <a:rPr lang="en-GB" smtClean="0"/>
              <a:t>5</a:t>
            </a:fld>
            <a:endParaRPr lang="en-GB"/>
          </a:p>
        </p:txBody>
      </p:sp>
    </p:spTree>
    <p:extLst>
      <p:ext uri="{BB962C8B-B14F-4D97-AF65-F5344CB8AC3E}">
        <p14:creationId xmlns:p14="http://schemas.microsoft.com/office/powerpoint/2010/main" val="1645027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46EA56-F096-4216-B244-258161747C76}" type="slidenum">
              <a:rPr lang="en-GB" smtClean="0"/>
              <a:t>6</a:t>
            </a:fld>
            <a:endParaRPr lang="en-GB"/>
          </a:p>
        </p:txBody>
      </p:sp>
    </p:spTree>
    <p:extLst>
      <p:ext uri="{BB962C8B-B14F-4D97-AF65-F5344CB8AC3E}">
        <p14:creationId xmlns:p14="http://schemas.microsoft.com/office/powerpoint/2010/main" val="59515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46EA56-F096-4216-B244-258161747C76}" type="slidenum">
              <a:rPr lang="en-GB" smtClean="0"/>
              <a:t>16</a:t>
            </a:fld>
            <a:endParaRPr lang="en-GB"/>
          </a:p>
        </p:txBody>
      </p:sp>
    </p:spTree>
    <p:extLst>
      <p:ext uri="{BB962C8B-B14F-4D97-AF65-F5344CB8AC3E}">
        <p14:creationId xmlns:p14="http://schemas.microsoft.com/office/powerpoint/2010/main" val="209864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John Cannon wrote up our thoughts in an accessible way on Mongabay on 02/11/2022.</a:t>
            </a:r>
          </a:p>
          <a:p>
            <a:r>
              <a:rPr lang="en-US" b="0" i="0" dirty="0">
                <a:solidFill>
                  <a:srgbClr val="333132"/>
                </a:solidFill>
                <a:effectLst/>
                <a:latin typeface="Proxima Nova Subset"/>
              </a:rPr>
              <a:t> </a:t>
            </a:r>
          </a:p>
          <a:p>
            <a:r>
              <a:rPr lang="en-US" b="0" i="0" dirty="0">
                <a:solidFill>
                  <a:srgbClr val="333132"/>
                </a:solidFill>
                <a:effectLst/>
                <a:latin typeface="Proxima Nova Subset"/>
              </a:rPr>
              <a:t>A systems approach allows us to link elements within and across the human and natural components and to capture the complexity of interactions between them and the system drivers across scales of space, ecology and organization [</a:t>
            </a:r>
            <a:r>
              <a:rPr lang="en-US" b="1" i="0" u="none" strike="noStrike" dirty="0">
                <a:solidFill>
                  <a:srgbClr val="BA0C2F"/>
                </a:solidFill>
                <a:effectLst/>
                <a:latin typeface="Proxima Nova Subset"/>
                <a:hlinkClick r:id="rId3"/>
              </a:rPr>
              <a:t>19</a:t>
            </a:r>
            <a:r>
              <a:rPr lang="en-US" b="0" i="0" dirty="0">
                <a:solidFill>
                  <a:srgbClr val="333132"/>
                </a:solidFill>
                <a:effectLst/>
                <a:latin typeface="Proxima Nova Subset"/>
              </a:rPr>
              <a:t>]. Applied to FLR, a systems approach could prove essential to predict synergies and trade-offs in outcomes at the food security–biodiversity–climate change nexus [</a:t>
            </a:r>
            <a:r>
              <a:rPr lang="en-US" b="1" i="0" u="none" strike="noStrike" dirty="0">
                <a:solidFill>
                  <a:srgbClr val="BA0C2F"/>
                </a:solidFill>
                <a:effectLst/>
                <a:latin typeface="Proxima Nova Subset"/>
                <a:hlinkClick r:id="rId4"/>
              </a:rPr>
              <a:t>20</a:t>
            </a:r>
            <a:r>
              <a:rPr lang="en-US" b="0" i="0" dirty="0">
                <a:solidFill>
                  <a:srgbClr val="333132"/>
                </a:solidFill>
                <a:effectLst/>
                <a:latin typeface="Proxima Nova Subset"/>
              </a:rPr>
              <a:t>], resulting from competing demands on land and resources [</a:t>
            </a:r>
            <a:r>
              <a:rPr lang="en-US" b="1" i="0" u="none" strike="noStrike" dirty="0">
                <a:solidFill>
                  <a:srgbClr val="BA0C2F"/>
                </a:solidFill>
                <a:effectLst/>
                <a:latin typeface="Proxima Nova Subset"/>
                <a:hlinkClick r:id="rId5"/>
              </a:rPr>
              <a:t>21</a:t>
            </a:r>
            <a:r>
              <a:rPr lang="en-US" b="0" i="0" dirty="0">
                <a:solidFill>
                  <a:srgbClr val="333132"/>
                </a:solidFill>
                <a:effectLst/>
                <a:latin typeface="Proxima Nova Subset"/>
              </a:rPr>
              <a:t>]. FLR can enhance ecosystem services and reverse biodiversity loss, but can also have negative consequences for either, if both are treated in isolation [</a:t>
            </a:r>
            <a:r>
              <a:rPr lang="en-US" b="1" i="0" u="none" strike="noStrike" dirty="0">
                <a:solidFill>
                  <a:srgbClr val="BA0C2F"/>
                </a:solidFill>
                <a:effectLst/>
                <a:latin typeface="Proxima Nova Subset"/>
                <a:hlinkClick r:id="rId6"/>
              </a:rPr>
              <a:t>22</a:t>
            </a:r>
            <a:r>
              <a:rPr lang="en-US" b="0" i="0" dirty="0">
                <a:solidFill>
                  <a:srgbClr val="333132"/>
                </a:solidFill>
                <a:effectLst/>
                <a:latin typeface="Proxima Nova Subset"/>
              </a:rPr>
              <a:t>]. It can bring benefits to people but also real or perceived costs to their wellbeing, through effects on food security [</a:t>
            </a:r>
            <a:r>
              <a:rPr lang="en-US" b="1" i="0" u="none" strike="noStrike" dirty="0">
                <a:solidFill>
                  <a:srgbClr val="BA0C2F"/>
                </a:solidFill>
                <a:effectLst/>
                <a:latin typeface="Proxima Nova Subset"/>
                <a:hlinkClick r:id="rId7"/>
              </a:rPr>
              <a:t>23</a:t>
            </a:r>
            <a:r>
              <a:rPr lang="en-US" b="0" i="0" dirty="0">
                <a:solidFill>
                  <a:srgbClr val="333132"/>
                </a:solidFill>
                <a:effectLst/>
                <a:latin typeface="Proxima Nova Subset"/>
              </a:rPr>
              <a:t>,</a:t>
            </a:r>
            <a:r>
              <a:rPr lang="en-US" b="1" i="0" u="none" strike="noStrike" dirty="0">
                <a:solidFill>
                  <a:srgbClr val="BA0C2F"/>
                </a:solidFill>
                <a:effectLst/>
                <a:latin typeface="Proxima Nova Subset"/>
                <a:hlinkClick r:id="rId8"/>
              </a:rPr>
              <a:t>24</a:t>
            </a:r>
            <a:r>
              <a:rPr lang="en-US" b="0" i="0" dirty="0">
                <a:solidFill>
                  <a:srgbClr val="333132"/>
                </a:solidFill>
                <a:effectLst/>
                <a:latin typeface="Proxima Nova Subset"/>
              </a:rPr>
              <a:t>]. Costs can manifest as disservices such as crop damage from wildlife and through reduced access to land [</a:t>
            </a:r>
            <a:r>
              <a:rPr lang="en-US" b="1" i="0" u="none" strike="noStrike" dirty="0">
                <a:solidFill>
                  <a:srgbClr val="BA0C2F"/>
                </a:solidFill>
                <a:effectLst/>
                <a:latin typeface="Proxima Nova Subset"/>
                <a:hlinkClick r:id="rId9"/>
              </a:rPr>
              <a:t>25</a:t>
            </a:r>
            <a:r>
              <a:rPr lang="en-US" b="0" i="0" dirty="0">
                <a:solidFill>
                  <a:srgbClr val="333132"/>
                </a:solidFill>
                <a:effectLst/>
                <a:latin typeface="Proxima Nova Subset"/>
              </a:rPr>
              <a:t>]. Disservices may, in turn, affect communities' perceptions on the value of trees or other natural features and thus shape decision-making on land management, thereby reshaping biodiversity and food security outcomes. </a:t>
            </a:r>
            <a:endParaRPr lang="en-US" dirty="0"/>
          </a:p>
        </p:txBody>
      </p:sp>
      <p:sp>
        <p:nvSpPr>
          <p:cNvPr id="4" name="Slide Number Placeholder 3"/>
          <p:cNvSpPr>
            <a:spLocks noGrp="1"/>
          </p:cNvSpPr>
          <p:nvPr>
            <p:ph type="sldNum" sz="quarter" idx="5"/>
          </p:nvPr>
        </p:nvSpPr>
        <p:spPr/>
        <p:txBody>
          <a:bodyPr/>
          <a:lstStyle/>
          <a:p>
            <a:fld id="{0D46EA56-F096-4216-B244-258161747C76}" type="slidenum">
              <a:rPr lang="en-GB" smtClean="0"/>
              <a:t>21</a:t>
            </a:fld>
            <a:endParaRPr lang="en-GB"/>
          </a:p>
        </p:txBody>
      </p:sp>
    </p:spTree>
    <p:extLst>
      <p:ext uri="{BB962C8B-B14F-4D97-AF65-F5344CB8AC3E}">
        <p14:creationId xmlns:p14="http://schemas.microsoft.com/office/powerpoint/2010/main" val="22061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Landscape composition: IPBES definition </a:t>
            </a:r>
            <a:r>
              <a:rPr lang="en-GB" b="0" i="0" dirty="0">
                <a:solidFill>
                  <a:srgbClr val="676B5E"/>
                </a:solidFill>
                <a:effectLst/>
                <a:latin typeface="Roboto" panose="02000000000000000000" pitchFamily="2" charset="0"/>
              </a:rPr>
              <a:t>The distribution, size and abundances of patch types represented within a landscape. Configuration is spatially explicit because it refers not only to the variety and abundance of patch types, but also to their placement or location (dispersion) in the landscape.</a:t>
            </a:r>
            <a:endParaRPr lang="en-GB" dirty="0"/>
          </a:p>
        </p:txBody>
      </p:sp>
      <p:sp>
        <p:nvSpPr>
          <p:cNvPr id="4" name="Slide Number Placeholder 3"/>
          <p:cNvSpPr>
            <a:spLocks noGrp="1"/>
          </p:cNvSpPr>
          <p:nvPr>
            <p:ph type="sldNum" sz="quarter" idx="5"/>
          </p:nvPr>
        </p:nvSpPr>
        <p:spPr/>
        <p:txBody>
          <a:bodyPr/>
          <a:lstStyle/>
          <a:p>
            <a:fld id="{0D46EA56-F096-4216-B244-258161747C76}" type="slidenum">
              <a:rPr lang="en-GB" smtClean="0"/>
              <a:t>22</a:t>
            </a:fld>
            <a:endParaRPr lang="en-GB"/>
          </a:p>
        </p:txBody>
      </p:sp>
    </p:spTree>
    <p:extLst>
      <p:ext uri="{BB962C8B-B14F-4D97-AF65-F5344CB8AC3E}">
        <p14:creationId xmlns:p14="http://schemas.microsoft.com/office/powerpoint/2010/main" val="268176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6600-24AF-7CF3-C7E3-12AB59D7D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9961C1-74A4-0B2A-6EE1-0791A9B28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A07ED2-8789-6D89-0F8E-22B4699D80BD}"/>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08054D86-016C-13E9-48BD-2C1ADEE737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F8C70-0B6D-40A4-5FB8-D957FA4525A2}"/>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29616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909F-1575-A2C2-00D6-2ECEE7AC33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DA8B4A-18AE-829C-E87F-74114F62E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1D2B0-DCD3-DB23-C68C-158278AB8572}"/>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A1ED11B1-F8AE-0BED-2B61-35A45CA69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AC4A81-70C8-C287-95F9-40ECB767044E}"/>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43381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486845-EE70-730C-CC68-D0DA2A36E2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8561D-2785-9C2E-723D-5E1E6864E1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EEE1B4-206E-F7F2-EE4B-A9A1CE0E39D1}"/>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A5FAA4D6-2788-20A9-0866-0DC3C58F3E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0CE0B0-CB40-0C13-6FC5-87431831750A}"/>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17588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B8A1-0DE6-0791-5648-06D1CAD3C0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C0969-FC5A-47F5-95EB-B83BE47FAC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1D47E9-425F-E63C-D176-8C2B93DE2FF8}"/>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059007A1-698D-1B78-91B0-A39B8BC76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5F6DD-8E04-EEC7-2309-027F5FE541F5}"/>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328638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89487-7E2C-949A-977B-E9FB879A3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256EB7-CB2D-17D5-9D14-B3E975A69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C152DE-9AE4-084E-4F08-B3E60A5976FC}"/>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DBF4BC80-A654-1CE8-D1B8-C53744597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07B53-67C0-2CB3-BC4B-101630A44466}"/>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230138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C08B-8434-142C-3B14-307F687D4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18BC9-04DF-6241-7B29-F4AD5DB52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9018F-04D7-8B20-9B6A-481895351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267763-89D4-9AAA-BDAD-CB7AD53CF268}"/>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6" name="Footer Placeholder 5">
            <a:extLst>
              <a:ext uri="{FF2B5EF4-FFF2-40B4-BE49-F238E27FC236}">
                <a16:creationId xmlns:a16="http://schemas.microsoft.com/office/drawing/2014/main" id="{F07AB0FC-C69D-AF0A-BBD8-A79BFEB40E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3E10A8-311E-9A10-DD8F-56365D825D56}"/>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309685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79B1-9E9B-16E1-E948-57AB6FDCEC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D3AED-83B3-0785-5796-2DAF02BD2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0B4FDF-73CC-30CD-5533-168B16C903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4A68D8-7F73-6FD1-0100-2AAF954691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CA52F-7F7D-D5DF-8C45-5B23DE3258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CB6A87-87D6-D8BE-F945-93E33272C4A5}"/>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8" name="Footer Placeholder 7">
            <a:extLst>
              <a:ext uri="{FF2B5EF4-FFF2-40B4-BE49-F238E27FC236}">
                <a16:creationId xmlns:a16="http://schemas.microsoft.com/office/drawing/2014/main" id="{09C0FB8F-3B84-6718-98B8-9FCA93E469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4D1A66-2D2B-57D6-5F37-C6E89F2EEA08}"/>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932640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23D2A-A115-A067-6A8C-FE77F19075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F5A196-C0D9-9F06-106C-F6E827471360}"/>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4" name="Footer Placeholder 3">
            <a:extLst>
              <a:ext uri="{FF2B5EF4-FFF2-40B4-BE49-F238E27FC236}">
                <a16:creationId xmlns:a16="http://schemas.microsoft.com/office/drawing/2014/main" id="{58BC40D3-BFE5-BBF7-B60D-0CC81C9AAA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BFDEB6-5F43-1FD9-0E64-AECCD45DD9C7}"/>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301646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4C94F-7DF9-5271-277B-E9BA3230675E}"/>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3" name="Footer Placeholder 2">
            <a:extLst>
              <a:ext uri="{FF2B5EF4-FFF2-40B4-BE49-F238E27FC236}">
                <a16:creationId xmlns:a16="http://schemas.microsoft.com/office/drawing/2014/main" id="{FF0D49F4-3A8A-EF80-929A-70D77FBA63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436CA1-718A-8D8B-7F68-2697F7713E42}"/>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418160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E968-9903-63F5-96C3-AAF42E74F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B00AF-59ED-7284-2050-7EBDC0C1ED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7836B0-D46D-92A0-5779-4D5F8BFB4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B0675-C017-C96D-AC0C-714235F7454B}"/>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6" name="Footer Placeholder 5">
            <a:extLst>
              <a:ext uri="{FF2B5EF4-FFF2-40B4-BE49-F238E27FC236}">
                <a16:creationId xmlns:a16="http://schemas.microsoft.com/office/drawing/2014/main" id="{1C17D972-F3EE-DF25-2E6A-291C43D924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FC1FD8-33D9-4D70-342D-CFDA88A62C1B}"/>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304632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C66E5-64A8-C998-7BAF-78BC5B2DA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03465D-1DE7-4E43-D687-5884F615C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0FAABD-DDE0-7DB7-981A-B6BCB3D8B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CEEAF-27CD-8617-6890-C69D9B1FBB22}"/>
              </a:ext>
            </a:extLst>
          </p:cNvPr>
          <p:cNvSpPr>
            <a:spLocks noGrp="1"/>
          </p:cNvSpPr>
          <p:nvPr>
            <p:ph type="dt" sz="half" idx="10"/>
          </p:nvPr>
        </p:nvSpPr>
        <p:spPr/>
        <p:txBody>
          <a:bodyPr/>
          <a:lstStyle/>
          <a:p>
            <a:fld id="{C7470B08-6936-42E7-9151-C87A5AD5027D}" type="datetimeFigureOut">
              <a:rPr lang="en-GB" smtClean="0"/>
              <a:t>22/12/2022</a:t>
            </a:fld>
            <a:endParaRPr lang="en-GB"/>
          </a:p>
        </p:txBody>
      </p:sp>
      <p:sp>
        <p:nvSpPr>
          <p:cNvPr id="6" name="Footer Placeholder 5">
            <a:extLst>
              <a:ext uri="{FF2B5EF4-FFF2-40B4-BE49-F238E27FC236}">
                <a16:creationId xmlns:a16="http://schemas.microsoft.com/office/drawing/2014/main" id="{E3276C54-F2FA-604E-9DF7-1FE6503F50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2247E5-E18B-338C-63F7-3F913B12581F}"/>
              </a:ext>
            </a:extLst>
          </p:cNvPr>
          <p:cNvSpPr>
            <a:spLocks noGrp="1"/>
          </p:cNvSpPr>
          <p:nvPr>
            <p:ph type="sldNum" sz="quarter" idx="12"/>
          </p:nvPr>
        </p:nvSpPr>
        <p:spPr/>
        <p:txBody>
          <a:bodyPr/>
          <a:lstStyle/>
          <a:p>
            <a:fld id="{1010A7FF-BE78-4C04-92FF-72758EFBECF1}" type="slidenum">
              <a:rPr lang="en-GB" smtClean="0"/>
              <a:t>‹#›</a:t>
            </a:fld>
            <a:endParaRPr lang="en-GB"/>
          </a:p>
        </p:txBody>
      </p:sp>
    </p:spTree>
    <p:extLst>
      <p:ext uri="{BB962C8B-B14F-4D97-AF65-F5344CB8AC3E}">
        <p14:creationId xmlns:p14="http://schemas.microsoft.com/office/powerpoint/2010/main" val="3143098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CEB50-CA26-1C39-03CD-ABAD75649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EE5311-7600-A221-B96D-50D330345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D3C34-16C0-9095-8AB9-63A825AC5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70B08-6936-42E7-9151-C87A5AD5027D}" type="datetimeFigureOut">
              <a:rPr lang="en-GB" smtClean="0"/>
              <a:t>22/12/2022</a:t>
            </a:fld>
            <a:endParaRPr lang="en-GB"/>
          </a:p>
        </p:txBody>
      </p:sp>
      <p:sp>
        <p:nvSpPr>
          <p:cNvPr id="5" name="Footer Placeholder 4">
            <a:extLst>
              <a:ext uri="{FF2B5EF4-FFF2-40B4-BE49-F238E27FC236}">
                <a16:creationId xmlns:a16="http://schemas.microsoft.com/office/drawing/2014/main" id="{7C8FD0F6-F19D-15BF-AE5A-C5032FF26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515E23-07DC-D027-9EAF-7E397497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0A7FF-BE78-4C04-92FF-72758EFBECF1}" type="slidenum">
              <a:rPr lang="en-GB" smtClean="0"/>
              <a:t>‹#›</a:t>
            </a:fld>
            <a:endParaRPr lang="en-GB"/>
          </a:p>
        </p:txBody>
      </p:sp>
    </p:spTree>
    <p:extLst>
      <p:ext uri="{BB962C8B-B14F-4D97-AF65-F5344CB8AC3E}">
        <p14:creationId xmlns:p14="http://schemas.microsoft.com/office/powerpoint/2010/main" val="2477334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9.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8.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57.svg"/><Relationship Id="rId5" Type="http://schemas.openxmlformats.org/officeDocument/2006/relationships/image" Target="../media/image50.png"/><Relationship Id="rId10" Type="http://schemas.openxmlformats.org/officeDocument/2006/relationships/image" Target="../media/image56.png"/><Relationship Id="rId4" Type="http://schemas.openxmlformats.org/officeDocument/2006/relationships/image" Target="../media/image54.jpeg"/><Relationship Id="rId9" Type="http://schemas.openxmlformats.org/officeDocument/2006/relationships/image" Target="../media/image55.jpe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38/s41586-022-04734-w"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5.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7.png"/><Relationship Id="rId9" Type="http://schemas.openxmlformats.org/officeDocument/2006/relationships/image" Target="../media/image24.jpeg"/><Relationship Id="rId1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outdoor, elephant, grass&#10;&#10;Description automatically generated">
            <a:extLst>
              <a:ext uri="{FF2B5EF4-FFF2-40B4-BE49-F238E27FC236}">
                <a16:creationId xmlns:a16="http://schemas.microsoft.com/office/drawing/2014/main" id="{C4A8BFB1-4B20-DC8A-5CDC-177067FCFBB3}"/>
              </a:ext>
            </a:extLst>
          </p:cNvPr>
          <p:cNvPicPr>
            <a:picLocks noChangeAspect="1"/>
          </p:cNvPicPr>
          <p:nvPr/>
        </p:nvPicPr>
        <p:blipFill rotWithShape="1">
          <a:blip r:embed="rId2" cstate="screen">
            <a:alphaModFix amt="40000"/>
            <a:extLst>
              <a:ext uri="{28A0092B-C50C-407E-A947-70E740481C1C}">
                <a14:useLocalDpi xmlns:a14="http://schemas.microsoft.com/office/drawing/2010/main"/>
              </a:ext>
            </a:extLst>
          </a:blip>
          <a:srcRect/>
          <a:stretch/>
        </p:blipFill>
        <p:spPr>
          <a:xfrm>
            <a:off x="-170" y="10"/>
            <a:ext cx="8450317" cy="6857990"/>
          </a:xfrm>
          <a:prstGeom prst="rect">
            <a:avLst/>
          </a:prstGeom>
        </p:spPr>
      </p:pic>
      <p:pic>
        <p:nvPicPr>
          <p:cNvPr id="6" name="Picture 5" descr="A grassy field with trees and mountains in the background&#10;&#10;Description automatically generated with low confidence">
            <a:extLst>
              <a:ext uri="{FF2B5EF4-FFF2-40B4-BE49-F238E27FC236}">
                <a16:creationId xmlns:a16="http://schemas.microsoft.com/office/drawing/2014/main" id="{6B047D7D-C9F3-12A2-E2D7-C6021CC14D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TextBox 4">
            <a:extLst>
              <a:ext uri="{FF2B5EF4-FFF2-40B4-BE49-F238E27FC236}">
                <a16:creationId xmlns:a16="http://schemas.microsoft.com/office/drawing/2014/main" id="{D8FCCAA3-3F6E-B741-9113-8B639BC491E7}"/>
              </a:ext>
            </a:extLst>
          </p:cNvPr>
          <p:cNvSpPr txBox="1"/>
          <p:nvPr/>
        </p:nvSpPr>
        <p:spPr>
          <a:xfrm>
            <a:off x="385741" y="1906673"/>
            <a:ext cx="5708565" cy="256779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kern="1200" dirty="0">
                <a:solidFill>
                  <a:srgbClr val="FFFFFF"/>
                </a:solidFill>
                <a:effectLst/>
                <a:ea typeface="+mj-ea"/>
                <a:cs typeface="+mj-cs"/>
              </a:rPr>
              <a:t>Restoration for biodiversity, wellbeing and climate change mitigation in tropical forest-agricultural landscapes</a:t>
            </a:r>
          </a:p>
        </p:txBody>
      </p:sp>
      <p:sp>
        <p:nvSpPr>
          <p:cNvPr id="8" name="TextBox 7">
            <a:extLst>
              <a:ext uri="{FF2B5EF4-FFF2-40B4-BE49-F238E27FC236}">
                <a16:creationId xmlns:a16="http://schemas.microsoft.com/office/drawing/2014/main" id="{B4609145-19CD-83A7-549D-7915B5CB1780}"/>
              </a:ext>
            </a:extLst>
          </p:cNvPr>
          <p:cNvSpPr txBox="1"/>
          <p:nvPr/>
        </p:nvSpPr>
        <p:spPr>
          <a:xfrm>
            <a:off x="510239" y="5178796"/>
            <a:ext cx="5034661" cy="1120289"/>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2800" kern="1200" dirty="0">
                <a:solidFill>
                  <a:srgbClr val="FFFFFF"/>
                </a:solidFill>
                <a:effectLst/>
                <a:latin typeface="+mj-lt"/>
                <a:ea typeface="+mj-ea"/>
                <a:cs typeface="+mj-cs"/>
              </a:rPr>
              <a:t>Marion Pfeifer, Susannah Sallu, Eleanor Moore, Deo Shirima, Lauren Barnes, Andrew Marshall, Margherita Lala</a:t>
            </a:r>
          </a:p>
        </p:txBody>
      </p:sp>
      <p:pic>
        <p:nvPicPr>
          <p:cNvPr id="15" name="Picture 14">
            <a:extLst>
              <a:ext uri="{FF2B5EF4-FFF2-40B4-BE49-F238E27FC236}">
                <a16:creationId xmlns:a16="http://schemas.microsoft.com/office/drawing/2014/main" id="{510A2F08-B330-B7C4-126A-FADBF8C17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66975" y="5209894"/>
            <a:ext cx="1614464" cy="1430594"/>
          </a:xfrm>
          <a:prstGeom prst="rect">
            <a:avLst/>
          </a:prstGeom>
          <a:ln w="57150">
            <a:noFill/>
          </a:ln>
        </p:spPr>
      </p:pic>
      <p:pic>
        <p:nvPicPr>
          <p:cNvPr id="16" name="Picture 15" descr="A picture containing text&#10;&#10;Description automatically generated">
            <a:extLst>
              <a:ext uri="{FF2B5EF4-FFF2-40B4-BE49-F238E27FC236}">
                <a16:creationId xmlns:a16="http://schemas.microsoft.com/office/drawing/2014/main" id="{82F93D17-95CA-1EF2-98C4-18B21D2DC2E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60112" y="5209894"/>
            <a:ext cx="2400547" cy="1430594"/>
          </a:xfrm>
          <a:prstGeom prst="rect">
            <a:avLst/>
          </a:prstGeom>
        </p:spPr>
      </p:pic>
      <p:pic>
        <p:nvPicPr>
          <p:cNvPr id="2" name="Picture 2" descr="Newcastle University">
            <a:extLst>
              <a:ext uri="{FF2B5EF4-FFF2-40B4-BE49-F238E27FC236}">
                <a16:creationId xmlns:a16="http://schemas.microsoft.com/office/drawing/2014/main" id="{B34337F1-1BCC-27AC-D688-25083DB5BBB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32354" y="133142"/>
            <a:ext cx="1749085" cy="47340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06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Plenty of biodiversity insights: </a:t>
            </a:r>
            <a:r>
              <a:rPr lang="en-US" sz="2800" b="1" dirty="0" err="1">
                <a:solidFill>
                  <a:srgbClr val="0070C0"/>
                </a:solidFill>
              </a:rPr>
              <a:t>lda</a:t>
            </a:r>
            <a:r>
              <a:rPr lang="en-US" sz="2800" b="1" dirty="0">
                <a:solidFill>
                  <a:srgbClr val="0070C0"/>
                </a:solidFill>
              </a:rPr>
              <a:t> models</a:t>
            </a:r>
            <a:endParaRPr lang="en-GB" sz="2800" b="1" dirty="0">
              <a:solidFill>
                <a:srgbClr val="0070C0"/>
              </a:solidFill>
            </a:endParaRPr>
          </a:p>
        </p:txBody>
      </p:sp>
      <p:pic>
        <p:nvPicPr>
          <p:cNvPr id="2" name="Picture 1">
            <a:extLst>
              <a:ext uri="{FF2B5EF4-FFF2-40B4-BE49-F238E27FC236}">
                <a16:creationId xmlns:a16="http://schemas.microsoft.com/office/drawing/2014/main" id="{DEA2B0A3-1F9C-5A70-D232-1D89AEDC68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033" y="104817"/>
            <a:ext cx="927974" cy="802280"/>
          </a:xfrm>
          <a:prstGeom prst="rect">
            <a:avLst/>
          </a:prstGeom>
        </p:spPr>
      </p:pic>
      <p:pic>
        <p:nvPicPr>
          <p:cNvPr id="5" name="Picture 4">
            <a:extLst>
              <a:ext uri="{FF2B5EF4-FFF2-40B4-BE49-F238E27FC236}">
                <a16:creationId xmlns:a16="http://schemas.microsoft.com/office/drawing/2014/main" id="{82FE6622-0584-086F-823A-8BCABBBEC0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4745" y="1360338"/>
            <a:ext cx="2183192" cy="1636395"/>
          </a:xfrm>
          <a:prstGeom prst="rect">
            <a:avLst/>
          </a:prstGeom>
        </p:spPr>
      </p:pic>
      <p:pic>
        <p:nvPicPr>
          <p:cNvPr id="8" name="Graphic 7" descr="Smiling face outline outline">
            <a:extLst>
              <a:ext uri="{FF2B5EF4-FFF2-40B4-BE49-F238E27FC236}">
                <a16:creationId xmlns:a16="http://schemas.microsoft.com/office/drawing/2014/main" id="{E0E49F6A-9955-1C9C-055C-185E56D9DC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7041" y="2004791"/>
            <a:ext cx="914400" cy="914400"/>
          </a:xfrm>
          <a:prstGeom prst="rect">
            <a:avLst/>
          </a:prstGeom>
        </p:spPr>
      </p:pic>
      <p:pic>
        <p:nvPicPr>
          <p:cNvPr id="12" name="Picture 11">
            <a:extLst>
              <a:ext uri="{FF2B5EF4-FFF2-40B4-BE49-F238E27FC236}">
                <a16:creationId xmlns:a16="http://schemas.microsoft.com/office/drawing/2014/main" id="{D882BB50-6421-EE56-BEA4-6863CBD14FF6}"/>
              </a:ext>
            </a:extLst>
          </p:cNvPr>
          <p:cNvPicPr>
            <a:picLocks noChangeAspect="1"/>
          </p:cNvPicPr>
          <p:nvPr/>
        </p:nvPicPr>
        <p:blipFill>
          <a:blip r:embed="rId7"/>
          <a:stretch>
            <a:fillRect/>
          </a:stretch>
        </p:blipFill>
        <p:spPr>
          <a:xfrm>
            <a:off x="403484" y="3558062"/>
            <a:ext cx="1531410" cy="1178008"/>
          </a:xfrm>
          <a:prstGeom prst="rect">
            <a:avLst/>
          </a:prstGeom>
        </p:spPr>
      </p:pic>
      <p:sp>
        <p:nvSpPr>
          <p:cNvPr id="13" name="TextBox 12">
            <a:extLst>
              <a:ext uri="{FF2B5EF4-FFF2-40B4-BE49-F238E27FC236}">
                <a16:creationId xmlns:a16="http://schemas.microsoft.com/office/drawing/2014/main" id="{CC26B484-40DA-B3CE-A469-EC0BB90219C5}"/>
              </a:ext>
            </a:extLst>
          </p:cNvPr>
          <p:cNvSpPr txBox="1"/>
          <p:nvPr/>
        </p:nvSpPr>
        <p:spPr>
          <a:xfrm>
            <a:off x="165541" y="3105886"/>
            <a:ext cx="2007297" cy="369332"/>
          </a:xfrm>
          <a:prstGeom prst="rect">
            <a:avLst/>
          </a:prstGeom>
          <a:noFill/>
        </p:spPr>
        <p:txBody>
          <a:bodyPr wrap="square">
            <a:spAutoFit/>
          </a:bodyPr>
          <a:lstStyle/>
          <a:p>
            <a:pPr algn="ctr"/>
            <a:r>
              <a:rPr lang="en-GB" i="1" dirty="0"/>
              <a:t>Martial eagle </a:t>
            </a:r>
            <a:endParaRPr lang="en-GB" dirty="0"/>
          </a:p>
        </p:txBody>
      </p:sp>
      <p:pic>
        <p:nvPicPr>
          <p:cNvPr id="14" name="Picture 13">
            <a:extLst>
              <a:ext uri="{FF2B5EF4-FFF2-40B4-BE49-F238E27FC236}">
                <a16:creationId xmlns:a16="http://schemas.microsoft.com/office/drawing/2014/main" id="{DD93E625-CF2E-D3E0-72CB-7D9BE5AC1A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8448" y="3558062"/>
            <a:ext cx="1332130" cy="1178008"/>
          </a:xfrm>
          <a:prstGeom prst="rect">
            <a:avLst/>
          </a:prstGeom>
        </p:spPr>
      </p:pic>
      <p:sp>
        <p:nvSpPr>
          <p:cNvPr id="15" name="TextBox 14">
            <a:extLst>
              <a:ext uri="{FF2B5EF4-FFF2-40B4-BE49-F238E27FC236}">
                <a16:creationId xmlns:a16="http://schemas.microsoft.com/office/drawing/2014/main" id="{36C1C48F-D6BF-B46D-8A6E-0A3A0BE58B55}"/>
              </a:ext>
            </a:extLst>
          </p:cNvPr>
          <p:cNvSpPr txBox="1"/>
          <p:nvPr/>
        </p:nvSpPr>
        <p:spPr>
          <a:xfrm>
            <a:off x="1935593" y="3118391"/>
            <a:ext cx="3077841" cy="369332"/>
          </a:xfrm>
          <a:prstGeom prst="rect">
            <a:avLst/>
          </a:prstGeom>
          <a:noFill/>
        </p:spPr>
        <p:txBody>
          <a:bodyPr wrap="square">
            <a:spAutoFit/>
          </a:bodyPr>
          <a:lstStyle/>
          <a:p>
            <a:pPr algn="ctr"/>
            <a:r>
              <a:rPr lang="en-GB" i="1" dirty="0"/>
              <a:t>Rufous-winged sunbird </a:t>
            </a:r>
            <a:endParaRPr lang="en-GB" dirty="0"/>
          </a:p>
        </p:txBody>
      </p:sp>
      <p:sp>
        <p:nvSpPr>
          <p:cNvPr id="16" name="TextBox 15">
            <a:extLst>
              <a:ext uri="{FF2B5EF4-FFF2-40B4-BE49-F238E27FC236}">
                <a16:creationId xmlns:a16="http://schemas.microsoft.com/office/drawing/2014/main" id="{FC06A0D8-FE8C-37CE-7619-0E897A8B5547}"/>
              </a:ext>
            </a:extLst>
          </p:cNvPr>
          <p:cNvSpPr txBox="1"/>
          <p:nvPr/>
        </p:nvSpPr>
        <p:spPr>
          <a:xfrm>
            <a:off x="165541" y="1400107"/>
            <a:ext cx="1199204" cy="646331"/>
          </a:xfrm>
          <a:prstGeom prst="rect">
            <a:avLst/>
          </a:prstGeom>
          <a:noFill/>
        </p:spPr>
        <p:txBody>
          <a:bodyPr wrap="square">
            <a:spAutoFit/>
          </a:bodyPr>
          <a:lstStyle/>
          <a:p>
            <a:pPr algn="ctr"/>
            <a:r>
              <a:rPr lang="en-GB" i="1" dirty="0" err="1"/>
              <a:t>Kilmbero</a:t>
            </a:r>
            <a:r>
              <a:rPr lang="en-GB" i="1" dirty="0"/>
              <a:t> Weaver </a:t>
            </a:r>
          </a:p>
        </p:txBody>
      </p:sp>
      <p:pic>
        <p:nvPicPr>
          <p:cNvPr id="7" name="Picture 6" descr="A leopard in the woods&#10;&#10;Description automatically generated with low confidence">
            <a:extLst>
              <a:ext uri="{FF2B5EF4-FFF2-40B4-BE49-F238E27FC236}">
                <a16:creationId xmlns:a16="http://schemas.microsoft.com/office/drawing/2014/main" id="{C64919F3-6E18-648E-A621-B4B115DBC57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bwMode="auto">
          <a:xfrm>
            <a:off x="4758067" y="1350146"/>
            <a:ext cx="2389581" cy="1680367"/>
          </a:xfrm>
          <a:prstGeom prst="rect">
            <a:avLst/>
          </a:prstGeom>
          <a:ln>
            <a:noFill/>
          </a:ln>
          <a:extLst>
            <a:ext uri="{53640926-AAD7-44D8-BBD7-CCE9431645EC}">
              <a14:shadowObscured xmlns:a14="http://schemas.microsoft.com/office/drawing/2010/main"/>
            </a:ext>
          </a:extLst>
        </p:spPr>
      </p:pic>
      <p:pic>
        <p:nvPicPr>
          <p:cNvPr id="10" name="Graphic 9" descr="Sad face outline outline">
            <a:extLst>
              <a:ext uri="{FF2B5EF4-FFF2-40B4-BE49-F238E27FC236}">
                <a16:creationId xmlns:a16="http://schemas.microsoft.com/office/drawing/2014/main" id="{8CCF65D7-2BDE-D799-964C-79A364A6C9B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234737" y="1526815"/>
            <a:ext cx="1210453" cy="1210453"/>
          </a:xfrm>
          <a:prstGeom prst="rect">
            <a:avLst/>
          </a:prstGeom>
        </p:spPr>
      </p:pic>
      <p:sp>
        <p:nvSpPr>
          <p:cNvPr id="19" name="TextBox 18">
            <a:extLst>
              <a:ext uri="{FF2B5EF4-FFF2-40B4-BE49-F238E27FC236}">
                <a16:creationId xmlns:a16="http://schemas.microsoft.com/office/drawing/2014/main" id="{082F8775-D887-3EA9-20AF-FFA04BC49AEE}"/>
              </a:ext>
            </a:extLst>
          </p:cNvPr>
          <p:cNvSpPr txBox="1"/>
          <p:nvPr/>
        </p:nvSpPr>
        <p:spPr>
          <a:xfrm>
            <a:off x="8634103" y="1259255"/>
            <a:ext cx="3557897" cy="923330"/>
          </a:xfrm>
          <a:prstGeom prst="rect">
            <a:avLst/>
          </a:prstGeom>
          <a:noFill/>
        </p:spPr>
        <p:txBody>
          <a:bodyPr wrap="square">
            <a:spAutoFit/>
          </a:bodyPr>
          <a:lstStyle/>
          <a:p>
            <a:r>
              <a:rPr lang="en-GB" sz="1800" b="1" dirty="0">
                <a:effectLst/>
                <a:latin typeface="Times New Roman" panose="02020603050405020304" pitchFamily="18" charset="0"/>
                <a:ea typeface="Calibri" panose="020F0502020204030204" pitchFamily="34" charset="0"/>
              </a:rPr>
              <a:t>Key message 3</a:t>
            </a:r>
            <a:r>
              <a:rPr lang="en-GB" sz="1800" dirty="0">
                <a:effectLst/>
                <a:latin typeface="Times New Roman" panose="02020603050405020304" pitchFamily="18" charset="0"/>
                <a:ea typeface="Calibri" panose="020F0502020204030204" pitchFamily="34" charset="0"/>
              </a:rPr>
              <a:t>: Mammals require natural habitats and are primarily found in forests</a:t>
            </a:r>
            <a:endParaRPr lang="en-GB" dirty="0"/>
          </a:p>
        </p:txBody>
      </p:sp>
      <p:sp>
        <p:nvSpPr>
          <p:cNvPr id="20" name="TextBox 19">
            <a:extLst>
              <a:ext uri="{FF2B5EF4-FFF2-40B4-BE49-F238E27FC236}">
                <a16:creationId xmlns:a16="http://schemas.microsoft.com/office/drawing/2014/main" id="{D5A2A9E0-4515-587B-32AE-8991253B7937}"/>
              </a:ext>
            </a:extLst>
          </p:cNvPr>
          <p:cNvSpPr txBox="1"/>
          <p:nvPr/>
        </p:nvSpPr>
        <p:spPr>
          <a:xfrm>
            <a:off x="5884014" y="3419964"/>
            <a:ext cx="628185" cy="369332"/>
          </a:xfrm>
          <a:prstGeom prst="rect">
            <a:avLst/>
          </a:prstGeom>
          <a:solidFill>
            <a:schemeClr val="bg1"/>
          </a:solidFill>
        </p:spPr>
        <p:txBody>
          <a:bodyPr wrap="none" rtlCol="0">
            <a:spAutoFit/>
          </a:bodyPr>
          <a:lstStyle/>
          <a:p>
            <a:r>
              <a:rPr lang="en-US" dirty="0">
                <a:solidFill>
                  <a:srgbClr val="FFC000"/>
                </a:solidFill>
              </a:rPr>
              <a:t>Crop</a:t>
            </a:r>
            <a:endParaRPr lang="en-GB" dirty="0">
              <a:solidFill>
                <a:srgbClr val="FFC000"/>
              </a:solidFill>
            </a:endParaRPr>
          </a:p>
        </p:txBody>
      </p:sp>
      <p:sp>
        <p:nvSpPr>
          <p:cNvPr id="21" name="TextBox 20">
            <a:extLst>
              <a:ext uri="{FF2B5EF4-FFF2-40B4-BE49-F238E27FC236}">
                <a16:creationId xmlns:a16="http://schemas.microsoft.com/office/drawing/2014/main" id="{C318EADE-1961-0D78-EC0D-30DC48D6F432}"/>
              </a:ext>
            </a:extLst>
          </p:cNvPr>
          <p:cNvSpPr txBox="1"/>
          <p:nvPr/>
        </p:nvSpPr>
        <p:spPr>
          <a:xfrm>
            <a:off x="6878283" y="3454269"/>
            <a:ext cx="765851" cy="369332"/>
          </a:xfrm>
          <a:prstGeom prst="rect">
            <a:avLst/>
          </a:prstGeom>
          <a:solidFill>
            <a:schemeClr val="bg1"/>
          </a:solidFill>
        </p:spPr>
        <p:txBody>
          <a:bodyPr wrap="none" rtlCol="0">
            <a:spAutoFit/>
          </a:bodyPr>
          <a:lstStyle/>
          <a:p>
            <a:r>
              <a:rPr lang="en-US" dirty="0">
                <a:solidFill>
                  <a:schemeClr val="accent6">
                    <a:lumMod val="75000"/>
                  </a:schemeClr>
                </a:solidFill>
              </a:rPr>
              <a:t>Forest</a:t>
            </a:r>
            <a:endParaRPr lang="en-GB" dirty="0">
              <a:solidFill>
                <a:schemeClr val="accent6">
                  <a:lumMod val="75000"/>
                </a:schemeClr>
              </a:solidFill>
            </a:endParaRPr>
          </a:p>
        </p:txBody>
      </p:sp>
      <p:sp>
        <p:nvSpPr>
          <p:cNvPr id="22" name="TextBox 21">
            <a:extLst>
              <a:ext uri="{FF2B5EF4-FFF2-40B4-BE49-F238E27FC236}">
                <a16:creationId xmlns:a16="http://schemas.microsoft.com/office/drawing/2014/main" id="{2335BCBB-47B4-A3DC-774A-9DB947749EFB}"/>
              </a:ext>
            </a:extLst>
          </p:cNvPr>
          <p:cNvSpPr txBox="1"/>
          <p:nvPr/>
        </p:nvSpPr>
        <p:spPr>
          <a:xfrm>
            <a:off x="6348298" y="5214229"/>
            <a:ext cx="1103251" cy="369332"/>
          </a:xfrm>
          <a:prstGeom prst="rect">
            <a:avLst/>
          </a:prstGeom>
          <a:solidFill>
            <a:schemeClr val="bg1"/>
          </a:solidFill>
        </p:spPr>
        <p:txBody>
          <a:bodyPr wrap="none" rtlCol="0">
            <a:spAutoFit/>
          </a:bodyPr>
          <a:lstStyle/>
          <a:p>
            <a:r>
              <a:rPr lang="en-US" dirty="0">
                <a:solidFill>
                  <a:schemeClr val="accent1">
                    <a:lumMod val="75000"/>
                  </a:schemeClr>
                </a:solidFill>
              </a:rPr>
              <a:t>Grassland</a:t>
            </a:r>
            <a:endParaRPr lang="en-GB" dirty="0">
              <a:solidFill>
                <a:schemeClr val="accent1">
                  <a:lumMod val="75000"/>
                </a:schemeClr>
              </a:solidFill>
            </a:endParaRPr>
          </a:p>
        </p:txBody>
      </p:sp>
      <p:sp>
        <p:nvSpPr>
          <p:cNvPr id="23" name="Oval 22">
            <a:extLst>
              <a:ext uri="{FF2B5EF4-FFF2-40B4-BE49-F238E27FC236}">
                <a16:creationId xmlns:a16="http://schemas.microsoft.com/office/drawing/2014/main" id="{D923C941-D048-C58D-94AB-5E7E461BFB62}"/>
              </a:ext>
            </a:extLst>
          </p:cNvPr>
          <p:cNvSpPr/>
          <p:nvPr/>
        </p:nvSpPr>
        <p:spPr>
          <a:xfrm>
            <a:off x="5517930" y="3753171"/>
            <a:ext cx="1409111" cy="146105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1BAEB62-11E5-9176-39D6-A2662B35FC95}"/>
              </a:ext>
            </a:extLst>
          </p:cNvPr>
          <p:cNvSpPr txBox="1"/>
          <p:nvPr/>
        </p:nvSpPr>
        <p:spPr>
          <a:xfrm>
            <a:off x="5612700" y="4260985"/>
            <a:ext cx="340158" cy="461665"/>
          </a:xfrm>
          <a:prstGeom prst="rect">
            <a:avLst/>
          </a:prstGeom>
          <a:noFill/>
        </p:spPr>
        <p:txBody>
          <a:bodyPr wrap="none" rtlCol="0">
            <a:spAutoFit/>
          </a:bodyPr>
          <a:lstStyle/>
          <a:p>
            <a:r>
              <a:rPr lang="en-US" sz="2400" dirty="0"/>
              <a:t>2</a:t>
            </a:r>
            <a:endParaRPr lang="en-GB" sz="2400" dirty="0"/>
          </a:p>
        </p:txBody>
      </p:sp>
      <p:sp>
        <p:nvSpPr>
          <p:cNvPr id="25" name="Oval 24">
            <a:extLst>
              <a:ext uri="{FF2B5EF4-FFF2-40B4-BE49-F238E27FC236}">
                <a16:creationId xmlns:a16="http://schemas.microsoft.com/office/drawing/2014/main" id="{261168DA-8EA8-A7BF-22E2-A67FE08110DB}"/>
              </a:ext>
            </a:extLst>
          </p:cNvPr>
          <p:cNvSpPr/>
          <p:nvPr/>
        </p:nvSpPr>
        <p:spPr>
          <a:xfrm>
            <a:off x="6096000" y="3771234"/>
            <a:ext cx="1912883" cy="1461058"/>
          </a:xfrm>
          <a:prstGeom prst="ellipse">
            <a:avLst/>
          </a:prstGeom>
          <a:solidFill>
            <a:schemeClr val="accent6">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8AEE2694-B6CD-57B6-33D9-6AA923CC93CA}"/>
              </a:ext>
            </a:extLst>
          </p:cNvPr>
          <p:cNvSpPr txBox="1"/>
          <p:nvPr/>
        </p:nvSpPr>
        <p:spPr>
          <a:xfrm>
            <a:off x="6183590" y="4252866"/>
            <a:ext cx="340158" cy="461665"/>
          </a:xfrm>
          <a:prstGeom prst="rect">
            <a:avLst/>
          </a:prstGeom>
          <a:noFill/>
        </p:spPr>
        <p:txBody>
          <a:bodyPr wrap="none" rtlCol="0">
            <a:spAutoFit/>
          </a:bodyPr>
          <a:lstStyle/>
          <a:p>
            <a:r>
              <a:rPr lang="en-US" sz="2400" dirty="0"/>
              <a:t>8</a:t>
            </a:r>
            <a:endParaRPr lang="en-GB" sz="2400" dirty="0"/>
          </a:p>
        </p:txBody>
      </p:sp>
      <p:sp>
        <p:nvSpPr>
          <p:cNvPr id="27" name="TextBox 26">
            <a:extLst>
              <a:ext uri="{FF2B5EF4-FFF2-40B4-BE49-F238E27FC236}">
                <a16:creationId xmlns:a16="http://schemas.microsoft.com/office/drawing/2014/main" id="{6EF6AC81-CBD4-15E2-BB18-C946192254D0}"/>
              </a:ext>
            </a:extLst>
          </p:cNvPr>
          <p:cNvSpPr txBox="1"/>
          <p:nvPr/>
        </p:nvSpPr>
        <p:spPr>
          <a:xfrm>
            <a:off x="7496155" y="4252867"/>
            <a:ext cx="495649" cy="461665"/>
          </a:xfrm>
          <a:prstGeom prst="rect">
            <a:avLst/>
          </a:prstGeom>
          <a:noFill/>
        </p:spPr>
        <p:txBody>
          <a:bodyPr wrap="none" rtlCol="0">
            <a:spAutoFit/>
          </a:bodyPr>
          <a:lstStyle/>
          <a:p>
            <a:r>
              <a:rPr lang="en-US" sz="2400" dirty="0"/>
              <a:t>10</a:t>
            </a:r>
            <a:endParaRPr lang="en-GB" sz="2400" dirty="0"/>
          </a:p>
        </p:txBody>
      </p:sp>
      <p:sp>
        <p:nvSpPr>
          <p:cNvPr id="28" name="Oval 27">
            <a:extLst>
              <a:ext uri="{FF2B5EF4-FFF2-40B4-BE49-F238E27FC236}">
                <a16:creationId xmlns:a16="http://schemas.microsoft.com/office/drawing/2014/main" id="{3F038715-5A50-4014-DB3A-6EF5E59E6E37}"/>
              </a:ext>
            </a:extLst>
          </p:cNvPr>
          <p:cNvSpPr/>
          <p:nvPr/>
        </p:nvSpPr>
        <p:spPr>
          <a:xfrm>
            <a:off x="6512199" y="4094675"/>
            <a:ext cx="919855" cy="838624"/>
          </a:xfrm>
          <a:prstGeom prst="ellipse">
            <a:avLst/>
          </a:prstGeom>
          <a:solidFill>
            <a:schemeClr val="accent1">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FB95B99-1941-FDB7-0094-BB8958933A93}"/>
              </a:ext>
            </a:extLst>
          </p:cNvPr>
          <p:cNvSpPr txBox="1"/>
          <p:nvPr/>
        </p:nvSpPr>
        <p:spPr>
          <a:xfrm>
            <a:off x="6471982" y="4249833"/>
            <a:ext cx="495649" cy="461665"/>
          </a:xfrm>
          <a:prstGeom prst="rect">
            <a:avLst/>
          </a:prstGeom>
          <a:noFill/>
        </p:spPr>
        <p:txBody>
          <a:bodyPr wrap="none" rtlCol="0">
            <a:spAutoFit/>
          </a:bodyPr>
          <a:lstStyle/>
          <a:p>
            <a:r>
              <a:rPr lang="en-US" sz="2400" dirty="0"/>
              <a:t>10</a:t>
            </a:r>
            <a:endParaRPr lang="en-GB" sz="2400" dirty="0"/>
          </a:p>
        </p:txBody>
      </p:sp>
      <p:sp>
        <p:nvSpPr>
          <p:cNvPr id="30" name="TextBox 29">
            <a:extLst>
              <a:ext uri="{FF2B5EF4-FFF2-40B4-BE49-F238E27FC236}">
                <a16:creationId xmlns:a16="http://schemas.microsoft.com/office/drawing/2014/main" id="{D250F68B-0216-9D08-DA3E-983494C5AA83}"/>
              </a:ext>
            </a:extLst>
          </p:cNvPr>
          <p:cNvSpPr txBox="1"/>
          <p:nvPr/>
        </p:nvSpPr>
        <p:spPr>
          <a:xfrm>
            <a:off x="6953868" y="4260985"/>
            <a:ext cx="340158" cy="461665"/>
          </a:xfrm>
          <a:prstGeom prst="rect">
            <a:avLst/>
          </a:prstGeom>
          <a:noFill/>
        </p:spPr>
        <p:txBody>
          <a:bodyPr wrap="none" rtlCol="0">
            <a:spAutoFit/>
          </a:bodyPr>
          <a:lstStyle/>
          <a:p>
            <a:r>
              <a:rPr lang="en-US" sz="2400" dirty="0"/>
              <a:t>8</a:t>
            </a:r>
            <a:endParaRPr lang="en-GB" sz="2400" dirty="0"/>
          </a:p>
        </p:txBody>
      </p:sp>
      <p:sp>
        <p:nvSpPr>
          <p:cNvPr id="32" name="TextBox 31">
            <a:extLst>
              <a:ext uri="{FF2B5EF4-FFF2-40B4-BE49-F238E27FC236}">
                <a16:creationId xmlns:a16="http://schemas.microsoft.com/office/drawing/2014/main" id="{80953E12-938E-7A81-D4A5-DCFC5EE3B946}"/>
              </a:ext>
            </a:extLst>
          </p:cNvPr>
          <p:cNvSpPr txBox="1"/>
          <p:nvPr/>
        </p:nvSpPr>
        <p:spPr>
          <a:xfrm>
            <a:off x="9116050" y="4706720"/>
            <a:ext cx="2622410" cy="1754326"/>
          </a:xfrm>
          <a:prstGeom prst="rect">
            <a:avLst/>
          </a:prstGeom>
          <a:noFill/>
        </p:spPr>
        <p:txBody>
          <a:bodyPr wrap="square">
            <a:spAutoFit/>
          </a:bodyPr>
          <a:lstStyle/>
          <a:p>
            <a:r>
              <a:rPr lang="en-GB" sz="1800" dirty="0">
                <a:effectLst/>
                <a:latin typeface="Times New Roman" panose="02020603050405020304" pitchFamily="18" charset="0"/>
                <a:ea typeface="Calibri" panose="020F0502020204030204" pitchFamily="34" charset="0"/>
              </a:rPr>
              <a:t>Restoring tree cover habitats along rivers or along farm boundaries will benefit overall mammal diversity in the landscape</a:t>
            </a:r>
            <a:endParaRPr lang="en-GB" dirty="0"/>
          </a:p>
        </p:txBody>
      </p:sp>
      <p:pic>
        <p:nvPicPr>
          <p:cNvPr id="33" name="Picture 32" descr="A picture containing text, outdoor, black, white&#10;&#10;Description automatically generated">
            <a:extLst>
              <a:ext uri="{FF2B5EF4-FFF2-40B4-BE49-F238E27FC236}">
                <a16:creationId xmlns:a16="http://schemas.microsoft.com/office/drawing/2014/main" id="{63EC4CA2-6427-F440-84EE-77BE839EF6C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9195020" y="2559457"/>
            <a:ext cx="2722880" cy="1954530"/>
          </a:xfrm>
          <a:prstGeom prst="rect">
            <a:avLst/>
          </a:prstGeom>
          <a:ln>
            <a:noFill/>
          </a:ln>
          <a:extLst>
            <a:ext uri="{53640926-AAD7-44D8-BBD7-CCE9431645EC}">
              <a14:shadowObscured xmlns:a14="http://schemas.microsoft.com/office/drawing/2010/main"/>
            </a:ext>
          </a:extLst>
        </p:spPr>
      </p:pic>
      <p:pic>
        <p:nvPicPr>
          <p:cNvPr id="34" name="Picture 33" descr="A picture containing text, outdoor, elephant, tree&#10;&#10;Description automatically generated">
            <a:extLst>
              <a:ext uri="{FF2B5EF4-FFF2-40B4-BE49-F238E27FC236}">
                <a16:creationId xmlns:a16="http://schemas.microsoft.com/office/drawing/2014/main" id="{05CA6F14-0403-D52F-1B9D-BABC298404C1}"/>
              </a:ext>
            </a:extLst>
          </p:cNvPr>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bright="25000"/>
                    </a14:imgEffect>
                  </a14:imgLayer>
                </a14:imgProps>
              </a:ext>
              <a:ext uri="{28A0092B-C50C-407E-A947-70E740481C1C}">
                <a14:useLocalDpi xmlns:a14="http://schemas.microsoft.com/office/drawing/2010/main"/>
              </a:ext>
            </a:extLst>
          </a:blip>
          <a:srcRect/>
          <a:stretch/>
        </p:blipFill>
        <p:spPr bwMode="auto">
          <a:xfrm>
            <a:off x="4758067" y="3255039"/>
            <a:ext cx="4157919" cy="2593263"/>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3447D8C9-B787-F425-144F-B50209F94313}"/>
              </a:ext>
            </a:extLst>
          </p:cNvPr>
          <p:cNvSpPr txBox="1"/>
          <p:nvPr/>
        </p:nvSpPr>
        <p:spPr>
          <a:xfrm>
            <a:off x="1008989" y="5398895"/>
            <a:ext cx="3258698" cy="1200329"/>
          </a:xfrm>
          <a:prstGeom prst="rect">
            <a:avLst/>
          </a:prstGeom>
          <a:noFill/>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C</a:t>
            </a:r>
            <a:r>
              <a:rPr lang="en-GB" sz="2400" dirty="0" err="1">
                <a:solidFill>
                  <a:srgbClr val="FF0000"/>
                </a:solidFill>
                <a:latin typeface="Times New Roman" panose="02020603050405020304" pitchFamily="18" charset="0"/>
                <a:ea typeface="Calibri" panose="020F0502020204030204" pitchFamily="34" charset="0"/>
              </a:rPr>
              <a:t>rop</a:t>
            </a:r>
            <a:r>
              <a:rPr lang="en-GB" sz="2400" dirty="0">
                <a:solidFill>
                  <a:srgbClr val="FF0000"/>
                </a:solidFill>
                <a:latin typeface="Times New Roman" panose="02020603050405020304" pitchFamily="18" charset="0"/>
                <a:ea typeface="Calibri" panose="020F0502020204030204" pitchFamily="34" charset="0"/>
              </a:rPr>
              <a:t> - elephant conflicts are spatially variable &amp; more likely near forests</a:t>
            </a:r>
            <a:endParaRPr lang="en-GB" sz="2400" dirty="0">
              <a:solidFill>
                <a:srgbClr val="FF0000"/>
              </a:solidFill>
            </a:endParaRPr>
          </a:p>
        </p:txBody>
      </p:sp>
    </p:spTree>
    <p:extLst>
      <p:ext uri="{BB962C8B-B14F-4D97-AF65-F5344CB8AC3E}">
        <p14:creationId xmlns:p14="http://schemas.microsoft.com/office/powerpoint/2010/main" val="7415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Plenty of social insights: </a:t>
            </a:r>
            <a:endParaRPr lang="en-GB" sz="2800" b="1" dirty="0">
              <a:solidFill>
                <a:srgbClr val="0070C0"/>
              </a:solidFill>
            </a:endParaRPr>
          </a:p>
        </p:txBody>
      </p:sp>
      <p:grpSp>
        <p:nvGrpSpPr>
          <p:cNvPr id="7" name="Group 6">
            <a:extLst>
              <a:ext uri="{FF2B5EF4-FFF2-40B4-BE49-F238E27FC236}">
                <a16:creationId xmlns:a16="http://schemas.microsoft.com/office/drawing/2014/main" id="{23AA446B-B77F-3162-8FED-C0C74A277868}"/>
              </a:ext>
            </a:extLst>
          </p:cNvPr>
          <p:cNvGrpSpPr/>
          <p:nvPr/>
        </p:nvGrpSpPr>
        <p:grpSpPr>
          <a:xfrm>
            <a:off x="681135" y="1172421"/>
            <a:ext cx="10537637" cy="831315"/>
            <a:chOff x="681135" y="1172421"/>
            <a:chExt cx="10537637" cy="831315"/>
          </a:xfrm>
        </p:grpSpPr>
        <p:sp>
          <p:nvSpPr>
            <p:cNvPr id="2" name="TextBox 1">
              <a:extLst>
                <a:ext uri="{FF2B5EF4-FFF2-40B4-BE49-F238E27FC236}">
                  <a16:creationId xmlns:a16="http://schemas.microsoft.com/office/drawing/2014/main" id="{C0A08DDF-A55E-8C3D-6B1E-82DAFF664787}"/>
                </a:ext>
              </a:extLst>
            </p:cNvPr>
            <p:cNvSpPr txBox="1"/>
            <p:nvPr/>
          </p:nvSpPr>
          <p:spPr>
            <a:xfrm>
              <a:off x="681135" y="1172421"/>
              <a:ext cx="4654207" cy="830997"/>
            </a:xfrm>
            <a:prstGeom prst="rect">
              <a:avLst/>
            </a:prstGeom>
            <a:noFill/>
          </p:spPr>
          <p:txBody>
            <a:bodyPr wrap="square" rtlCol="0">
              <a:spAutoFit/>
            </a:bodyPr>
            <a:lstStyle/>
            <a:p>
              <a:r>
                <a:rPr lang="en-US" sz="2400" dirty="0"/>
                <a:t>Perceptions of natural capital and human wellbeing</a:t>
              </a:r>
              <a:endParaRPr lang="en-GB" dirty="0"/>
            </a:p>
          </p:txBody>
        </p:sp>
        <p:sp>
          <p:nvSpPr>
            <p:cNvPr id="5" name="TextBox 4">
              <a:extLst>
                <a:ext uri="{FF2B5EF4-FFF2-40B4-BE49-F238E27FC236}">
                  <a16:creationId xmlns:a16="http://schemas.microsoft.com/office/drawing/2014/main" id="{0226DD03-1A94-B981-8E8B-2559F74454D1}"/>
                </a:ext>
              </a:extLst>
            </p:cNvPr>
            <p:cNvSpPr txBox="1"/>
            <p:nvPr/>
          </p:nvSpPr>
          <p:spPr>
            <a:xfrm>
              <a:off x="5707117" y="1172739"/>
              <a:ext cx="5511655" cy="830997"/>
            </a:xfrm>
            <a:prstGeom prst="rect">
              <a:avLst/>
            </a:prstGeom>
            <a:noFill/>
          </p:spPr>
          <p:txBody>
            <a:bodyPr wrap="square" rtlCol="0">
              <a:spAutoFit/>
            </a:bodyPr>
            <a:lstStyle/>
            <a:p>
              <a:r>
                <a:rPr lang="en-US" sz="2400" dirty="0"/>
                <a:t>Trees feature in visions that small-holder farmers have for their farms</a:t>
              </a:r>
              <a:endParaRPr lang="en-GB" dirty="0"/>
            </a:p>
          </p:txBody>
        </p:sp>
      </p:grpSp>
      <p:grpSp>
        <p:nvGrpSpPr>
          <p:cNvPr id="8" name="Group 7">
            <a:extLst>
              <a:ext uri="{FF2B5EF4-FFF2-40B4-BE49-F238E27FC236}">
                <a16:creationId xmlns:a16="http://schemas.microsoft.com/office/drawing/2014/main" id="{C8259B77-CB99-8824-8B98-E7DB10ABD72F}"/>
              </a:ext>
            </a:extLst>
          </p:cNvPr>
          <p:cNvGrpSpPr/>
          <p:nvPr/>
        </p:nvGrpSpPr>
        <p:grpSpPr>
          <a:xfrm>
            <a:off x="567499" y="2239193"/>
            <a:ext cx="4288280" cy="4472678"/>
            <a:chOff x="567499" y="2239193"/>
            <a:chExt cx="4288280" cy="4472678"/>
          </a:xfrm>
        </p:grpSpPr>
        <p:sp>
          <p:nvSpPr>
            <p:cNvPr id="9" name="TextBox 8">
              <a:extLst>
                <a:ext uri="{FF2B5EF4-FFF2-40B4-BE49-F238E27FC236}">
                  <a16:creationId xmlns:a16="http://schemas.microsoft.com/office/drawing/2014/main" id="{53DC2AB3-252B-1BA1-1772-A5FC6DCBFB83}"/>
                </a:ext>
              </a:extLst>
            </p:cNvPr>
            <p:cNvSpPr txBox="1"/>
            <p:nvPr/>
          </p:nvSpPr>
          <p:spPr>
            <a:xfrm>
              <a:off x="681135" y="2239193"/>
              <a:ext cx="4174644" cy="1015663"/>
            </a:xfrm>
            <a:prstGeom prst="rect">
              <a:avLst/>
            </a:prstGeom>
            <a:noFill/>
          </p:spPr>
          <p:txBody>
            <a:bodyPr wrap="square">
              <a:spAutoFit/>
            </a:bodyPr>
            <a:lstStyle/>
            <a:p>
              <a:pPr marL="342900" indent="-342900">
                <a:buFont typeface="Arial" panose="020B0604020202020204" pitchFamily="34" charset="0"/>
                <a:buChar char="•"/>
              </a:pPr>
              <a:r>
                <a:rPr lang="en-US" sz="2000" dirty="0"/>
                <a:t>People's perceptions of nature as being of ‘high value’ increased with household wellbeing</a:t>
              </a:r>
              <a:endParaRPr lang="en-GB" sz="2000" dirty="0"/>
            </a:p>
          </p:txBody>
        </p:sp>
        <p:pic>
          <p:nvPicPr>
            <p:cNvPr id="10" name="Picture 9">
              <a:extLst>
                <a:ext uri="{FF2B5EF4-FFF2-40B4-BE49-F238E27FC236}">
                  <a16:creationId xmlns:a16="http://schemas.microsoft.com/office/drawing/2014/main" id="{DCA7EC4E-353C-0041-CE4A-2C2B834F3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499" y="3485165"/>
              <a:ext cx="4288280" cy="3226706"/>
            </a:xfrm>
            <a:prstGeom prst="rect">
              <a:avLst/>
            </a:prstGeom>
          </p:spPr>
        </p:pic>
      </p:grpSp>
      <p:grpSp>
        <p:nvGrpSpPr>
          <p:cNvPr id="11" name="Group 10">
            <a:extLst>
              <a:ext uri="{FF2B5EF4-FFF2-40B4-BE49-F238E27FC236}">
                <a16:creationId xmlns:a16="http://schemas.microsoft.com/office/drawing/2014/main" id="{F6835486-C2CA-5316-D2E1-2ADFA72752B6}"/>
              </a:ext>
            </a:extLst>
          </p:cNvPr>
          <p:cNvGrpSpPr/>
          <p:nvPr/>
        </p:nvGrpSpPr>
        <p:grpSpPr>
          <a:xfrm>
            <a:off x="5583825" y="2063548"/>
            <a:ext cx="6224546" cy="4410575"/>
            <a:chOff x="5583825" y="2063548"/>
            <a:chExt cx="6224546" cy="4410575"/>
          </a:xfrm>
        </p:grpSpPr>
        <p:pic>
          <p:nvPicPr>
            <p:cNvPr id="1026" name="Picture 2">
              <a:extLst>
                <a:ext uri="{FF2B5EF4-FFF2-40B4-BE49-F238E27FC236}">
                  <a16:creationId xmlns:a16="http://schemas.microsoft.com/office/drawing/2014/main" id="{307EC865-078E-AA1A-1D55-72D96039E2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83825" y="4454823"/>
              <a:ext cx="6210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83876E2-2BA4-99DF-9484-378B47679C4B}"/>
                </a:ext>
              </a:extLst>
            </p:cNvPr>
            <p:cNvSpPr txBox="1"/>
            <p:nvPr/>
          </p:nvSpPr>
          <p:spPr>
            <a:xfrm>
              <a:off x="5707117" y="2063548"/>
              <a:ext cx="6101254" cy="1015663"/>
            </a:xfrm>
            <a:prstGeom prst="rect">
              <a:avLst/>
            </a:prstGeom>
            <a:noFill/>
          </p:spPr>
          <p:txBody>
            <a:bodyPr wrap="square">
              <a:spAutoFit/>
            </a:bodyPr>
            <a:lstStyle/>
            <a:p>
              <a:pPr marL="342900" indent="-342900">
                <a:buFont typeface="Arial" panose="020B0604020202020204" pitchFamily="34" charset="0"/>
                <a:buChar char="•"/>
              </a:pPr>
              <a:r>
                <a:rPr lang="en-US" sz="2000" b="1" i="0" u="none" strike="noStrike" dirty="0">
                  <a:solidFill>
                    <a:srgbClr val="000000"/>
                  </a:solidFill>
                  <a:effectLst/>
                  <a:latin typeface="Calibri" panose="020F0502020204030204" pitchFamily="34" charset="0"/>
                </a:rPr>
                <a:t>Ideal farm</a:t>
              </a:r>
              <a:r>
                <a:rPr lang="en-US" sz="2000" b="0" i="0" u="none" strike="noStrike" dirty="0">
                  <a:solidFill>
                    <a:srgbClr val="000000"/>
                  </a:solidFill>
                  <a:effectLst/>
                  <a:latin typeface="Calibri" panose="020F0502020204030204" pitchFamily="34" charset="0"/>
                </a:rPr>
                <a:t>:  fruit trees, firewood or for timber/construction purposes, multipurpose trees, beekeeping as income-generating activity.</a:t>
              </a:r>
              <a:r>
                <a:rPr lang="en-US" sz="2000" b="0" i="0" dirty="0">
                  <a:solidFill>
                    <a:srgbClr val="000000"/>
                  </a:solidFill>
                  <a:effectLst/>
                  <a:latin typeface="Calibri" panose="020F0502020204030204" pitchFamily="34" charset="0"/>
                </a:rPr>
                <a:t>​</a:t>
              </a:r>
              <a:endParaRPr lang="en-GB" sz="2000" dirty="0"/>
            </a:p>
          </p:txBody>
        </p:sp>
        <p:sp>
          <p:nvSpPr>
            <p:cNvPr id="14" name="TextBox 13">
              <a:extLst>
                <a:ext uri="{FF2B5EF4-FFF2-40B4-BE49-F238E27FC236}">
                  <a16:creationId xmlns:a16="http://schemas.microsoft.com/office/drawing/2014/main" id="{91562C93-CCE0-4725-5A78-7BFD3C0AA5C5}"/>
                </a:ext>
              </a:extLst>
            </p:cNvPr>
            <p:cNvSpPr txBox="1"/>
            <p:nvPr/>
          </p:nvSpPr>
          <p:spPr>
            <a:xfrm>
              <a:off x="5707117" y="3054839"/>
              <a:ext cx="6101254" cy="1323439"/>
            </a:xfrm>
            <a:prstGeom prst="rect">
              <a:avLst/>
            </a:prstGeom>
            <a:noFill/>
          </p:spPr>
          <p:txBody>
            <a:bodyPr wrap="square">
              <a:spAutoFit/>
            </a:bodyPr>
            <a:lstStyle/>
            <a:p>
              <a:pPr marL="285750" indent="-285750" algn="l" rtl="0" fontAlgn="base">
                <a:buFont typeface="Arial" panose="020B0604020202020204" pitchFamily="34" charset="0"/>
                <a:buChar char="•"/>
              </a:pPr>
              <a:r>
                <a:rPr lang="en-US" sz="2000" b="1" i="0" u="none" strike="noStrike" dirty="0">
                  <a:solidFill>
                    <a:srgbClr val="000000"/>
                  </a:solidFill>
                  <a:effectLst/>
                </a:rPr>
                <a:t>Challenges</a:t>
              </a:r>
              <a:r>
                <a:rPr lang="en-US" sz="2000" b="0" i="0" dirty="0">
                  <a:solidFill>
                    <a:srgbClr val="000000"/>
                  </a:solidFill>
                  <a:effectLst/>
                </a:rPr>
                <a:t>​</a:t>
              </a:r>
              <a:r>
                <a:rPr lang="en-US" sz="2000" dirty="0">
                  <a:solidFill>
                    <a:srgbClr val="000000"/>
                  </a:solidFill>
                </a:rPr>
                <a:t>: </a:t>
              </a:r>
              <a:r>
                <a:rPr lang="en-GB" sz="2000" b="0" i="0" u="none" strike="noStrike" dirty="0">
                  <a:solidFill>
                    <a:srgbClr val="000000"/>
                  </a:solidFill>
                  <a:effectLst/>
                </a:rPr>
                <a:t>High costs</a:t>
              </a:r>
              <a:r>
                <a:rPr lang="en-US" sz="2000" b="0" i="0" dirty="0">
                  <a:solidFill>
                    <a:srgbClr val="000000"/>
                  </a:solidFill>
                  <a:effectLst/>
                </a:rPr>
                <a:t>​</a:t>
              </a:r>
              <a:r>
                <a:rPr lang="en-US" sz="2000" dirty="0">
                  <a:solidFill>
                    <a:srgbClr val="000000"/>
                  </a:solidFill>
                </a:rPr>
                <a:t>. </a:t>
              </a:r>
              <a:r>
                <a:rPr lang="it-IT" sz="2000" dirty="0" err="1">
                  <a:solidFill>
                    <a:srgbClr val="000000"/>
                  </a:solidFill>
                </a:rPr>
                <a:t>F</a:t>
              </a:r>
              <a:r>
                <a:rPr lang="it-IT" sz="2000" b="0" i="0" u="none" strike="noStrike" dirty="0" err="1">
                  <a:solidFill>
                    <a:srgbClr val="000000"/>
                  </a:solidFill>
                  <a:effectLst/>
                </a:rPr>
                <a:t>ires</a:t>
              </a:r>
              <a:r>
                <a:rPr lang="it-IT" sz="2000" dirty="0">
                  <a:solidFill>
                    <a:srgbClr val="000000"/>
                  </a:solidFill>
                </a:rPr>
                <a:t> </a:t>
              </a:r>
              <a:r>
                <a:rPr lang="it-IT" sz="2000" b="0" i="0" u="none" strike="noStrike" dirty="0" err="1">
                  <a:solidFill>
                    <a:srgbClr val="000000"/>
                  </a:solidFill>
                  <a:effectLst/>
                </a:rPr>
                <a:t>because</a:t>
              </a:r>
              <a:r>
                <a:rPr lang="it-IT" sz="2000" dirty="0">
                  <a:solidFill>
                    <a:srgbClr val="000000"/>
                  </a:solidFill>
                </a:rPr>
                <a:t> </a:t>
              </a:r>
              <a:r>
                <a:rPr lang="it-IT" sz="2000" b="0" i="0" u="none" strike="noStrike" dirty="0">
                  <a:solidFill>
                    <a:srgbClr val="000000"/>
                  </a:solidFill>
                  <a:effectLst/>
                </a:rPr>
                <a:t>of </a:t>
              </a:r>
              <a:r>
                <a:rPr lang="it-IT" sz="2000" b="0" i="0" u="none" strike="noStrike" dirty="0" err="1">
                  <a:solidFill>
                    <a:srgbClr val="000000"/>
                  </a:solidFill>
                  <a:effectLst/>
                </a:rPr>
                <a:t>sugarcane</a:t>
              </a:r>
              <a:r>
                <a:rPr lang="it-IT" sz="2000" b="0" i="0" dirty="0">
                  <a:solidFill>
                    <a:srgbClr val="000000"/>
                  </a:solidFill>
                  <a:effectLst/>
                </a:rPr>
                <a:t>​, </a:t>
              </a:r>
              <a:r>
                <a:rPr lang="en-GB" sz="2000" b="0" i="0" u="none" strike="noStrike" dirty="0">
                  <a:solidFill>
                    <a:srgbClr val="000000"/>
                  </a:solidFill>
                  <a:effectLst/>
                </a:rPr>
                <a:t>Environments for wild animals</a:t>
              </a:r>
              <a:r>
                <a:rPr lang="en-GB" sz="2000" dirty="0">
                  <a:solidFill>
                    <a:srgbClr val="000000"/>
                  </a:solidFill>
                </a:rPr>
                <a:t>/</a:t>
              </a:r>
              <a:r>
                <a:rPr lang="en-GB" sz="2000" b="0" i="0" u="none" strike="noStrike" dirty="0">
                  <a:solidFill>
                    <a:srgbClr val="000000"/>
                  </a:solidFill>
                  <a:effectLst/>
                </a:rPr>
                <a:t> pests. </a:t>
              </a:r>
              <a:r>
                <a:rPr lang="en-US" sz="2000" b="0" i="0" dirty="0">
                  <a:solidFill>
                    <a:srgbClr val="000000"/>
                  </a:solidFill>
                  <a:effectLst/>
                </a:rPr>
                <a:t>​</a:t>
              </a:r>
              <a:r>
                <a:rPr lang="en-GB" sz="2000" b="0" i="0" u="none" strike="noStrike" dirty="0">
                  <a:solidFill>
                    <a:srgbClr val="000000"/>
                  </a:solidFill>
                  <a:effectLst/>
                </a:rPr>
                <a:t>Security issues:</a:t>
              </a:r>
              <a:r>
                <a:rPr lang="en-US" sz="2000" b="0" i="0" dirty="0">
                  <a:solidFill>
                    <a:srgbClr val="000000"/>
                  </a:solidFill>
                  <a:effectLst/>
                </a:rPr>
                <a:t>​</a:t>
              </a:r>
              <a:r>
                <a:rPr lang="en-US" sz="2000" dirty="0">
                  <a:solidFill>
                    <a:srgbClr val="000000"/>
                  </a:solidFill>
                </a:rPr>
                <a:t> </a:t>
              </a:r>
              <a:r>
                <a:rPr lang="en-GB" sz="2000" b="0" i="0" u="none" strike="noStrike" dirty="0">
                  <a:solidFill>
                    <a:srgbClr val="000000"/>
                  </a:solidFill>
                  <a:effectLst/>
                </a:rPr>
                <a:t>theft</a:t>
              </a:r>
              <a:r>
                <a:rPr lang="en-US" sz="2000" b="0" i="0" dirty="0">
                  <a:solidFill>
                    <a:srgbClr val="000000"/>
                  </a:solidFill>
                  <a:effectLst/>
                </a:rPr>
                <a:t>​</a:t>
              </a:r>
              <a:r>
                <a:rPr lang="en-US" sz="2000" dirty="0">
                  <a:solidFill>
                    <a:srgbClr val="000000"/>
                  </a:solidFill>
                </a:rPr>
                <a:t>, </a:t>
              </a:r>
              <a:r>
                <a:rPr lang="en-GB" sz="2000" b="0" i="0" u="none" strike="noStrike" dirty="0">
                  <a:solidFill>
                    <a:srgbClr val="000000"/>
                  </a:solidFill>
                  <a:effectLst/>
                </a:rPr>
                <a:t>Reduce visibility of wild animals and farmers to other farmers</a:t>
              </a:r>
              <a:r>
                <a:rPr lang="en-US" sz="2000" b="0" i="0" dirty="0">
                  <a:solidFill>
                    <a:srgbClr val="000000"/>
                  </a:solidFill>
                  <a:effectLst/>
                </a:rPr>
                <a:t>​. Negative for crops</a:t>
              </a:r>
            </a:p>
          </p:txBody>
        </p:sp>
      </p:grpSp>
    </p:spTree>
    <p:extLst>
      <p:ext uri="{BB962C8B-B14F-4D97-AF65-F5344CB8AC3E}">
        <p14:creationId xmlns:p14="http://schemas.microsoft.com/office/powerpoint/2010/main" val="23685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Too much too soon –who is in the driving seat?</a:t>
            </a:r>
            <a:endParaRPr lang="en-GB" sz="2800" b="1" dirty="0">
              <a:solidFill>
                <a:srgbClr val="0070C0"/>
              </a:solidFill>
            </a:endParaRPr>
          </a:p>
        </p:txBody>
      </p:sp>
      <p:grpSp>
        <p:nvGrpSpPr>
          <p:cNvPr id="9" name="Group 8">
            <a:extLst>
              <a:ext uri="{FF2B5EF4-FFF2-40B4-BE49-F238E27FC236}">
                <a16:creationId xmlns:a16="http://schemas.microsoft.com/office/drawing/2014/main" id="{54ED3287-9B31-7614-C8B5-4825AEBC4CCE}"/>
              </a:ext>
            </a:extLst>
          </p:cNvPr>
          <p:cNvGrpSpPr/>
          <p:nvPr/>
        </p:nvGrpSpPr>
        <p:grpSpPr>
          <a:xfrm>
            <a:off x="743178" y="1168936"/>
            <a:ext cx="11050947" cy="834800"/>
            <a:chOff x="743178" y="1168936"/>
            <a:chExt cx="11050947" cy="834800"/>
          </a:xfrm>
        </p:grpSpPr>
        <p:sp>
          <p:nvSpPr>
            <p:cNvPr id="2" name="TextBox 1">
              <a:extLst>
                <a:ext uri="{FF2B5EF4-FFF2-40B4-BE49-F238E27FC236}">
                  <a16:creationId xmlns:a16="http://schemas.microsoft.com/office/drawing/2014/main" id="{C0A08DDF-A55E-8C3D-6B1E-82DAFF664787}"/>
                </a:ext>
              </a:extLst>
            </p:cNvPr>
            <p:cNvSpPr txBox="1"/>
            <p:nvPr/>
          </p:nvSpPr>
          <p:spPr>
            <a:xfrm>
              <a:off x="743178" y="1168936"/>
              <a:ext cx="5276389" cy="830997"/>
            </a:xfrm>
            <a:prstGeom prst="rect">
              <a:avLst/>
            </a:prstGeom>
            <a:noFill/>
          </p:spPr>
          <p:txBody>
            <a:bodyPr wrap="square" rtlCol="0">
              <a:spAutoFit/>
            </a:bodyPr>
            <a:lstStyle/>
            <a:p>
              <a:r>
                <a:rPr lang="en-US" sz="2400" dirty="0"/>
                <a:t>The government’s visions views on land allocation to trees and related challenges</a:t>
              </a:r>
              <a:endParaRPr lang="en-GB" dirty="0"/>
            </a:p>
          </p:txBody>
        </p:sp>
        <p:sp>
          <p:nvSpPr>
            <p:cNvPr id="5" name="TextBox 4">
              <a:extLst>
                <a:ext uri="{FF2B5EF4-FFF2-40B4-BE49-F238E27FC236}">
                  <a16:creationId xmlns:a16="http://schemas.microsoft.com/office/drawing/2014/main" id="{0226DD03-1A94-B981-8E8B-2559F74454D1}"/>
                </a:ext>
              </a:extLst>
            </p:cNvPr>
            <p:cNvSpPr txBox="1"/>
            <p:nvPr/>
          </p:nvSpPr>
          <p:spPr>
            <a:xfrm>
              <a:off x="6172434" y="1172739"/>
              <a:ext cx="5621691" cy="830997"/>
            </a:xfrm>
            <a:prstGeom prst="rect">
              <a:avLst/>
            </a:prstGeom>
            <a:noFill/>
          </p:spPr>
          <p:txBody>
            <a:bodyPr wrap="square" rtlCol="0">
              <a:spAutoFit/>
            </a:bodyPr>
            <a:lstStyle/>
            <a:p>
              <a:r>
                <a:rPr lang="en-US" sz="2400" dirty="0"/>
                <a:t>The NGOs interested in tree planting have funding to </a:t>
              </a:r>
              <a:r>
                <a:rPr lang="en-US" sz="2400" dirty="0" err="1"/>
                <a:t>realise</a:t>
              </a:r>
              <a:r>
                <a:rPr lang="en-US" sz="2400" dirty="0"/>
                <a:t> their visions already</a:t>
              </a:r>
              <a:endParaRPr lang="en-GB" dirty="0"/>
            </a:p>
          </p:txBody>
        </p:sp>
      </p:grpSp>
      <p:grpSp>
        <p:nvGrpSpPr>
          <p:cNvPr id="12" name="Group 11">
            <a:extLst>
              <a:ext uri="{FF2B5EF4-FFF2-40B4-BE49-F238E27FC236}">
                <a16:creationId xmlns:a16="http://schemas.microsoft.com/office/drawing/2014/main" id="{119FEF21-78E3-77EE-39D7-75D1963296FF}"/>
              </a:ext>
            </a:extLst>
          </p:cNvPr>
          <p:cNvGrpSpPr/>
          <p:nvPr/>
        </p:nvGrpSpPr>
        <p:grpSpPr>
          <a:xfrm>
            <a:off x="622539" y="2155514"/>
            <a:ext cx="10893733" cy="4318609"/>
            <a:chOff x="622539" y="2155514"/>
            <a:chExt cx="10893733" cy="4318609"/>
          </a:xfrm>
        </p:grpSpPr>
        <p:pic>
          <p:nvPicPr>
            <p:cNvPr id="8" name="Picture 7" descr="A picture containing person, indoor, ceiling&#10;&#10;Description automatically generated">
              <a:extLst>
                <a:ext uri="{FF2B5EF4-FFF2-40B4-BE49-F238E27FC236}">
                  <a16:creationId xmlns:a16="http://schemas.microsoft.com/office/drawing/2014/main" id="{C64BF34C-AAA8-CAC1-813A-998BCCD175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0285" y="2674633"/>
              <a:ext cx="5065987" cy="3799490"/>
            </a:xfrm>
            <a:prstGeom prst="rect">
              <a:avLst/>
            </a:prstGeom>
          </p:spPr>
        </p:pic>
        <p:grpSp>
          <p:nvGrpSpPr>
            <p:cNvPr id="11" name="Group 10">
              <a:extLst>
                <a:ext uri="{FF2B5EF4-FFF2-40B4-BE49-F238E27FC236}">
                  <a16:creationId xmlns:a16="http://schemas.microsoft.com/office/drawing/2014/main" id="{A4DD5755-C17C-8904-BFC3-48A4C5780DC2}"/>
                </a:ext>
              </a:extLst>
            </p:cNvPr>
            <p:cNvGrpSpPr/>
            <p:nvPr/>
          </p:nvGrpSpPr>
          <p:grpSpPr>
            <a:xfrm>
              <a:off x="622539" y="2155514"/>
              <a:ext cx="5339679" cy="4245036"/>
              <a:chOff x="622539" y="2155514"/>
              <a:chExt cx="5339679" cy="4245036"/>
            </a:xfrm>
          </p:grpSpPr>
          <p:pic>
            <p:nvPicPr>
              <p:cNvPr id="7" name="Picture 6" descr="Map&#10;&#10;Description automatically generated">
                <a:extLst>
                  <a:ext uri="{FF2B5EF4-FFF2-40B4-BE49-F238E27FC236}">
                    <a16:creationId xmlns:a16="http://schemas.microsoft.com/office/drawing/2014/main" id="{72EB03C6-5A38-5BC9-8363-F2267F347E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567" y="3355428"/>
                <a:ext cx="4628585" cy="3045122"/>
              </a:xfrm>
              <a:prstGeom prst="rect">
                <a:avLst/>
              </a:prstGeom>
            </p:spPr>
          </p:pic>
          <p:sp>
            <p:nvSpPr>
              <p:cNvPr id="10" name="TextBox 9">
                <a:extLst>
                  <a:ext uri="{FF2B5EF4-FFF2-40B4-BE49-F238E27FC236}">
                    <a16:creationId xmlns:a16="http://schemas.microsoft.com/office/drawing/2014/main" id="{E1E179D4-4D70-92A0-E992-24AB6170F9C4}"/>
                  </a:ext>
                </a:extLst>
              </p:cNvPr>
              <p:cNvSpPr txBox="1"/>
              <p:nvPr/>
            </p:nvSpPr>
            <p:spPr>
              <a:xfrm>
                <a:off x="622539" y="2155514"/>
                <a:ext cx="5339679" cy="830997"/>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dirty="0">
                    <a:solidFill>
                      <a:srgbClr val="000000"/>
                    </a:solidFill>
                    <a:effectLst/>
                  </a:rPr>
                  <a:t>encourage farmers ‘to adopt agroforestry and </a:t>
                </a:r>
                <a:r>
                  <a:rPr lang="en-US" sz="2400" b="1" i="0" u="none" strike="noStrike" dirty="0">
                    <a:solidFill>
                      <a:srgbClr val="000000"/>
                    </a:solidFill>
                    <a:effectLst/>
                  </a:rPr>
                  <a:t>change their mindset</a:t>
                </a:r>
                <a:r>
                  <a:rPr lang="en-US" sz="2400" b="0" i="0" u="none" strike="noStrike" dirty="0">
                    <a:solidFill>
                      <a:srgbClr val="000000"/>
                    </a:solidFill>
                    <a:effectLst/>
                  </a:rPr>
                  <a:t>’</a:t>
                </a:r>
                <a:endParaRPr lang="en-GB" sz="2400" dirty="0"/>
              </a:p>
            </p:txBody>
          </p:sp>
        </p:grpSp>
      </p:grpSp>
    </p:spTree>
    <p:extLst>
      <p:ext uri="{BB962C8B-B14F-4D97-AF65-F5344CB8AC3E}">
        <p14:creationId xmlns:p14="http://schemas.microsoft.com/office/powerpoint/2010/main" val="325784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Thinking about costs to people – it matters!</a:t>
            </a:r>
            <a:endParaRPr lang="en-GB" sz="2800" b="1" dirty="0">
              <a:solidFill>
                <a:srgbClr val="0070C0"/>
              </a:solidFill>
            </a:endParaRPr>
          </a:p>
        </p:txBody>
      </p:sp>
      <p:pic>
        <p:nvPicPr>
          <p:cNvPr id="2" name="Picture 1" descr="Map&#10;&#10;Description automatically generated">
            <a:extLst>
              <a:ext uri="{FF2B5EF4-FFF2-40B4-BE49-F238E27FC236}">
                <a16:creationId xmlns:a16="http://schemas.microsoft.com/office/drawing/2014/main" id="{1A3E5B10-73CF-E53B-B775-C3EC050BF3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1366" y="1716097"/>
            <a:ext cx="5282005" cy="3391542"/>
          </a:xfrm>
          <a:prstGeom prst="rect">
            <a:avLst/>
          </a:prstGeom>
        </p:spPr>
      </p:pic>
      <p:pic>
        <p:nvPicPr>
          <p:cNvPr id="5" name="Picture 4">
            <a:extLst>
              <a:ext uri="{FF2B5EF4-FFF2-40B4-BE49-F238E27FC236}">
                <a16:creationId xmlns:a16="http://schemas.microsoft.com/office/drawing/2014/main" id="{20B43408-CF93-7DC1-76CF-2D75869ED6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7161" y="1372883"/>
            <a:ext cx="6111086" cy="4658211"/>
          </a:xfrm>
          <a:prstGeom prst="rect">
            <a:avLst/>
          </a:prstGeom>
        </p:spPr>
      </p:pic>
      <p:sp>
        <p:nvSpPr>
          <p:cNvPr id="9" name="TextBox 8">
            <a:extLst>
              <a:ext uri="{FF2B5EF4-FFF2-40B4-BE49-F238E27FC236}">
                <a16:creationId xmlns:a16="http://schemas.microsoft.com/office/drawing/2014/main" id="{B9A6CCAA-A364-6E2F-C935-5E2E3B7B6698}"/>
              </a:ext>
            </a:extLst>
          </p:cNvPr>
          <p:cNvSpPr txBox="1"/>
          <p:nvPr/>
        </p:nvSpPr>
        <p:spPr>
          <a:xfrm>
            <a:off x="681135" y="6143475"/>
            <a:ext cx="5101974" cy="461665"/>
          </a:xfrm>
          <a:prstGeom prst="rect">
            <a:avLst/>
          </a:prstGeom>
          <a:noFill/>
        </p:spPr>
        <p:txBody>
          <a:bodyPr wrap="none" rtlCol="0">
            <a:spAutoFit/>
          </a:bodyPr>
          <a:lstStyle/>
          <a:p>
            <a:pPr algn="just"/>
            <a:r>
              <a:rPr lang="en-US" sz="2400" dirty="0"/>
              <a:t>Lauren Barnes, submitted to J Appl </a:t>
            </a:r>
            <a:r>
              <a:rPr lang="en-US" sz="2400" dirty="0" err="1"/>
              <a:t>Ecol</a:t>
            </a:r>
            <a:endParaRPr lang="en-GB" sz="2400" dirty="0"/>
          </a:p>
        </p:txBody>
      </p:sp>
      <p:grpSp>
        <p:nvGrpSpPr>
          <p:cNvPr id="11" name="Group 10">
            <a:extLst>
              <a:ext uri="{FF2B5EF4-FFF2-40B4-BE49-F238E27FC236}">
                <a16:creationId xmlns:a16="http://schemas.microsoft.com/office/drawing/2014/main" id="{03437FA4-9A17-3471-0F00-DD81B6AF3CF3}"/>
              </a:ext>
            </a:extLst>
          </p:cNvPr>
          <p:cNvGrpSpPr/>
          <p:nvPr/>
        </p:nvGrpSpPr>
        <p:grpSpPr>
          <a:xfrm>
            <a:off x="6255266" y="3259100"/>
            <a:ext cx="5339679" cy="2135054"/>
            <a:chOff x="6118631" y="1566934"/>
            <a:chExt cx="5339679" cy="2135054"/>
          </a:xfrm>
        </p:grpSpPr>
        <p:sp>
          <p:nvSpPr>
            <p:cNvPr id="7" name="TextBox 6">
              <a:extLst>
                <a:ext uri="{FF2B5EF4-FFF2-40B4-BE49-F238E27FC236}">
                  <a16:creationId xmlns:a16="http://schemas.microsoft.com/office/drawing/2014/main" id="{37935F7E-E04A-65A9-1FF9-402DC8117F38}"/>
                </a:ext>
              </a:extLst>
            </p:cNvPr>
            <p:cNvSpPr txBox="1"/>
            <p:nvPr/>
          </p:nvSpPr>
          <p:spPr>
            <a:xfrm>
              <a:off x="6118631" y="1566934"/>
              <a:ext cx="5339679" cy="830997"/>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dirty="0">
                  <a:solidFill>
                    <a:srgbClr val="000000"/>
                  </a:solidFill>
                  <a:effectLst/>
                </a:rPr>
                <a:t>Changing landscape configuration will alter elephant movements</a:t>
              </a:r>
            </a:p>
          </p:txBody>
        </p:sp>
        <p:sp>
          <p:nvSpPr>
            <p:cNvPr id="8" name="TextBox 7">
              <a:extLst>
                <a:ext uri="{FF2B5EF4-FFF2-40B4-BE49-F238E27FC236}">
                  <a16:creationId xmlns:a16="http://schemas.microsoft.com/office/drawing/2014/main" id="{254D0F7A-E55E-064A-0EFD-D9A54D78DAB6}"/>
                </a:ext>
              </a:extLst>
            </p:cNvPr>
            <p:cNvSpPr txBox="1"/>
            <p:nvPr/>
          </p:nvSpPr>
          <p:spPr>
            <a:xfrm>
              <a:off x="6118631" y="2870991"/>
              <a:ext cx="5339679" cy="830997"/>
            </a:xfrm>
            <a:prstGeom prst="rect">
              <a:avLst/>
            </a:prstGeom>
            <a:noFill/>
          </p:spPr>
          <p:txBody>
            <a:bodyPr wrap="square">
              <a:spAutoFit/>
            </a:bodyPr>
            <a:lstStyle/>
            <a:p>
              <a:pPr marL="285750" indent="-285750">
                <a:buFont typeface="Arial" panose="020B0604020202020204" pitchFamily="34" charset="0"/>
                <a:buChar char="•"/>
              </a:pPr>
              <a:r>
                <a:rPr lang="en-US" sz="2400" b="0" i="0" u="none" strike="noStrike" dirty="0" err="1">
                  <a:solidFill>
                    <a:srgbClr val="000000"/>
                  </a:solidFill>
                  <a:effectLst/>
                </a:rPr>
                <a:t>Lda</a:t>
              </a:r>
              <a:r>
                <a:rPr lang="en-US" sz="2400" b="0" i="0" u="none" strike="noStrike" dirty="0">
                  <a:solidFill>
                    <a:srgbClr val="000000"/>
                  </a:solidFill>
                  <a:effectLst/>
                </a:rPr>
                <a:t> models predict changes in spatial locations of conflict events</a:t>
              </a:r>
            </a:p>
          </p:txBody>
        </p:sp>
        <p:sp>
          <p:nvSpPr>
            <p:cNvPr id="10" name="Arrow: Down 9">
              <a:extLst>
                <a:ext uri="{FF2B5EF4-FFF2-40B4-BE49-F238E27FC236}">
                  <a16:creationId xmlns:a16="http://schemas.microsoft.com/office/drawing/2014/main" id="{6FE00621-90EC-77EE-A9F0-D980F22AD46F}"/>
                </a:ext>
              </a:extLst>
            </p:cNvPr>
            <p:cNvSpPr/>
            <p:nvPr/>
          </p:nvSpPr>
          <p:spPr>
            <a:xfrm>
              <a:off x="8176330" y="2397931"/>
              <a:ext cx="484632" cy="516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3BF2F000-6A8C-07FA-5856-92B14FBEFBF7}"/>
              </a:ext>
            </a:extLst>
          </p:cNvPr>
          <p:cNvSpPr txBox="1"/>
          <p:nvPr/>
        </p:nvSpPr>
        <p:spPr>
          <a:xfrm>
            <a:off x="6255265" y="1320109"/>
            <a:ext cx="5699573" cy="1569660"/>
          </a:xfrm>
          <a:prstGeom prst="rect">
            <a:avLst/>
          </a:prstGeom>
          <a:noFill/>
        </p:spPr>
        <p:txBody>
          <a:bodyPr wrap="square">
            <a:spAutoFit/>
          </a:bodyPr>
          <a:lstStyle/>
          <a:p>
            <a:r>
              <a:rPr lang="en-US" sz="2400" dirty="0">
                <a:solidFill>
                  <a:srgbClr val="333132"/>
                </a:solidFill>
                <a:latin typeface="+mj-lt"/>
              </a:rPr>
              <a:t>Th</a:t>
            </a:r>
            <a:r>
              <a:rPr lang="en-US" sz="2400" b="0" i="0" dirty="0">
                <a:solidFill>
                  <a:srgbClr val="333132"/>
                </a:solidFill>
                <a:effectLst/>
                <a:latin typeface="+mj-lt"/>
              </a:rPr>
              <a:t>e baseline risk for elephant crop raiding is spatially highly variable in the landscape but can exceed 70% for several smallholder farms.</a:t>
            </a:r>
            <a:endParaRPr lang="en-GB" sz="2400" dirty="0">
              <a:latin typeface="+mj-lt"/>
            </a:endParaRPr>
          </a:p>
        </p:txBody>
      </p:sp>
    </p:spTree>
    <p:extLst>
      <p:ext uri="{BB962C8B-B14F-4D97-AF65-F5344CB8AC3E}">
        <p14:creationId xmlns:p14="http://schemas.microsoft.com/office/powerpoint/2010/main" val="16958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What does this mean for restoration in the landscape</a:t>
            </a:r>
            <a:endParaRPr lang="en-GB" sz="2800" b="1" dirty="0">
              <a:solidFill>
                <a:srgbClr val="0070C0"/>
              </a:solidFill>
            </a:endParaRPr>
          </a:p>
        </p:txBody>
      </p:sp>
      <p:sp>
        <p:nvSpPr>
          <p:cNvPr id="2" name="TextBox 1">
            <a:extLst>
              <a:ext uri="{FF2B5EF4-FFF2-40B4-BE49-F238E27FC236}">
                <a16:creationId xmlns:a16="http://schemas.microsoft.com/office/drawing/2014/main" id="{DAF99249-4527-DF28-0A06-AC52F33F0241}"/>
              </a:ext>
            </a:extLst>
          </p:cNvPr>
          <p:cNvSpPr txBox="1"/>
          <p:nvPr/>
        </p:nvSpPr>
        <p:spPr>
          <a:xfrm>
            <a:off x="4319752" y="1191348"/>
            <a:ext cx="7474373" cy="830997"/>
          </a:xfrm>
          <a:prstGeom prst="rect">
            <a:avLst/>
          </a:prstGeom>
          <a:noFill/>
        </p:spPr>
        <p:txBody>
          <a:bodyPr wrap="square">
            <a:spAutoFit/>
          </a:bodyPr>
          <a:lstStyle/>
          <a:p>
            <a:r>
              <a:rPr lang="en-US" sz="2400" b="0" i="0" dirty="0">
                <a:effectLst/>
                <a:latin typeface="+mj-lt"/>
              </a:rPr>
              <a:t>How perceptions of nature's value and wellbeing will respond to changed risks (in space) will require monitoring</a:t>
            </a:r>
            <a:endParaRPr lang="en-GB" sz="2400" dirty="0">
              <a:latin typeface="+mj-lt"/>
            </a:endParaRPr>
          </a:p>
        </p:txBody>
      </p:sp>
      <p:sp>
        <p:nvSpPr>
          <p:cNvPr id="5" name="TextBox 4">
            <a:extLst>
              <a:ext uri="{FF2B5EF4-FFF2-40B4-BE49-F238E27FC236}">
                <a16:creationId xmlns:a16="http://schemas.microsoft.com/office/drawing/2014/main" id="{D93C1009-9977-BC85-2F14-E83BCF8A048F}"/>
              </a:ext>
            </a:extLst>
          </p:cNvPr>
          <p:cNvSpPr txBox="1"/>
          <p:nvPr/>
        </p:nvSpPr>
        <p:spPr>
          <a:xfrm>
            <a:off x="4319753" y="2742644"/>
            <a:ext cx="7378262" cy="1569660"/>
          </a:xfrm>
          <a:prstGeom prst="rect">
            <a:avLst/>
          </a:prstGeom>
          <a:noFill/>
        </p:spPr>
        <p:txBody>
          <a:bodyPr wrap="square">
            <a:spAutoFit/>
          </a:bodyPr>
          <a:lstStyle/>
          <a:p>
            <a:r>
              <a:rPr lang="en-US" sz="2400" dirty="0">
                <a:latin typeface="+mj-lt"/>
              </a:rPr>
              <a:t>Tree planting outcomes for biodiversity and people depends on ‘where these trees are planted’ and ‘in what configuration’. They need to be able to reflect on the evidence and make informed decisions. </a:t>
            </a:r>
            <a:endParaRPr lang="en-GB" sz="2400" dirty="0">
              <a:latin typeface="+mj-lt"/>
            </a:endParaRPr>
          </a:p>
        </p:txBody>
      </p:sp>
      <p:sp>
        <p:nvSpPr>
          <p:cNvPr id="7" name="TextBox 6">
            <a:extLst>
              <a:ext uri="{FF2B5EF4-FFF2-40B4-BE49-F238E27FC236}">
                <a16:creationId xmlns:a16="http://schemas.microsoft.com/office/drawing/2014/main" id="{7256FCDA-7E94-DDD5-F16E-3D54083B285C}"/>
              </a:ext>
            </a:extLst>
          </p:cNvPr>
          <p:cNvSpPr txBox="1"/>
          <p:nvPr/>
        </p:nvSpPr>
        <p:spPr>
          <a:xfrm>
            <a:off x="1028496" y="5273794"/>
            <a:ext cx="10879725" cy="1200329"/>
          </a:xfrm>
          <a:prstGeom prst="rect">
            <a:avLst/>
          </a:prstGeom>
          <a:noFill/>
        </p:spPr>
        <p:txBody>
          <a:bodyPr wrap="square">
            <a:spAutoFit/>
          </a:bodyPr>
          <a:lstStyle/>
          <a:p>
            <a:r>
              <a:rPr lang="en-US" sz="2400" dirty="0">
                <a:latin typeface="+mj-lt"/>
              </a:rPr>
              <a:t>Both social and ecological data suggest that tree restoration may be perceived as beneficial – but this requires support in terms of farming advice (pest </a:t>
            </a:r>
            <a:r>
              <a:rPr lang="en-US" sz="2400" dirty="0" err="1">
                <a:latin typeface="+mj-lt"/>
              </a:rPr>
              <a:t>control,disease</a:t>
            </a:r>
            <a:r>
              <a:rPr lang="en-US" sz="2400" dirty="0">
                <a:latin typeface="+mj-lt"/>
              </a:rPr>
              <a:t> ID, tree : crop selection, tree growing)</a:t>
            </a:r>
            <a:endParaRPr lang="en-GB" sz="2400" dirty="0">
              <a:latin typeface="+mj-lt"/>
            </a:endParaRPr>
          </a:p>
        </p:txBody>
      </p:sp>
      <p:pic>
        <p:nvPicPr>
          <p:cNvPr id="9" name="Picture 8" descr="A picture containing tree, outdoor&#10;&#10;Description automatically generated">
            <a:extLst>
              <a:ext uri="{FF2B5EF4-FFF2-40B4-BE49-F238E27FC236}">
                <a16:creationId xmlns:a16="http://schemas.microsoft.com/office/drawing/2014/main" id="{BF4270CD-7880-A2F6-0F5B-427D9F4101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46235" y="1757838"/>
            <a:ext cx="3641833" cy="2731375"/>
          </a:xfrm>
          <a:prstGeom prst="rect">
            <a:avLst/>
          </a:prstGeom>
        </p:spPr>
      </p:pic>
    </p:spTree>
    <p:extLst>
      <p:ext uri="{BB962C8B-B14F-4D97-AF65-F5344CB8AC3E}">
        <p14:creationId xmlns:p14="http://schemas.microsoft.com/office/powerpoint/2010/main" val="387564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08FBA90-BE10-31A5-4BC1-3CF75E1EB928}"/>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What does this mean for restoration as a sector</a:t>
            </a:r>
            <a:endParaRPr lang="en-GB" sz="2800" b="1" dirty="0">
              <a:solidFill>
                <a:srgbClr val="0070C0"/>
              </a:solidFill>
            </a:endParaRPr>
          </a:p>
        </p:txBody>
      </p:sp>
      <p:pic>
        <p:nvPicPr>
          <p:cNvPr id="3" name="Picture 2">
            <a:extLst>
              <a:ext uri="{FF2B5EF4-FFF2-40B4-BE49-F238E27FC236}">
                <a16:creationId xmlns:a16="http://schemas.microsoft.com/office/drawing/2014/main" id="{61ADD85C-C1E2-31FC-F4FD-B7B1DD3DC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01390" y="1194078"/>
            <a:ext cx="6371306" cy="5508313"/>
          </a:xfrm>
          <a:prstGeom prst="rect">
            <a:avLst/>
          </a:prstGeom>
        </p:spPr>
      </p:pic>
    </p:spTree>
    <p:extLst>
      <p:ext uri="{BB962C8B-B14F-4D97-AF65-F5344CB8AC3E}">
        <p14:creationId xmlns:p14="http://schemas.microsoft.com/office/powerpoint/2010/main" val="29076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with mountains in the background&#10;&#10;Description automatically generated with low confidence">
            <a:extLst>
              <a:ext uri="{FF2B5EF4-FFF2-40B4-BE49-F238E27FC236}">
                <a16:creationId xmlns:a16="http://schemas.microsoft.com/office/drawing/2014/main" id="{DBD40091-4298-C771-60DE-1C0BAB59E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23A95A-5A2A-F113-B25E-FD8A366F4C7D}"/>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Thank you &amp; take home messages</a:t>
            </a:r>
            <a:endParaRPr lang="en-GB" sz="2800" b="1" dirty="0">
              <a:solidFill>
                <a:srgbClr val="0070C0"/>
              </a:solidFill>
            </a:endParaRPr>
          </a:p>
        </p:txBody>
      </p:sp>
      <p:sp>
        <p:nvSpPr>
          <p:cNvPr id="3" name="TextBox 2">
            <a:extLst>
              <a:ext uri="{FF2B5EF4-FFF2-40B4-BE49-F238E27FC236}">
                <a16:creationId xmlns:a16="http://schemas.microsoft.com/office/drawing/2014/main" id="{6D05A10F-C1D5-3108-1CAD-E57B69EBDECF}"/>
              </a:ext>
            </a:extLst>
          </p:cNvPr>
          <p:cNvSpPr txBox="1"/>
          <p:nvPr/>
        </p:nvSpPr>
        <p:spPr>
          <a:xfrm>
            <a:off x="733433" y="4898566"/>
            <a:ext cx="10680801" cy="1200329"/>
          </a:xfrm>
          <a:prstGeom prst="rect">
            <a:avLst/>
          </a:prstGeom>
          <a:solidFill>
            <a:schemeClr val="bg1">
              <a:alpha val="82000"/>
            </a:schemeClr>
          </a:solidFill>
        </p:spPr>
        <p:txBody>
          <a:bodyPr wrap="square" rtlCol="0">
            <a:spAutoFit/>
          </a:bodyPr>
          <a:lstStyle/>
          <a:p>
            <a:r>
              <a:rPr lang="en-US" sz="2400" dirty="0">
                <a:solidFill>
                  <a:schemeClr val="accent6">
                    <a:lumMod val="75000"/>
                  </a:schemeClr>
                </a:solidFill>
              </a:rPr>
              <a:t>(4) The restoration sector needs an independent audit system, with evaluation for (i) biodiversity and people outcomes, (ii) the process used. They should be asked to register their interests and funding, their targets and data collection (geotagged).</a:t>
            </a:r>
            <a:endParaRPr lang="en-GB" sz="2400" dirty="0">
              <a:solidFill>
                <a:schemeClr val="accent6">
                  <a:lumMod val="75000"/>
                </a:schemeClr>
              </a:solidFill>
            </a:endParaRPr>
          </a:p>
        </p:txBody>
      </p:sp>
      <p:sp>
        <p:nvSpPr>
          <p:cNvPr id="7" name="TextBox 6">
            <a:extLst>
              <a:ext uri="{FF2B5EF4-FFF2-40B4-BE49-F238E27FC236}">
                <a16:creationId xmlns:a16="http://schemas.microsoft.com/office/drawing/2014/main" id="{D1F91900-F24E-03CD-9FDB-839B7A705357}"/>
              </a:ext>
            </a:extLst>
          </p:cNvPr>
          <p:cNvSpPr txBox="1"/>
          <p:nvPr/>
        </p:nvSpPr>
        <p:spPr>
          <a:xfrm>
            <a:off x="681133" y="2870073"/>
            <a:ext cx="10733101" cy="830997"/>
          </a:xfrm>
          <a:prstGeom prst="rect">
            <a:avLst/>
          </a:prstGeom>
          <a:solidFill>
            <a:schemeClr val="bg1">
              <a:alpha val="61000"/>
            </a:schemeClr>
          </a:solidFill>
        </p:spPr>
        <p:txBody>
          <a:bodyPr wrap="square" rtlCol="0">
            <a:spAutoFit/>
          </a:bodyPr>
          <a:lstStyle/>
          <a:p>
            <a:r>
              <a:rPr lang="en-US" sz="2400" dirty="0">
                <a:solidFill>
                  <a:schemeClr val="accent6">
                    <a:lumMod val="75000"/>
                  </a:schemeClr>
                </a:solidFill>
              </a:rPr>
              <a:t>(2) Free, informed, prior consent: dialogue with communities from planning stage onwards will be needed. </a:t>
            </a:r>
          </a:p>
        </p:txBody>
      </p:sp>
      <p:sp>
        <p:nvSpPr>
          <p:cNvPr id="8" name="TextBox 7">
            <a:extLst>
              <a:ext uri="{FF2B5EF4-FFF2-40B4-BE49-F238E27FC236}">
                <a16:creationId xmlns:a16="http://schemas.microsoft.com/office/drawing/2014/main" id="{C1DA2D16-FF01-1B04-C26A-3147E2649B9B}"/>
              </a:ext>
            </a:extLst>
          </p:cNvPr>
          <p:cNvSpPr txBox="1"/>
          <p:nvPr/>
        </p:nvSpPr>
        <p:spPr>
          <a:xfrm>
            <a:off x="733433" y="3864644"/>
            <a:ext cx="10680801" cy="830997"/>
          </a:xfrm>
          <a:prstGeom prst="rect">
            <a:avLst/>
          </a:prstGeom>
          <a:solidFill>
            <a:schemeClr val="bg1">
              <a:alpha val="71000"/>
            </a:schemeClr>
          </a:solidFill>
        </p:spPr>
        <p:txBody>
          <a:bodyPr wrap="square" rtlCol="0">
            <a:spAutoFit/>
          </a:bodyPr>
          <a:lstStyle/>
          <a:p>
            <a:r>
              <a:rPr lang="en-US" sz="2400" dirty="0">
                <a:solidFill>
                  <a:schemeClr val="accent6">
                    <a:lumMod val="75000"/>
                  </a:schemeClr>
                </a:solidFill>
              </a:rPr>
              <a:t>(3) If you want more trees, you need to give farmers advice/demonstration farms : how to get more yield, how to manage pests, how to plant and grow trees </a:t>
            </a:r>
          </a:p>
        </p:txBody>
      </p:sp>
      <p:sp>
        <p:nvSpPr>
          <p:cNvPr id="10" name="TextBox 9">
            <a:extLst>
              <a:ext uri="{FF2B5EF4-FFF2-40B4-BE49-F238E27FC236}">
                <a16:creationId xmlns:a16="http://schemas.microsoft.com/office/drawing/2014/main" id="{114F8278-B68B-8BBC-2F4E-21F4B4AA19D3}"/>
              </a:ext>
            </a:extLst>
          </p:cNvPr>
          <p:cNvSpPr txBox="1"/>
          <p:nvPr/>
        </p:nvSpPr>
        <p:spPr>
          <a:xfrm>
            <a:off x="681133" y="1815750"/>
            <a:ext cx="10733101" cy="830997"/>
          </a:xfrm>
          <a:prstGeom prst="rect">
            <a:avLst/>
          </a:prstGeom>
          <a:solidFill>
            <a:schemeClr val="bg1">
              <a:alpha val="86000"/>
            </a:schemeClr>
          </a:solidFill>
        </p:spPr>
        <p:txBody>
          <a:bodyPr wrap="square" rtlCol="0">
            <a:spAutoFit/>
          </a:bodyPr>
          <a:lstStyle/>
          <a:p>
            <a:r>
              <a:rPr lang="en-US" sz="2400" dirty="0">
                <a:solidFill>
                  <a:schemeClr val="accent6">
                    <a:lumMod val="75000"/>
                  </a:schemeClr>
                </a:solidFill>
              </a:rPr>
              <a:t>(1) Doing the restoration process right takes time. It requires compromise and flexibility. It requires to get the data: social and ecological.</a:t>
            </a:r>
          </a:p>
        </p:txBody>
      </p:sp>
    </p:spTree>
    <p:extLst>
      <p:ext uri="{BB962C8B-B14F-4D97-AF65-F5344CB8AC3E}">
        <p14:creationId xmlns:p14="http://schemas.microsoft.com/office/powerpoint/2010/main" val="87681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61E7-BCD9-B5FA-1B08-6D95C699D2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C4D5D7-5046-8799-85BF-A26DE3E04B9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0255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E79AB7-9B61-C5B5-0447-C0BE5E74A613}"/>
              </a:ext>
            </a:extLst>
          </p:cNvPr>
          <p:cNvSpPr txBox="1"/>
          <p:nvPr/>
        </p:nvSpPr>
        <p:spPr>
          <a:xfrm>
            <a:off x="748862" y="1372883"/>
            <a:ext cx="10844047" cy="646331"/>
          </a:xfrm>
          <a:prstGeom prst="rect">
            <a:avLst/>
          </a:prstGeom>
          <a:noFill/>
        </p:spPr>
        <p:txBody>
          <a:bodyPr wrap="square">
            <a:spAutoFit/>
          </a:bodyPr>
          <a:lstStyle/>
          <a:p>
            <a:r>
              <a:rPr lang="en-US" b="0" i="0" dirty="0">
                <a:solidFill>
                  <a:srgbClr val="292B2C"/>
                </a:solidFill>
                <a:effectLst/>
                <a:latin typeface="tenor sans"/>
              </a:rPr>
              <a:t>“[The word] ‘priority’ has its own urgency,” Fagan told Mongabay. “If we define areas as high priority for restoration, there’s such a mania right now to plant trees in the world that people are going to do it.”</a:t>
            </a:r>
            <a:endParaRPr lang="en-GB" dirty="0"/>
          </a:p>
        </p:txBody>
      </p:sp>
      <p:sp>
        <p:nvSpPr>
          <p:cNvPr id="7" name="TextBox 6">
            <a:extLst>
              <a:ext uri="{FF2B5EF4-FFF2-40B4-BE49-F238E27FC236}">
                <a16:creationId xmlns:a16="http://schemas.microsoft.com/office/drawing/2014/main" id="{528316B8-2B36-61DF-EB86-1AD8E351C57D}"/>
              </a:ext>
            </a:extLst>
          </p:cNvPr>
          <p:cNvSpPr txBox="1"/>
          <p:nvPr/>
        </p:nvSpPr>
        <p:spPr>
          <a:xfrm>
            <a:off x="864475" y="2341509"/>
            <a:ext cx="9950669" cy="1754326"/>
          </a:xfrm>
          <a:prstGeom prst="rect">
            <a:avLst/>
          </a:prstGeom>
          <a:noFill/>
        </p:spPr>
        <p:txBody>
          <a:bodyPr wrap="square">
            <a:spAutoFit/>
          </a:bodyPr>
          <a:lstStyle/>
          <a:p>
            <a:pPr algn="l"/>
            <a:r>
              <a:rPr lang="en-US" b="0" i="0" dirty="0">
                <a:solidFill>
                  <a:srgbClr val="292B2C"/>
                </a:solidFill>
                <a:effectLst/>
                <a:latin typeface="tenor sans"/>
              </a:rPr>
              <a:t>In </a:t>
            </a:r>
            <a:r>
              <a:rPr lang="en-US" b="0" i="0" u="none" strike="noStrike" dirty="0">
                <a:solidFill>
                  <a:srgbClr val="45AAE8"/>
                </a:solidFill>
                <a:effectLst/>
                <a:latin typeface="tenor sans"/>
                <a:hlinkClick r:id="rId3"/>
              </a:rPr>
              <a:t>their rebuttal</a:t>
            </a:r>
            <a:r>
              <a:rPr lang="en-US" b="0" i="0" dirty="0">
                <a:solidFill>
                  <a:srgbClr val="292B2C"/>
                </a:solidFill>
                <a:effectLst/>
                <a:latin typeface="tenor sans"/>
              </a:rPr>
              <a:t> to Fleischman and Pfeifer’s critique, the </a:t>
            </a:r>
            <a:r>
              <a:rPr lang="en-US" b="0" i="0" dirty="0" err="1">
                <a:solidFill>
                  <a:srgbClr val="292B2C"/>
                </a:solidFill>
                <a:effectLst/>
                <a:latin typeface="tenor sans"/>
              </a:rPr>
              <a:t>Strassburg</a:t>
            </a:r>
            <a:r>
              <a:rPr lang="en-US" b="0" i="0" dirty="0">
                <a:solidFill>
                  <a:srgbClr val="292B2C"/>
                </a:solidFill>
                <a:effectLst/>
                <a:latin typeface="tenor sans"/>
              </a:rPr>
              <a:t>-led team wrote, “When properly planned and implemented, restoration can strengthen community bonds, create jobs, generate income and increase the provision of nature’s contributions to people.”</a:t>
            </a:r>
          </a:p>
          <a:p>
            <a:pPr algn="l"/>
            <a:r>
              <a:rPr lang="en-US" b="0" i="0" dirty="0">
                <a:solidFill>
                  <a:srgbClr val="292B2C"/>
                </a:solidFill>
                <a:effectLst/>
                <a:latin typeface="tenor sans"/>
              </a:rPr>
              <a:t>But to Fleischman, that aspiration can have little basis in on-the-ground reality.</a:t>
            </a:r>
          </a:p>
          <a:p>
            <a:pPr algn="l"/>
            <a:r>
              <a:rPr lang="en-US" b="0" i="0" dirty="0">
                <a:solidFill>
                  <a:srgbClr val="292B2C"/>
                </a:solidFill>
                <a:effectLst/>
                <a:latin typeface="tenor sans"/>
              </a:rPr>
              <a:t>“Those might be the people who have the most to gain from restoration,” he said, “but they might also be the people who have the most to lose.”</a:t>
            </a:r>
          </a:p>
        </p:txBody>
      </p:sp>
    </p:spTree>
    <p:extLst>
      <p:ext uri="{BB962C8B-B14F-4D97-AF65-F5344CB8AC3E}">
        <p14:creationId xmlns:p14="http://schemas.microsoft.com/office/powerpoint/2010/main" val="413552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8283EC-3D1F-CDB8-584D-1767CC898463}"/>
              </a:ext>
            </a:extLst>
          </p:cNvPr>
          <p:cNvPicPr>
            <a:picLocks noChangeAspect="1"/>
          </p:cNvPicPr>
          <p:nvPr/>
        </p:nvPicPr>
        <p:blipFill>
          <a:blip r:embed="rId2"/>
          <a:stretch>
            <a:fillRect/>
          </a:stretch>
        </p:blipFill>
        <p:spPr>
          <a:xfrm>
            <a:off x="871284" y="2386544"/>
            <a:ext cx="7236547" cy="4320326"/>
          </a:xfrm>
          <a:prstGeom prst="rect">
            <a:avLst/>
          </a:prstGeom>
        </p:spPr>
      </p:pic>
    </p:spTree>
    <p:extLst>
      <p:ext uri="{BB962C8B-B14F-4D97-AF65-F5344CB8AC3E}">
        <p14:creationId xmlns:p14="http://schemas.microsoft.com/office/powerpoint/2010/main" val="8213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057D928-038D-534E-E6DD-FDDE80F6A8A4}"/>
              </a:ext>
            </a:extLst>
          </p:cNvPr>
          <p:cNvSpPr/>
          <p:nvPr/>
        </p:nvSpPr>
        <p:spPr>
          <a:xfrm>
            <a:off x="6455662" y="3580362"/>
            <a:ext cx="5173395" cy="30988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6B3DBD0-750D-A3D4-4439-243E0325E85E}"/>
              </a:ext>
            </a:extLst>
          </p:cNvPr>
          <p:cNvSpPr/>
          <p:nvPr/>
        </p:nvSpPr>
        <p:spPr>
          <a:xfrm>
            <a:off x="6455664" y="365478"/>
            <a:ext cx="5173395" cy="30988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6C3BEBC-E11B-107B-1FD0-79B6D4DAEEC8}"/>
              </a:ext>
            </a:extLst>
          </p:cNvPr>
          <p:cNvSpPr/>
          <p:nvPr/>
        </p:nvSpPr>
        <p:spPr>
          <a:xfrm>
            <a:off x="426720" y="3552926"/>
            <a:ext cx="5173395" cy="30988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8AE8449D-C7EB-7676-5105-6D92DC1CF594}"/>
              </a:ext>
            </a:extLst>
          </p:cNvPr>
          <p:cNvSpPr/>
          <p:nvPr/>
        </p:nvSpPr>
        <p:spPr>
          <a:xfrm>
            <a:off x="426720" y="353568"/>
            <a:ext cx="5173395" cy="309887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a:extLst>
              <a:ext uri="{FF2B5EF4-FFF2-40B4-BE49-F238E27FC236}">
                <a16:creationId xmlns:a16="http://schemas.microsoft.com/office/drawing/2014/main" id="{F4ECA56C-50DB-DFA6-FCE0-78C9B1BED2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38821" y="2276717"/>
            <a:ext cx="23812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BSRC - Bioscience for the future">
            <a:extLst>
              <a:ext uri="{FF2B5EF4-FFF2-40B4-BE49-F238E27FC236}">
                <a16:creationId xmlns:a16="http://schemas.microsoft.com/office/drawing/2014/main" id="{16A91132-557F-7383-BA02-5A03BF9858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2456" y="1233750"/>
            <a:ext cx="3171825" cy="762000"/>
          </a:xfrm>
          <a:prstGeom prst="rect">
            <a:avLst/>
          </a:prstGeom>
          <a:noFill/>
        </p:spPr>
      </p:pic>
      <p:pic>
        <p:nvPicPr>
          <p:cNvPr id="8" name="Picture 7" descr="Logo&#10;&#10;Description automatically generated with low confidence">
            <a:extLst>
              <a:ext uri="{FF2B5EF4-FFF2-40B4-BE49-F238E27FC236}">
                <a16:creationId xmlns:a16="http://schemas.microsoft.com/office/drawing/2014/main" id="{5D2E2C81-3CE8-5512-AFBE-1B72A63E09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72182" y="2104500"/>
            <a:ext cx="2238130" cy="649663"/>
          </a:xfrm>
          <a:prstGeom prst="rect">
            <a:avLst/>
          </a:prstGeom>
        </p:spPr>
      </p:pic>
      <p:pic>
        <p:nvPicPr>
          <p:cNvPr id="11" name="Picture 10" descr="Logo&#10;&#10;Description automatically generated">
            <a:extLst>
              <a:ext uri="{FF2B5EF4-FFF2-40B4-BE49-F238E27FC236}">
                <a16:creationId xmlns:a16="http://schemas.microsoft.com/office/drawing/2014/main" id="{9B41BEDE-DBE7-DC5C-B529-19B31B12CC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216" y="1319010"/>
            <a:ext cx="1222825" cy="1042967"/>
          </a:xfrm>
          <a:prstGeom prst="rect">
            <a:avLst/>
          </a:prstGeom>
        </p:spPr>
      </p:pic>
      <p:pic>
        <p:nvPicPr>
          <p:cNvPr id="12" name="Picture 11" descr="A yellow and blue logo&#10;&#10;Description automatically generated with low confidence">
            <a:extLst>
              <a:ext uri="{FF2B5EF4-FFF2-40B4-BE49-F238E27FC236}">
                <a16:creationId xmlns:a16="http://schemas.microsoft.com/office/drawing/2014/main" id="{9AD944D9-4D4D-D776-C8A6-3A45EDBD05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04203" y="4636391"/>
            <a:ext cx="1688550" cy="489607"/>
          </a:xfrm>
          <a:prstGeom prst="rect">
            <a:avLst/>
          </a:prstGeom>
        </p:spPr>
      </p:pic>
      <p:pic>
        <p:nvPicPr>
          <p:cNvPr id="14" name="Picture 13" descr="Logo&#10;&#10;Description automatically generated with low confidence">
            <a:extLst>
              <a:ext uri="{FF2B5EF4-FFF2-40B4-BE49-F238E27FC236}">
                <a16:creationId xmlns:a16="http://schemas.microsoft.com/office/drawing/2014/main" id="{60D0FD5B-35CC-69E9-8998-4AAD07B762B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5793" y="5545003"/>
            <a:ext cx="2385909" cy="692559"/>
          </a:xfrm>
          <a:prstGeom prst="rect">
            <a:avLst/>
          </a:prstGeom>
        </p:spPr>
      </p:pic>
      <p:pic>
        <p:nvPicPr>
          <p:cNvPr id="15" name="Picture 2" descr="Newcastle University">
            <a:extLst>
              <a:ext uri="{FF2B5EF4-FFF2-40B4-BE49-F238E27FC236}">
                <a16:creationId xmlns:a16="http://schemas.microsoft.com/office/drawing/2014/main" id="{7D678B08-6127-6A03-3B4A-250ECB06612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5651" y="4757694"/>
            <a:ext cx="1749085" cy="473409"/>
          </a:xfrm>
          <a:prstGeom prst="rect">
            <a:avLst/>
          </a:prstGeom>
          <a:extLst>
            <a:ext uri="{909E8E84-426E-40DD-AFC4-6F175D3DCCD1}">
              <a14:hiddenFill xmlns:a14="http://schemas.microsoft.com/office/drawing/2010/main">
                <a:solidFill>
                  <a:srgbClr val="FFFFFF"/>
                </a:solidFill>
              </a14:hiddenFill>
            </a:ext>
          </a:extLst>
        </p:spPr>
      </p:pic>
      <p:pic>
        <p:nvPicPr>
          <p:cNvPr id="16" name="Picture 2" descr="Newcastle University">
            <a:extLst>
              <a:ext uri="{FF2B5EF4-FFF2-40B4-BE49-F238E27FC236}">
                <a16:creationId xmlns:a16="http://schemas.microsoft.com/office/drawing/2014/main" id="{36F6A4F0-3576-E3A1-663A-377A6D8F0F1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25933" y="1384254"/>
            <a:ext cx="1816674" cy="491703"/>
          </a:xfrm>
          <a:prstGeom prst="rect">
            <a:avLst/>
          </a:prstGeom>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956A8C0-9232-1163-66F8-A2EDB6BCAFDC}"/>
              </a:ext>
            </a:extLst>
          </p:cNvPr>
          <p:cNvSpPr txBox="1"/>
          <p:nvPr/>
        </p:nvSpPr>
        <p:spPr>
          <a:xfrm>
            <a:off x="1437782" y="3851582"/>
            <a:ext cx="2919069" cy="523220"/>
          </a:xfrm>
          <a:prstGeom prst="rect">
            <a:avLst/>
          </a:prstGeom>
          <a:noFill/>
        </p:spPr>
        <p:txBody>
          <a:bodyPr wrap="none" rtlCol="0">
            <a:spAutoFit/>
          </a:bodyPr>
          <a:lstStyle/>
          <a:p>
            <a:r>
              <a:rPr lang="en-GB" sz="2800" b="1" dirty="0"/>
              <a:t>Add on funding by</a:t>
            </a:r>
          </a:p>
        </p:txBody>
      </p:sp>
      <p:pic>
        <p:nvPicPr>
          <p:cNvPr id="18" name="Picture 6">
            <a:extLst>
              <a:ext uri="{FF2B5EF4-FFF2-40B4-BE49-F238E27FC236}">
                <a16:creationId xmlns:a16="http://schemas.microsoft.com/office/drawing/2014/main" id="{27F513EF-4541-8454-5A73-F7691127C6A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75969" y="2488600"/>
            <a:ext cx="1666391" cy="851394"/>
          </a:xfrm>
          <a:prstGeom prst="rect">
            <a:avLst/>
          </a:prstGeom>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F42577-8CA4-D0A5-726A-6DE05B6E3439}"/>
              </a:ext>
            </a:extLst>
          </p:cNvPr>
          <p:cNvSpPr txBox="1"/>
          <p:nvPr/>
        </p:nvSpPr>
        <p:spPr>
          <a:xfrm>
            <a:off x="1703176" y="636710"/>
            <a:ext cx="2388283" cy="523220"/>
          </a:xfrm>
          <a:prstGeom prst="rect">
            <a:avLst/>
          </a:prstGeom>
          <a:noFill/>
        </p:spPr>
        <p:txBody>
          <a:bodyPr wrap="none" rtlCol="0">
            <a:spAutoFit/>
          </a:bodyPr>
          <a:lstStyle/>
          <a:p>
            <a:r>
              <a:rPr lang="en-GB" sz="2800" b="1" dirty="0"/>
              <a:t>Key funding by</a:t>
            </a:r>
          </a:p>
        </p:txBody>
      </p:sp>
      <p:sp>
        <p:nvSpPr>
          <p:cNvPr id="20" name="TextBox 19">
            <a:extLst>
              <a:ext uri="{FF2B5EF4-FFF2-40B4-BE49-F238E27FC236}">
                <a16:creationId xmlns:a16="http://schemas.microsoft.com/office/drawing/2014/main" id="{C9486242-5EB0-0BD5-1506-0DC02780EE23}"/>
              </a:ext>
            </a:extLst>
          </p:cNvPr>
          <p:cNvSpPr txBox="1"/>
          <p:nvPr/>
        </p:nvSpPr>
        <p:spPr>
          <a:xfrm>
            <a:off x="7435959" y="636710"/>
            <a:ext cx="3212803" cy="523220"/>
          </a:xfrm>
          <a:prstGeom prst="rect">
            <a:avLst/>
          </a:prstGeom>
          <a:noFill/>
        </p:spPr>
        <p:txBody>
          <a:bodyPr wrap="none" rtlCol="0">
            <a:spAutoFit/>
          </a:bodyPr>
          <a:lstStyle/>
          <a:p>
            <a:r>
              <a:rPr lang="en-GB" sz="2800" b="1" dirty="0"/>
              <a:t>Core team members</a:t>
            </a:r>
          </a:p>
        </p:txBody>
      </p:sp>
      <p:sp>
        <p:nvSpPr>
          <p:cNvPr id="21" name="TextBox 20">
            <a:extLst>
              <a:ext uri="{FF2B5EF4-FFF2-40B4-BE49-F238E27FC236}">
                <a16:creationId xmlns:a16="http://schemas.microsoft.com/office/drawing/2014/main" id="{328845B3-BC10-042A-1A55-1E41FBA0F4F1}"/>
              </a:ext>
            </a:extLst>
          </p:cNvPr>
          <p:cNvSpPr txBox="1"/>
          <p:nvPr/>
        </p:nvSpPr>
        <p:spPr>
          <a:xfrm>
            <a:off x="8320549" y="3851582"/>
            <a:ext cx="1439689" cy="523220"/>
          </a:xfrm>
          <a:prstGeom prst="rect">
            <a:avLst/>
          </a:prstGeom>
          <a:noFill/>
        </p:spPr>
        <p:txBody>
          <a:bodyPr wrap="none" rtlCol="0">
            <a:spAutoFit/>
          </a:bodyPr>
          <a:lstStyle/>
          <a:p>
            <a:r>
              <a:rPr lang="en-GB" sz="2800" b="1" dirty="0"/>
              <a:t>Partners</a:t>
            </a:r>
          </a:p>
        </p:txBody>
      </p:sp>
      <p:pic>
        <p:nvPicPr>
          <p:cNvPr id="22" name="Picture 21">
            <a:extLst>
              <a:ext uri="{FF2B5EF4-FFF2-40B4-BE49-F238E27FC236}">
                <a16:creationId xmlns:a16="http://schemas.microsoft.com/office/drawing/2014/main" id="{0BB2F081-729E-C6E4-BDBE-6604087C23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441293" y="4680620"/>
            <a:ext cx="1215799" cy="1213743"/>
          </a:xfrm>
          <a:prstGeom prst="rect">
            <a:avLst/>
          </a:prstGeom>
        </p:spPr>
      </p:pic>
      <p:pic>
        <p:nvPicPr>
          <p:cNvPr id="23" name="Picture 22" descr="Icon&#10;&#10;Description automatically generated">
            <a:extLst>
              <a:ext uri="{FF2B5EF4-FFF2-40B4-BE49-F238E27FC236}">
                <a16:creationId xmlns:a16="http://schemas.microsoft.com/office/drawing/2014/main" id="{499E82AB-78F7-2CBE-2479-C9BB6FF9C42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91012" y="5387587"/>
            <a:ext cx="1888057" cy="632499"/>
          </a:xfrm>
          <a:prstGeom prst="rect">
            <a:avLst/>
          </a:prstGeom>
        </p:spPr>
      </p:pic>
      <p:sp>
        <p:nvSpPr>
          <p:cNvPr id="26" name="TextBox 25">
            <a:extLst>
              <a:ext uri="{FF2B5EF4-FFF2-40B4-BE49-F238E27FC236}">
                <a16:creationId xmlns:a16="http://schemas.microsoft.com/office/drawing/2014/main" id="{97B3FA55-DD1A-F148-F597-626FA947D969}"/>
              </a:ext>
            </a:extLst>
          </p:cNvPr>
          <p:cNvSpPr txBox="1"/>
          <p:nvPr/>
        </p:nvSpPr>
        <p:spPr>
          <a:xfrm>
            <a:off x="3253667" y="4669096"/>
            <a:ext cx="2179251" cy="461665"/>
          </a:xfrm>
          <a:prstGeom prst="rect">
            <a:avLst/>
          </a:prstGeom>
          <a:noFill/>
        </p:spPr>
        <p:txBody>
          <a:bodyPr wrap="none" rtlCol="0">
            <a:spAutoFit/>
          </a:bodyPr>
          <a:lstStyle/>
          <a:p>
            <a:r>
              <a:rPr lang="en-GB" sz="2400" dirty="0"/>
              <a:t>Natural England</a:t>
            </a:r>
          </a:p>
        </p:txBody>
      </p:sp>
    </p:spTree>
    <p:extLst>
      <p:ext uri="{BB962C8B-B14F-4D97-AF65-F5344CB8AC3E}">
        <p14:creationId xmlns:p14="http://schemas.microsoft.com/office/powerpoint/2010/main" val="82534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A1B95A-9F58-04FB-5DC0-47971FD7572C}"/>
              </a:ext>
            </a:extLst>
          </p:cNvPr>
          <p:cNvSpPr txBox="1"/>
          <p:nvPr/>
        </p:nvSpPr>
        <p:spPr>
          <a:xfrm>
            <a:off x="774192" y="1305341"/>
            <a:ext cx="10643616" cy="4247317"/>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rPr>
              <a:t>Title</a:t>
            </a:r>
            <a:r>
              <a:rPr lang="en-GB" sz="1800" dirty="0">
                <a:effectLst/>
                <a:latin typeface="Calibri" panose="020F0502020204030204" pitchFamily="34" charset="0"/>
                <a:ea typeface="Calibri" panose="020F0502020204030204" pitchFamily="34" charset="0"/>
              </a:rPr>
              <a:t>: </a:t>
            </a:r>
          </a:p>
          <a:p>
            <a:r>
              <a:rPr lang="en-GB" sz="1800" b="1" dirty="0">
                <a:effectLst/>
                <a:latin typeface="Calibri" panose="020F0502020204030204" pitchFamily="34" charset="0"/>
                <a:ea typeface="Calibri" panose="020F0502020204030204" pitchFamily="34" charset="0"/>
              </a:rPr>
              <a:t>Restoration for biodiversity, wellbeing and climate change mitigation in tropical forest-agricultural landscapes</a:t>
            </a:r>
          </a:p>
          <a:p>
            <a:endParaRPr lang="en-GB" sz="1800" dirty="0">
              <a:effectLst/>
              <a:latin typeface="Calibri" panose="020F0502020204030204" pitchFamily="34" charset="0"/>
              <a:ea typeface="Calibri" panose="020F0502020204030204" pitchFamily="34" charset="0"/>
            </a:endParaRPr>
          </a:p>
          <a:p>
            <a:r>
              <a:rPr lang="en-GB" sz="1800" i="1" dirty="0">
                <a:effectLst/>
                <a:latin typeface="Calibri" panose="020F0502020204030204" pitchFamily="34" charset="0"/>
                <a:ea typeface="Calibri" panose="020F0502020204030204" pitchFamily="34" charset="0"/>
              </a:rPr>
              <a:t>Abstract</a:t>
            </a:r>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science guiding design and evaluation of restoration interventions in tropical landscapes is dominated by ecological processes and outcomes and lacks indicators and methods that integrate human wellbeing into the restoration process. We apply a new systems approach framework for tree restoration in forest-agricultural landscapes to show how this shortcoming can be addressed. Demonstrating ‘proof of concept’, implemented as part of </a:t>
            </a:r>
            <a:r>
              <a:rPr lang="en-GB" sz="1800" dirty="0" err="1">
                <a:effectLst/>
                <a:latin typeface="Calibri" panose="020F0502020204030204" pitchFamily="34" charset="0"/>
                <a:ea typeface="Calibri" panose="020F0502020204030204" pitchFamily="34" charset="0"/>
              </a:rPr>
              <a:t>Agrisys</a:t>
            </a:r>
            <a:r>
              <a:rPr lang="en-GB" sz="1800" dirty="0">
                <a:effectLst/>
                <a:latin typeface="Calibri" panose="020F0502020204030204" pitchFamily="34" charset="0"/>
                <a:ea typeface="Calibri" panose="020F0502020204030204" pitchFamily="34" charset="0"/>
              </a:rPr>
              <a:t> Tanzania and </a:t>
            </a:r>
            <a:r>
              <a:rPr lang="en-GB" sz="1800" dirty="0" err="1">
                <a:effectLst/>
                <a:latin typeface="Calibri" panose="020F0502020204030204" pitchFamily="34" charset="0"/>
                <a:ea typeface="Calibri" panose="020F0502020204030204" pitchFamily="34" charset="0"/>
              </a:rPr>
              <a:t>Correstor</a:t>
            </a:r>
            <a:r>
              <a:rPr lang="en-GB" sz="1800" dirty="0">
                <a:effectLst/>
                <a:latin typeface="Calibri" panose="020F0502020204030204" pitchFamily="34" charset="0"/>
                <a:ea typeface="Calibri" panose="020F0502020204030204" pitchFamily="34" charset="0"/>
              </a:rPr>
              <a:t> projects, we test statistical models underlying the framework pathways with data collected from a case study in Tanzania. We predictively map how changes in landscape configuration under scenarios of restoration ((e.g. tree restoration along rivers) will alter outcomes for biodiversity, </a:t>
            </a:r>
            <a:r>
              <a:rPr lang="en-GB" sz="1800" dirty="0" err="1">
                <a:effectLst/>
                <a:latin typeface="Calibri" panose="020F0502020204030204" pitchFamily="34" charset="0"/>
                <a:ea typeface="Calibri" panose="020F0502020204030204" pitchFamily="34" charset="0"/>
              </a:rPr>
              <a:t>elephant:crop</a:t>
            </a:r>
            <a:r>
              <a:rPr lang="en-GB" sz="1800" dirty="0">
                <a:effectLst/>
                <a:latin typeface="Calibri" panose="020F0502020204030204" pitchFamily="34" charset="0"/>
                <a:ea typeface="Calibri" panose="020F0502020204030204" pitchFamily="34" charset="0"/>
              </a:rPr>
              <a:t> damage, microclimate and wellbeing. We highlight how maps with insights from system pathways and focus group discussions can be used to explore - with stakeholders - restoration opportunities and constraints at local (farm) and landscape scales that consider local knowledge and value systems and multiple outcomes.</a:t>
            </a:r>
          </a:p>
        </p:txBody>
      </p:sp>
    </p:spTree>
    <p:extLst>
      <p:ext uri="{BB962C8B-B14F-4D97-AF65-F5344CB8AC3E}">
        <p14:creationId xmlns:p14="http://schemas.microsoft.com/office/powerpoint/2010/main" val="1997474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16B6DD-5307-8A09-7DA6-716DBED238BE}"/>
              </a:ext>
            </a:extLst>
          </p:cNvPr>
          <p:cNvSpPr txBox="1"/>
          <p:nvPr/>
        </p:nvSpPr>
        <p:spPr>
          <a:xfrm>
            <a:off x="681135" y="1194078"/>
            <a:ext cx="10829730" cy="830997"/>
          </a:xfrm>
          <a:prstGeom prst="rect">
            <a:avLst/>
          </a:prstGeom>
          <a:noFill/>
        </p:spPr>
        <p:txBody>
          <a:bodyPr wrap="square">
            <a:spAutoFit/>
          </a:bodyPr>
          <a:lstStyle/>
          <a:p>
            <a:r>
              <a:rPr lang="en-US" sz="2400" b="0" i="1" dirty="0">
                <a:solidFill>
                  <a:srgbClr val="292B2C"/>
                </a:solidFill>
                <a:effectLst/>
              </a:rPr>
              <a:t>“A just and effective approach to restoration begins by working with the people who live on and make a living from the land to identify their priorities for restoration.”</a:t>
            </a:r>
            <a:endParaRPr lang="en-GB" sz="2400" i="1" dirty="0"/>
          </a:p>
        </p:txBody>
      </p:sp>
      <p:pic>
        <p:nvPicPr>
          <p:cNvPr id="6" name="Picture 2" descr="Newcastle University">
            <a:extLst>
              <a:ext uri="{FF2B5EF4-FFF2-40B4-BE49-F238E27FC236}">
                <a16:creationId xmlns:a16="http://schemas.microsoft.com/office/drawing/2014/main" id="{B172D66B-BC45-57A0-99FD-C160D1C58C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A57F388-D448-98F7-D13D-8100D56E2788}"/>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23140A-2869-21E6-689C-81ECFB976E04}"/>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How to do bottom-up restoration?</a:t>
            </a:r>
            <a:endParaRPr lang="en-GB" sz="2800" b="1" dirty="0">
              <a:solidFill>
                <a:srgbClr val="0070C0"/>
              </a:solidFill>
            </a:endParaRPr>
          </a:p>
        </p:txBody>
      </p:sp>
      <p:pic>
        <p:nvPicPr>
          <p:cNvPr id="10" name="Picture 9" descr="Qr code&#10;&#10;Description automatically generated">
            <a:extLst>
              <a:ext uri="{FF2B5EF4-FFF2-40B4-BE49-F238E27FC236}">
                <a16:creationId xmlns:a16="http://schemas.microsoft.com/office/drawing/2014/main" id="{9F2BE1BD-E593-56BA-B9D0-DE8B7F580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0065" y="87174"/>
            <a:ext cx="891668" cy="891668"/>
          </a:xfrm>
          <a:prstGeom prst="rect">
            <a:avLst/>
          </a:prstGeom>
        </p:spPr>
      </p:pic>
      <p:pic>
        <p:nvPicPr>
          <p:cNvPr id="12" name="Picture 11">
            <a:extLst>
              <a:ext uri="{FF2B5EF4-FFF2-40B4-BE49-F238E27FC236}">
                <a16:creationId xmlns:a16="http://schemas.microsoft.com/office/drawing/2014/main" id="{C560B3BF-CA89-115C-7297-09E57F0098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681135" y="2168565"/>
            <a:ext cx="6362115" cy="4089438"/>
          </a:xfrm>
          <a:prstGeom prst="rect">
            <a:avLst/>
          </a:prstGeom>
        </p:spPr>
      </p:pic>
      <p:sp>
        <p:nvSpPr>
          <p:cNvPr id="13" name="TextBox 12">
            <a:extLst>
              <a:ext uri="{FF2B5EF4-FFF2-40B4-BE49-F238E27FC236}">
                <a16:creationId xmlns:a16="http://schemas.microsoft.com/office/drawing/2014/main" id="{CB649FDF-5CC3-FA6F-44CB-29E2634331BC}"/>
              </a:ext>
            </a:extLst>
          </p:cNvPr>
          <p:cNvSpPr txBox="1"/>
          <p:nvPr/>
        </p:nvSpPr>
        <p:spPr>
          <a:xfrm>
            <a:off x="621145" y="6401494"/>
            <a:ext cx="9120254" cy="369332"/>
          </a:xfrm>
          <a:prstGeom prst="rect">
            <a:avLst/>
          </a:prstGeom>
          <a:noFill/>
        </p:spPr>
        <p:txBody>
          <a:bodyPr wrap="none" rtlCol="0">
            <a:spAutoFit/>
          </a:bodyPr>
          <a:lstStyle/>
          <a:p>
            <a:r>
              <a:rPr lang="en-US" dirty="0"/>
              <a:t>Guerreiro – Milheiras et al. 2022 Front Forests Global Ch, Pfeifer et al. 2022 Phil Trans Roy Soc B</a:t>
            </a:r>
            <a:endParaRPr lang="en-GB" dirty="0"/>
          </a:p>
        </p:txBody>
      </p:sp>
      <p:pic>
        <p:nvPicPr>
          <p:cNvPr id="14" name="Picture 13" descr="A group of people posing for a photo&#10;&#10;Description automatically generated">
            <a:extLst>
              <a:ext uri="{FF2B5EF4-FFF2-40B4-BE49-F238E27FC236}">
                <a16:creationId xmlns:a16="http://schemas.microsoft.com/office/drawing/2014/main" id="{E638F9E3-807D-83FC-F94C-8BA1C71EA39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06544" y="2190096"/>
            <a:ext cx="3726419" cy="1824856"/>
          </a:xfrm>
          <a:prstGeom prst="rect">
            <a:avLst/>
          </a:prstGeom>
        </p:spPr>
      </p:pic>
      <p:pic>
        <p:nvPicPr>
          <p:cNvPr id="1026" name="Picture 2">
            <a:extLst>
              <a:ext uri="{FF2B5EF4-FFF2-40B4-BE49-F238E27FC236}">
                <a16:creationId xmlns:a16="http://schemas.microsoft.com/office/drawing/2014/main" id="{F6EE59BE-B73D-EAF1-6068-2773CFC22CE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247404" y="4288930"/>
            <a:ext cx="3665911" cy="193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6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ewcastle University">
            <a:extLst>
              <a:ext uri="{FF2B5EF4-FFF2-40B4-BE49-F238E27FC236}">
                <a16:creationId xmlns:a16="http://schemas.microsoft.com/office/drawing/2014/main" id="{5E097C74-27B1-B522-05AC-0F9B20DA44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0556C24-24B5-786E-39DE-4CCD64BD2030}"/>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B64382-AB13-93FC-E3A7-DD763841B136}"/>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To emphasize: species have complex resource needs</a:t>
            </a:r>
            <a:endParaRPr lang="en-GB" sz="2800" b="1" dirty="0">
              <a:solidFill>
                <a:srgbClr val="0070C0"/>
              </a:solidFill>
            </a:endParaRPr>
          </a:p>
        </p:txBody>
      </p:sp>
      <p:sp>
        <p:nvSpPr>
          <p:cNvPr id="2" name="TextBox 1">
            <a:extLst>
              <a:ext uri="{FF2B5EF4-FFF2-40B4-BE49-F238E27FC236}">
                <a16:creationId xmlns:a16="http://schemas.microsoft.com/office/drawing/2014/main" id="{5ED15766-795B-D370-96A1-005DA53DF821}"/>
              </a:ext>
            </a:extLst>
          </p:cNvPr>
          <p:cNvSpPr txBox="1"/>
          <p:nvPr/>
        </p:nvSpPr>
        <p:spPr>
          <a:xfrm>
            <a:off x="681135" y="6436745"/>
            <a:ext cx="9859046" cy="369332"/>
          </a:xfrm>
          <a:prstGeom prst="rect">
            <a:avLst/>
          </a:prstGeom>
          <a:noFill/>
        </p:spPr>
        <p:txBody>
          <a:bodyPr wrap="square" rtlCol="0">
            <a:spAutoFit/>
          </a:bodyPr>
          <a:lstStyle/>
          <a:p>
            <a:r>
              <a:rPr lang="en-US" dirty="0"/>
              <a:t>Pfeifer et al. 2017 </a:t>
            </a:r>
            <a:r>
              <a:rPr lang="en-GB" dirty="0"/>
              <a:t>Creation of forest edges has a global impact on forest vertebrates. </a:t>
            </a:r>
            <a:r>
              <a:rPr lang="en-US" dirty="0"/>
              <a:t>Nature 551</a:t>
            </a:r>
            <a:endParaRPr lang="en-GB" dirty="0"/>
          </a:p>
        </p:txBody>
      </p:sp>
      <p:pic>
        <p:nvPicPr>
          <p:cNvPr id="3" name="Picture 2">
            <a:extLst>
              <a:ext uri="{FF2B5EF4-FFF2-40B4-BE49-F238E27FC236}">
                <a16:creationId xmlns:a16="http://schemas.microsoft.com/office/drawing/2014/main" id="{B2F6C736-E9BA-4FB5-B87F-8A2F64445E3C}"/>
              </a:ext>
            </a:extLst>
          </p:cNvPr>
          <p:cNvPicPr>
            <a:picLocks noChangeAspect="1"/>
          </p:cNvPicPr>
          <p:nvPr/>
        </p:nvPicPr>
        <p:blipFill>
          <a:blip r:embed="rId4"/>
          <a:stretch>
            <a:fillRect/>
          </a:stretch>
        </p:blipFill>
        <p:spPr>
          <a:xfrm>
            <a:off x="6615066" y="1729261"/>
            <a:ext cx="5179059" cy="4385188"/>
          </a:xfrm>
          <a:prstGeom prst="rect">
            <a:avLst/>
          </a:prstGeom>
        </p:spPr>
      </p:pic>
      <p:sp>
        <p:nvSpPr>
          <p:cNvPr id="15" name="TextBox 14">
            <a:extLst>
              <a:ext uri="{FF2B5EF4-FFF2-40B4-BE49-F238E27FC236}">
                <a16:creationId xmlns:a16="http://schemas.microsoft.com/office/drawing/2014/main" id="{AA6A4973-E559-4EB7-BA63-BFB41CFE05FE}"/>
              </a:ext>
            </a:extLst>
          </p:cNvPr>
          <p:cNvSpPr txBox="1"/>
          <p:nvPr/>
        </p:nvSpPr>
        <p:spPr>
          <a:xfrm>
            <a:off x="455124" y="1774789"/>
            <a:ext cx="5429183" cy="923330"/>
          </a:xfrm>
          <a:prstGeom prst="rect">
            <a:avLst/>
          </a:prstGeom>
          <a:noFill/>
        </p:spPr>
        <p:txBody>
          <a:bodyPr wrap="square">
            <a:spAutoFit/>
          </a:bodyPr>
          <a:lstStyle/>
          <a:p>
            <a:pPr marL="285750" indent="-285750">
              <a:buFont typeface="Wingdings" panose="05000000000000000000" pitchFamily="2" charset="2"/>
              <a:buChar char="Ø"/>
            </a:pPr>
            <a:r>
              <a:rPr lang="en-GB" b="0" i="0" dirty="0">
                <a:solidFill>
                  <a:schemeClr val="accent2"/>
                </a:solidFill>
                <a:effectLst/>
                <a:latin typeface="Proxima Nova Subset"/>
              </a:rPr>
              <a:t>Landscape configuration affects the abundance distribution of species. And by extension services and disservices regulated by biodiversity.</a:t>
            </a:r>
          </a:p>
        </p:txBody>
      </p:sp>
      <p:sp>
        <p:nvSpPr>
          <p:cNvPr id="19" name="TextBox 18">
            <a:extLst>
              <a:ext uri="{FF2B5EF4-FFF2-40B4-BE49-F238E27FC236}">
                <a16:creationId xmlns:a16="http://schemas.microsoft.com/office/drawing/2014/main" id="{31B1718F-29C2-4983-BE2B-D2DB222CDF41}"/>
              </a:ext>
            </a:extLst>
          </p:cNvPr>
          <p:cNvSpPr txBox="1"/>
          <p:nvPr/>
        </p:nvSpPr>
        <p:spPr>
          <a:xfrm>
            <a:off x="455124" y="2874065"/>
            <a:ext cx="5429183" cy="1200329"/>
          </a:xfrm>
          <a:prstGeom prst="rect">
            <a:avLst/>
          </a:prstGeom>
          <a:noFill/>
        </p:spPr>
        <p:txBody>
          <a:bodyPr wrap="square">
            <a:spAutoFit/>
          </a:bodyPr>
          <a:lstStyle/>
          <a:p>
            <a:pPr marL="285750" indent="-285750">
              <a:buFont typeface="Wingdings" panose="05000000000000000000" pitchFamily="2" charset="2"/>
              <a:buChar char="Ø"/>
            </a:pPr>
            <a:r>
              <a:rPr lang="en-GB" b="0" i="0" dirty="0">
                <a:solidFill>
                  <a:schemeClr val="accent2"/>
                </a:solidFill>
                <a:effectLst/>
                <a:latin typeface="Proxima Nova Subset"/>
              </a:rPr>
              <a:t>Species vary in their responses (some are generalists, some need large core areas of their preferred habitats, some are edge specialists), at least partly regulated by their traits.</a:t>
            </a:r>
          </a:p>
        </p:txBody>
      </p:sp>
      <p:sp>
        <p:nvSpPr>
          <p:cNvPr id="20" name="TextBox 19">
            <a:extLst>
              <a:ext uri="{FF2B5EF4-FFF2-40B4-BE49-F238E27FC236}">
                <a16:creationId xmlns:a16="http://schemas.microsoft.com/office/drawing/2014/main" id="{445E70BC-56F5-4F69-918E-15161B90E5D0}"/>
              </a:ext>
            </a:extLst>
          </p:cNvPr>
          <p:cNvSpPr txBox="1"/>
          <p:nvPr/>
        </p:nvSpPr>
        <p:spPr>
          <a:xfrm>
            <a:off x="455124" y="4328171"/>
            <a:ext cx="5640876" cy="923330"/>
          </a:xfrm>
          <a:prstGeom prst="rect">
            <a:avLst/>
          </a:prstGeom>
          <a:noFill/>
        </p:spPr>
        <p:txBody>
          <a:bodyPr wrap="square">
            <a:spAutoFit/>
          </a:bodyPr>
          <a:lstStyle/>
          <a:p>
            <a:pPr marL="285750" indent="-285750">
              <a:buFont typeface="Wingdings" panose="05000000000000000000" pitchFamily="2" charset="2"/>
              <a:buChar char="Ø"/>
            </a:pPr>
            <a:r>
              <a:rPr lang="en-GB" b="0" i="0" dirty="0">
                <a:effectLst/>
                <a:latin typeface="Proxima Nova Subset"/>
              </a:rPr>
              <a:t>Indirect and direct potential drivers:  microclimate, resource availability, protection from predators, hunting pressure </a:t>
            </a:r>
          </a:p>
        </p:txBody>
      </p:sp>
      <p:sp>
        <p:nvSpPr>
          <p:cNvPr id="4" name="TextBox 3">
            <a:extLst>
              <a:ext uri="{FF2B5EF4-FFF2-40B4-BE49-F238E27FC236}">
                <a16:creationId xmlns:a16="http://schemas.microsoft.com/office/drawing/2014/main" id="{264FD509-E376-4D8C-B880-CC18903CC371}"/>
              </a:ext>
            </a:extLst>
          </p:cNvPr>
          <p:cNvSpPr txBox="1"/>
          <p:nvPr/>
        </p:nvSpPr>
        <p:spPr>
          <a:xfrm>
            <a:off x="7688826" y="1216438"/>
            <a:ext cx="3501536" cy="369332"/>
          </a:xfrm>
          <a:prstGeom prst="rect">
            <a:avLst/>
          </a:prstGeom>
          <a:noFill/>
        </p:spPr>
        <p:txBody>
          <a:bodyPr wrap="none" rtlCol="0">
            <a:spAutoFit/>
          </a:bodyPr>
          <a:lstStyle/>
          <a:p>
            <a:r>
              <a:rPr lang="en-GB" dirty="0">
                <a:solidFill>
                  <a:schemeClr val="bg1">
                    <a:lumMod val="50000"/>
                  </a:schemeClr>
                </a:solidFill>
              </a:rPr>
              <a:t>Forest core dependent species only</a:t>
            </a:r>
          </a:p>
        </p:txBody>
      </p:sp>
    </p:spTree>
    <p:extLst>
      <p:ext uri="{BB962C8B-B14F-4D97-AF65-F5344CB8AC3E}">
        <p14:creationId xmlns:p14="http://schemas.microsoft.com/office/powerpoint/2010/main" val="90087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414F24B-1437-1F4E-4450-171007700B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1135" y="3823043"/>
            <a:ext cx="6129568" cy="2864499"/>
          </a:xfrm>
          <a:prstGeom prst="rect">
            <a:avLst/>
          </a:prstGeom>
          <a:ln>
            <a:solidFill>
              <a:schemeClr val="tx1"/>
            </a:solidFill>
          </a:ln>
        </p:spPr>
      </p:pic>
      <p:pic>
        <p:nvPicPr>
          <p:cNvPr id="11" name="Picture 10">
            <a:extLst>
              <a:ext uri="{FF2B5EF4-FFF2-40B4-BE49-F238E27FC236}">
                <a16:creationId xmlns:a16="http://schemas.microsoft.com/office/drawing/2014/main" id="{01190B24-D8FD-1DD3-0AC8-E5BFF32C55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1135" y="1194078"/>
            <a:ext cx="4777274" cy="2485475"/>
          </a:xfrm>
          <a:prstGeom prst="rect">
            <a:avLst/>
          </a:prstGeom>
          <a:ln w="3175">
            <a:solidFill>
              <a:schemeClr val="tx1"/>
            </a:solidFill>
          </a:ln>
        </p:spPr>
      </p:pic>
      <p:sp>
        <p:nvSpPr>
          <p:cNvPr id="12" name="TextBox 11">
            <a:extLst>
              <a:ext uri="{FF2B5EF4-FFF2-40B4-BE49-F238E27FC236}">
                <a16:creationId xmlns:a16="http://schemas.microsoft.com/office/drawing/2014/main" id="{4FEBA96A-6671-7AA1-BBF9-65D6E5086847}"/>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Restoration for biodiversity AND people</a:t>
            </a:r>
            <a:endParaRPr lang="en-GB" sz="2800" b="1" dirty="0">
              <a:solidFill>
                <a:srgbClr val="0070C0"/>
              </a:solidFill>
            </a:endParaRPr>
          </a:p>
        </p:txBody>
      </p:sp>
      <p:pic>
        <p:nvPicPr>
          <p:cNvPr id="21" name="Picture 20" descr="Qr code&#10;&#10;Description automatically generated">
            <a:extLst>
              <a:ext uri="{FF2B5EF4-FFF2-40B4-BE49-F238E27FC236}">
                <a16:creationId xmlns:a16="http://schemas.microsoft.com/office/drawing/2014/main" id="{725EED40-B541-F279-B1EC-D417284BD9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20065" y="87174"/>
            <a:ext cx="891668" cy="891668"/>
          </a:xfrm>
          <a:prstGeom prst="rect">
            <a:avLst/>
          </a:prstGeom>
        </p:spPr>
      </p:pic>
      <p:pic>
        <p:nvPicPr>
          <p:cNvPr id="27" name="Picture 26">
            <a:extLst>
              <a:ext uri="{FF2B5EF4-FFF2-40B4-BE49-F238E27FC236}">
                <a16:creationId xmlns:a16="http://schemas.microsoft.com/office/drawing/2014/main" id="{F0C6ADA5-8CC2-4DCC-1BF4-F600BDAA33F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62952" y="3823042"/>
            <a:ext cx="4760516" cy="2798365"/>
          </a:xfrm>
          <a:prstGeom prst="rect">
            <a:avLst/>
          </a:prstGeom>
          <a:ln>
            <a:solidFill>
              <a:schemeClr val="tx1"/>
            </a:solidFill>
          </a:ln>
        </p:spPr>
      </p:pic>
      <p:pic>
        <p:nvPicPr>
          <p:cNvPr id="3" name="Picture 2">
            <a:extLst>
              <a:ext uri="{FF2B5EF4-FFF2-40B4-BE49-F238E27FC236}">
                <a16:creationId xmlns:a16="http://schemas.microsoft.com/office/drawing/2014/main" id="{8575594B-EF6B-F3B0-29B4-9560DAE9556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28498" y="1201535"/>
            <a:ext cx="5865627" cy="2470560"/>
          </a:xfrm>
          <a:prstGeom prst="rect">
            <a:avLst/>
          </a:prstGeom>
          <a:ln>
            <a:solidFill>
              <a:schemeClr val="tx1">
                <a:lumMod val="50000"/>
                <a:lumOff val="50000"/>
              </a:schemeClr>
            </a:solidFill>
          </a:ln>
        </p:spPr>
      </p:pic>
    </p:spTree>
    <p:extLst>
      <p:ext uri="{BB962C8B-B14F-4D97-AF65-F5344CB8AC3E}">
        <p14:creationId xmlns:p14="http://schemas.microsoft.com/office/powerpoint/2010/main" val="61411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16B6DD-5307-8A09-7DA6-716DBED238BE}"/>
              </a:ext>
            </a:extLst>
          </p:cNvPr>
          <p:cNvSpPr txBox="1"/>
          <p:nvPr/>
        </p:nvSpPr>
        <p:spPr>
          <a:xfrm>
            <a:off x="681135" y="1194078"/>
            <a:ext cx="10829730" cy="830997"/>
          </a:xfrm>
          <a:prstGeom prst="rect">
            <a:avLst/>
          </a:prstGeom>
          <a:noFill/>
        </p:spPr>
        <p:txBody>
          <a:bodyPr wrap="square">
            <a:spAutoFit/>
          </a:bodyPr>
          <a:lstStyle/>
          <a:p>
            <a:r>
              <a:rPr lang="en-US" sz="2400" b="0" i="1" dirty="0">
                <a:solidFill>
                  <a:srgbClr val="292B2C"/>
                </a:solidFill>
                <a:effectLst/>
              </a:rPr>
              <a:t>“A just and effective approach to restoration begins by working with the people who live on and make a living from the land to identify their priorities for restoration.”</a:t>
            </a:r>
            <a:endParaRPr lang="en-GB" sz="2400" i="1" dirty="0"/>
          </a:p>
        </p:txBody>
      </p:sp>
      <p:pic>
        <p:nvPicPr>
          <p:cNvPr id="6" name="Picture 2" descr="Newcastle University">
            <a:extLst>
              <a:ext uri="{FF2B5EF4-FFF2-40B4-BE49-F238E27FC236}">
                <a16:creationId xmlns:a16="http://schemas.microsoft.com/office/drawing/2014/main" id="{B172D66B-BC45-57A0-99FD-C160D1C58C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A57F388-D448-98F7-D13D-8100D56E2788}"/>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923140A-2869-21E6-689C-81ECFB976E04}"/>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How to do bottom-up restoration?</a:t>
            </a:r>
            <a:endParaRPr lang="en-GB" sz="2800" b="1" dirty="0">
              <a:solidFill>
                <a:srgbClr val="0070C0"/>
              </a:solidFill>
            </a:endParaRPr>
          </a:p>
        </p:txBody>
      </p:sp>
      <p:pic>
        <p:nvPicPr>
          <p:cNvPr id="10" name="Picture 9" descr="Qr code&#10;&#10;Description automatically generated">
            <a:extLst>
              <a:ext uri="{FF2B5EF4-FFF2-40B4-BE49-F238E27FC236}">
                <a16:creationId xmlns:a16="http://schemas.microsoft.com/office/drawing/2014/main" id="{9F2BE1BD-E593-56BA-B9D0-DE8B7F580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0065" y="87174"/>
            <a:ext cx="891668" cy="891668"/>
          </a:xfrm>
          <a:prstGeom prst="rect">
            <a:avLst/>
          </a:prstGeom>
        </p:spPr>
      </p:pic>
      <p:grpSp>
        <p:nvGrpSpPr>
          <p:cNvPr id="11" name="Group 10">
            <a:extLst>
              <a:ext uri="{FF2B5EF4-FFF2-40B4-BE49-F238E27FC236}">
                <a16:creationId xmlns:a16="http://schemas.microsoft.com/office/drawing/2014/main" id="{2323AE7E-8CB6-1443-B1D7-9C59C1B78FC4}"/>
              </a:ext>
            </a:extLst>
          </p:cNvPr>
          <p:cNvGrpSpPr/>
          <p:nvPr/>
        </p:nvGrpSpPr>
        <p:grpSpPr>
          <a:xfrm>
            <a:off x="925466" y="2025075"/>
            <a:ext cx="9916331" cy="4757747"/>
            <a:chOff x="925466" y="2025075"/>
            <a:chExt cx="9916331" cy="4757747"/>
          </a:xfrm>
        </p:grpSpPr>
        <p:grpSp>
          <p:nvGrpSpPr>
            <p:cNvPr id="2" name="Group 1">
              <a:extLst>
                <a:ext uri="{FF2B5EF4-FFF2-40B4-BE49-F238E27FC236}">
                  <a16:creationId xmlns:a16="http://schemas.microsoft.com/office/drawing/2014/main" id="{816E8ED8-0445-4826-AAA9-AE7140A9C107}"/>
                </a:ext>
              </a:extLst>
            </p:cNvPr>
            <p:cNvGrpSpPr/>
            <p:nvPr/>
          </p:nvGrpSpPr>
          <p:grpSpPr>
            <a:xfrm>
              <a:off x="943893" y="2025075"/>
              <a:ext cx="9798273" cy="2035265"/>
              <a:chOff x="943893" y="2025075"/>
              <a:chExt cx="9798273" cy="2035265"/>
            </a:xfrm>
          </p:grpSpPr>
          <p:sp>
            <p:nvSpPr>
              <p:cNvPr id="5" name="TextBox 4">
                <a:extLst>
                  <a:ext uri="{FF2B5EF4-FFF2-40B4-BE49-F238E27FC236}">
                    <a16:creationId xmlns:a16="http://schemas.microsoft.com/office/drawing/2014/main" id="{6F68CBA3-B061-60E6-C178-C39867AD8669}"/>
                  </a:ext>
                </a:extLst>
              </p:cNvPr>
              <p:cNvSpPr txBox="1"/>
              <p:nvPr/>
            </p:nvSpPr>
            <p:spPr>
              <a:xfrm>
                <a:off x="3485099" y="2474893"/>
                <a:ext cx="7257067" cy="954107"/>
              </a:xfrm>
              <a:prstGeom prst="rect">
                <a:avLst/>
              </a:prstGeom>
              <a:noFill/>
            </p:spPr>
            <p:txBody>
              <a:bodyPr wrap="square" rtlCol="0">
                <a:spAutoFit/>
              </a:bodyPr>
              <a:lstStyle/>
              <a:p>
                <a:r>
                  <a:rPr lang="en-US" sz="2800" b="1" dirty="0">
                    <a:solidFill>
                      <a:schemeClr val="accent6"/>
                    </a:solidFill>
                  </a:rPr>
                  <a:t>But what does it mean and how do we make this work for people AND biodiversity?</a:t>
                </a:r>
                <a:endParaRPr lang="en-GB" sz="2800" b="1" dirty="0">
                  <a:solidFill>
                    <a:schemeClr val="accent6"/>
                  </a:solidFill>
                </a:endParaRPr>
              </a:p>
            </p:txBody>
          </p:sp>
          <p:pic>
            <p:nvPicPr>
              <p:cNvPr id="3" name="Graphic 2" descr="Handshake with solid fill">
                <a:extLst>
                  <a:ext uri="{FF2B5EF4-FFF2-40B4-BE49-F238E27FC236}">
                    <a16:creationId xmlns:a16="http://schemas.microsoft.com/office/drawing/2014/main" id="{4FEF97CD-CF57-F20B-81E1-B0994D70931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3893" y="2025075"/>
                <a:ext cx="2035265" cy="2035265"/>
              </a:xfrm>
              <a:prstGeom prst="rect">
                <a:avLst/>
              </a:prstGeom>
            </p:spPr>
          </p:pic>
        </p:grpSp>
        <p:grpSp>
          <p:nvGrpSpPr>
            <p:cNvPr id="9" name="Group 8">
              <a:extLst>
                <a:ext uri="{FF2B5EF4-FFF2-40B4-BE49-F238E27FC236}">
                  <a16:creationId xmlns:a16="http://schemas.microsoft.com/office/drawing/2014/main" id="{2EEA293A-F13B-41D3-BF4C-323C8C535857}"/>
                </a:ext>
              </a:extLst>
            </p:cNvPr>
            <p:cNvGrpSpPr/>
            <p:nvPr/>
          </p:nvGrpSpPr>
          <p:grpSpPr>
            <a:xfrm>
              <a:off x="925466" y="3907354"/>
              <a:ext cx="9916331" cy="2875468"/>
              <a:chOff x="925466" y="3907354"/>
              <a:chExt cx="9916331" cy="2875468"/>
            </a:xfrm>
          </p:grpSpPr>
          <p:pic>
            <p:nvPicPr>
              <p:cNvPr id="16" name="Picture 15" descr="A picture containing grass, outdoor, field, dry&#10;&#10;Description automatically generated">
                <a:extLst>
                  <a:ext uri="{FF2B5EF4-FFF2-40B4-BE49-F238E27FC236}">
                    <a16:creationId xmlns:a16="http://schemas.microsoft.com/office/drawing/2014/main" id="{DBD6DECF-C115-2BAF-6634-747C7136A8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0329" y="5474005"/>
                <a:ext cx="1956500" cy="1304333"/>
              </a:xfrm>
              <a:prstGeom prst="rect">
                <a:avLst/>
              </a:prstGeom>
            </p:spPr>
          </p:pic>
          <p:pic>
            <p:nvPicPr>
              <p:cNvPr id="18" name="Picture 17" descr="A picture containing tree, person, outdoor, people&#10;&#10;Description automatically generated">
                <a:extLst>
                  <a:ext uri="{FF2B5EF4-FFF2-40B4-BE49-F238E27FC236}">
                    <a16:creationId xmlns:a16="http://schemas.microsoft.com/office/drawing/2014/main" id="{13BC15A3-B6FA-84CC-0BFD-766B31DDD2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39538" y="5441688"/>
                <a:ext cx="2004975" cy="1336650"/>
              </a:xfrm>
              <a:prstGeom prst="rect">
                <a:avLst/>
              </a:prstGeom>
            </p:spPr>
          </p:pic>
          <p:pic>
            <p:nvPicPr>
              <p:cNvPr id="20" name="Picture 19" descr="A picture containing tree, outdoor, field, green&#10;&#10;Description automatically generated">
                <a:extLst>
                  <a:ext uri="{FF2B5EF4-FFF2-40B4-BE49-F238E27FC236}">
                    <a16:creationId xmlns:a16="http://schemas.microsoft.com/office/drawing/2014/main" id="{D44F175D-099C-D92B-6027-3BC2AD3751F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839538" y="3908014"/>
                <a:ext cx="2039634" cy="1413422"/>
              </a:xfrm>
              <a:prstGeom prst="rect">
                <a:avLst/>
              </a:prstGeom>
            </p:spPr>
          </p:pic>
          <p:pic>
            <p:nvPicPr>
              <p:cNvPr id="22" name="Picture 21" descr="A bird in the middle of a forest&#10;&#10;Description automatically generated with low confidence">
                <a:extLst>
                  <a:ext uri="{FF2B5EF4-FFF2-40B4-BE49-F238E27FC236}">
                    <a16:creationId xmlns:a16="http://schemas.microsoft.com/office/drawing/2014/main" id="{91EA6C30-F7D8-2650-E640-CD5AD2C865E7}"/>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037987" y="3907354"/>
                <a:ext cx="1847420" cy="1413422"/>
              </a:xfrm>
              <a:prstGeom prst="rect">
                <a:avLst/>
              </a:prstGeom>
            </p:spPr>
          </p:pic>
          <p:pic>
            <p:nvPicPr>
              <p:cNvPr id="24" name="Picture 23" descr="Elephants walking in the wild&#10;&#10;Description automatically generated with low confidence">
                <a:extLst>
                  <a:ext uri="{FF2B5EF4-FFF2-40B4-BE49-F238E27FC236}">
                    <a16:creationId xmlns:a16="http://schemas.microsoft.com/office/drawing/2014/main" id="{4B46969B-B499-511A-125B-7F2AE12D1AE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28560" y="5441689"/>
                <a:ext cx="1827751" cy="1336649"/>
              </a:xfrm>
              <a:prstGeom prst="rect">
                <a:avLst/>
              </a:prstGeom>
            </p:spPr>
          </p:pic>
          <p:pic>
            <p:nvPicPr>
              <p:cNvPr id="28" name="Picture 27" descr="Two men standing in front of a stack of wood&#10;&#10;Description automatically generated with medium confidence">
                <a:extLst>
                  <a:ext uri="{FF2B5EF4-FFF2-40B4-BE49-F238E27FC236}">
                    <a16:creationId xmlns:a16="http://schemas.microsoft.com/office/drawing/2014/main" id="{CA380E7D-FE65-3A79-00C5-F82DDE3A473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25466" y="3908013"/>
                <a:ext cx="1824657" cy="1413422"/>
              </a:xfrm>
              <a:prstGeom prst="rect">
                <a:avLst/>
              </a:prstGeom>
            </p:spPr>
          </p:pic>
          <p:pic>
            <p:nvPicPr>
              <p:cNvPr id="30" name="Picture 29" descr="A picture containing tree, outdoor, grass, mammal&#10;&#10;Description automatically generated">
                <a:extLst>
                  <a:ext uri="{FF2B5EF4-FFF2-40B4-BE49-F238E27FC236}">
                    <a16:creationId xmlns:a16="http://schemas.microsoft.com/office/drawing/2014/main" id="{43232D3D-77CE-6DA3-EE38-9B37286A383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986563" y="5474005"/>
                <a:ext cx="1855234" cy="1308817"/>
              </a:xfrm>
              <a:prstGeom prst="rect">
                <a:avLst/>
              </a:prstGeom>
            </p:spPr>
          </p:pic>
          <p:pic>
            <p:nvPicPr>
              <p:cNvPr id="32" name="Picture 31" descr="A group of people posing for a photo&#10;&#10;Description automatically generated">
                <a:extLst>
                  <a:ext uri="{FF2B5EF4-FFF2-40B4-BE49-F238E27FC236}">
                    <a16:creationId xmlns:a16="http://schemas.microsoft.com/office/drawing/2014/main" id="{89B3A50D-F3A9-B07F-5845-D7A038108D3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80329" y="3907354"/>
                <a:ext cx="1956500" cy="1413422"/>
              </a:xfrm>
              <a:prstGeom prst="rect">
                <a:avLst/>
              </a:prstGeom>
            </p:spPr>
          </p:pic>
          <p:pic>
            <p:nvPicPr>
              <p:cNvPr id="34" name="Picture 33" descr="A group of men posing for a picture next to motorcycles&#10;&#10;Description automatically generated with low confidence">
                <a:extLst>
                  <a:ext uri="{FF2B5EF4-FFF2-40B4-BE49-F238E27FC236}">
                    <a16:creationId xmlns:a16="http://schemas.microsoft.com/office/drawing/2014/main" id="{EEBCB4CD-C22A-8A8F-6879-8DC8AFDB93D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037986" y="5474005"/>
                <a:ext cx="1847420" cy="1304333"/>
              </a:xfrm>
              <a:prstGeom prst="rect">
                <a:avLst/>
              </a:prstGeom>
            </p:spPr>
          </p:pic>
          <p:pic>
            <p:nvPicPr>
              <p:cNvPr id="36" name="Picture 35" descr="A group of people in a room&#10;&#10;Description automatically generated with medium confidence">
                <a:extLst>
                  <a:ext uri="{FF2B5EF4-FFF2-40B4-BE49-F238E27FC236}">
                    <a16:creationId xmlns:a16="http://schemas.microsoft.com/office/drawing/2014/main" id="{E2D9154B-B73F-5E07-AB3F-AE8D0E18A2E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957234" y="3907354"/>
                <a:ext cx="1884563" cy="1413422"/>
              </a:xfrm>
              <a:prstGeom prst="rect">
                <a:avLst/>
              </a:prstGeom>
            </p:spPr>
          </p:pic>
        </p:grpSp>
      </p:grpSp>
    </p:spTree>
    <p:extLst>
      <p:ext uri="{BB962C8B-B14F-4D97-AF65-F5344CB8AC3E}">
        <p14:creationId xmlns:p14="http://schemas.microsoft.com/office/powerpoint/2010/main" val="218872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ewcastle University">
            <a:extLst>
              <a:ext uri="{FF2B5EF4-FFF2-40B4-BE49-F238E27FC236}">
                <a16:creationId xmlns:a16="http://schemas.microsoft.com/office/drawing/2014/main" id="{5E097C74-27B1-B522-05AC-0F9B20DA44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0556C24-24B5-786E-39DE-4CCD64BD2030}"/>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C4217F-0320-31F9-5EB4-DE516D3CFD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923" y="2479145"/>
            <a:ext cx="4438756" cy="3837527"/>
          </a:xfrm>
          <a:prstGeom prst="rect">
            <a:avLst/>
          </a:prstGeom>
        </p:spPr>
      </p:pic>
      <p:pic>
        <p:nvPicPr>
          <p:cNvPr id="12" name="Picture 11">
            <a:extLst>
              <a:ext uri="{FF2B5EF4-FFF2-40B4-BE49-F238E27FC236}">
                <a16:creationId xmlns:a16="http://schemas.microsoft.com/office/drawing/2014/main" id="{C97C5E6F-78DE-2A3C-7D06-994E76EE6D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16277" y="52155"/>
            <a:ext cx="954106" cy="954106"/>
          </a:xfrm>
          <a:prstGeom prst="rect">
            <a:avLst/>
          </a:prstGeom>
        </p:spPr>
      </p:pic>
      <p:sp>
        <p:nvSpPr>
          <p:cNvPr id="14" name="TextBox 13">
            <a:extLst>
              <a:ext uri="{FF2B5EF4-FFF2-40B4-BE49-F238E27FC236}">
                <a16:creationId xmlns:a16="http://schemas.microsoft.com/office/drawing/2014/main" id="{7A7FA80A-3B27-A1CE-600F-78B67179254B}"/>
              </a:ext>
            </a:extLst>
          </p:cNvPr>
          <p:cNvSpPr txBox="1"/>
          <p:nvPr/>
        </p:nvSpPr>
        <p:spPr>
          <a:xfrm>
            <a:off x="681135" y="1174567"/>
            <a:ext cx="11384741" cy="1200329"/>
          </a:xfrm>
          <a:prstGeom prst="rect">
            <a:avLst/>
          </a:prstGeom>
          <a:noFill/>
        </p:spPr>
        <p:txBody>
          <a:bodyPr wrap="square">
            <a:spAutoFit/>
          </a:bodyPr>
          <a:lstStyle/>
          <a:p>
            <a:r>
              <a:rPr lang="en-US" sz="2400" b="0" i="0" dirty="0">
                <a:solidFill>
                  <a:srgbClr val="333132"/>
                </a:solidFill>
                <a:effectLst/>
                <a:latin typeface="Proxima Nova Subset"/>
              </a:rPr>
              <a:t>We developed it for rural farmed landscapes </a:t>
            </a:r>
            <a:r>
              <a:rPr lang="en-US" sz="2400" dirty="0">
                <a:solidFill>
                  <a:srgbClr val="333132"/>
                </a:solidFill>
                <a:latin typeface="Proxima Nova Subset"/>
              </a:rPr>
              <a:t>as a </a:t>
            </a:r>
            <a:r>
              <a:rPr lang="en-US" sz="2400" b="0" i="0" dirty="0">
                <a:solidFill>
                  <a:srgbClr val="333132"/>
                </a:solidFill>
                <a:effectLst/>
                <a:latin typeface="Proxima Nova Subset"/>
              </a:rPr>
              <a:t>guide for planning, m</a:t>
            </a:r>
            <a:r>
              <a:rPr lang="en-US" sz="2400" dirty="0">
                <a:solidFill>
                  <a:srgbClr val="333132"/>
                </a:solidFill>
                <a:latin typeface="Proxima Nova Subset"/>
              </a:rPr>
              <a:t>onitoring &amp; adapting </a:t>
            </a:r>
            <a:r>
              <a:rPr lang="en-US" sz="2400" b="0" i="0" dirty="0">
                <a:solidFill>
                  <a:srgbClr val="333132"/>
                </a:solidFill>
                <a:effectLst/>
                <a:latin typeface="Proxima Nova Subset"/>
              </a:rPr>
              <a:t>restoration </a:t>
            </a:r>
            <a:r>
              <a:rPr lang="en-US" sz="2400" dirty="0">
                <a:solidFill>
                  <a:srgbClr val="333132"/>
                </a:solidFill>
                <a:latin typeface="Proxima Nova Subset"/>
              </a:rPr>
              <a:t>projects</a:t>
            </a:r>
            <a:r>
              <a:rPr lang="en-US" sz="2400" b="0" i="0" dirty="0">
                <a:solidFill>
                  <a:srgbClr val="333132"/>
                </a:solidFill>
                <a:effectLst/>
                <a:latin typeface="Proxima Nova Subset"/>
              </a:rPr>
              <a:t>. It provides clear indicators and integrates biophysical with social pathways in ways that can be measured &amp; modelled</a:t>
            </a:r>
            <a:endParaRPr lang="en-GB" sz="2400" dirty="0"/>
          </a:p>
        </p:txBody>
      </p:sp>
      <p:sp>
        <p:nvSpPr>
          <p:cNvPr id="16" name="TextBox 15">
            <a:extLst>
              <a:ext uri="{FF2B5EF4-FFF2-40B4-BE49-F238E27FC236}">
                <a16:creationId xmlns:a16="http://schemas.microsoft.com/office/drawing/2014/main" id="{8A00D271-8DE3-3D66-2F81-1F1104A9461A}"/>
              </a:ext>
            </a:extLst>
          </p:cNvPr>
          <p:cNvSpPr txBox="1"/>
          <p:nvPr/>
        </p:nvSpPr>
        <p:spPr>
          <a:xfrm>
            <a:off x="5950891" y="2606107"/>
            <a:ext cx="5429183" cy="707886"/>
          </a:xfrm>
          <a:prstGeom prst="rect">
            <a:avLst/>
          </a:prstGeom>
          <a:noFill/>
        </p:spPr>
        <p:txBody>
          <a:bodyPr wrap="square">
            <a:spAutoFit/>
          </a:bodyPr>
          <a:lstStyle/>
          <a:p>
            <a:pPr marL="285750" indent="-285750">
              <a:buFont typeface="Wingdings" panose="05000000000000000000" pitchFamily="2" charset="2"/>
              <a:buChar char="Ø"/>
            </a:pPr>
            <a:r>
              <a:rPr lang="en-US" sz="2000" b="0" i="0" dirty="0">
                <a:solidFill>
                  <a:srgbClr val="0070C0"/>
                </a:solidFill>
                <a:effectLst/>
                <a:latin typeface="+mj-lt"/>
              </a:rPr>
              <a:t>Governance and adaptive management are included as external drivers and interventions</a:t>
            </a:r>
          </a:p>
        </p:txBody>
      </p:sp>
      <p:sp>
        <p:nvSpPr>
          <p:cNvPr id="17" name="TextBox 16">
            <a:extLst>
              <a:ext uri="{FF2B5EF4-FFF2-40B4-BE49-F238E27FC236}">
                <a16:creationId xmlns:a16="http://schemas.microsoft.com/office/drawing/2014/main" id="{ECB4E04C-4C76-7E61-043F-EA7DE3F1AD5E}"/>
              </a:ext>
            </a:extLst>
          </p:cNvPr>
          <p:cNvSpPr txBox="1"/>
          <p:nvPr/>
        </p:nvSpPr>
        <p:spPr>
          <a:xfrm>
            <a:off x="6096000" y="3608623"/>
            <a:ext cx="5429183" cy="1015663"/>
          </a:xfrm>
          <a:prstGeom prst="rect">
            <a:avLst/>
          </a:prstGeom>
          <a:noFill/>
        </p:spPr>
        <p:txBody>
          <a:bodyPr wrap="square">
            <a:spAutoFit/>
          </a:bodyPr>
          <a:lstStyle/>
          <a:p>
            <a:pPr marL="285750" indent="-285750">
              <a:buFont typeface="Wingdings" panose="05000000000000000000" pitchFamily="2" charset="2"/>
              <a:buChar char="Ø"/>
            </a:pPr>
            <a:r>
              <a:rPr lang="en-US" sz="2000" b="0" i="0" dirty="0">
                <a:solidFill>
                  <a:schemeClr val="accent2"/>
                </a:solidFill>
                <a:effectLst/>
                <a:latin typeface="+mj-lt"/>
              </a:rPr>
              <a:t>Changes in landscape configuration, environment and land management predict outcomes for biodiversity and people</a:t>
            </a:r>
          </a:p>
        </p:txBody>
      </p:sp>
      <p:sp>
        <p:nvSpPr>
          <p:cNvPr id="18" name="TextBox 17">
            <a:extLst>
              <a:ext uri="{FF2B5EF4-FFF2-40B4-BE49-F238E27FC236}">
                <a16:creationId xmlns:a16="http://schemas.microsoft.com/office/drawing/2014/main" id="{1A54D2E9-534F-0F05-482F-92E61C5BAFFB}"/>
              </a:ext>
            </a:extLst>
          </p:cNvPr>
          <p:cNvSpPr txBox="1"/>
          <p:nvPr/>
        </p:nvSpPr>
        <p:spPr>
          <a:xfrm>
            <a:off x="5950891" y="4947545"/>
            <a:ext cx="5843234" cy="1015663"/>
          </a:xfrm>
          <a:prstGeom prst="rect">
            <a:avLst/>
          </a:prstGeom>
          <a:noFill/>
        </p:spPr>
        <p:txBody>
          <a:bodyPr wrap="square">
            <a:spAutoFit/>
          </a:bodyPr>
          <a:lstStyle/>
          <a:p>
            <a:pPr marL="285750" indent="-285750">
              <a:buFont typeface="Wingdings" panose="05000000000000000000" pitchFamily="2" charset="2"/>
              <a:buChar char="Ø"/>
            </a:pPr>
            <a:r>
              <a:rPr lang="en-US" sz="2000" dirty="0">
                <a:latin typeface="+mj-lt"/>
              </a:rPr>
              <a:t>Understanding of pathways and mapped pr</a:t>
            </a:r>
            <a:r>
              <a:rPr lang="en-US" sz="2000" b="0" i="0" dirty="0">
                <a:effectLst/>
                <a:latin typeface="+mj-lt"/>
              </a:rPr>
              <a:t>edictions allow engagement with partners in the landscape for decision-making, planning, evaluation</a:t>
            </a:r>
          </a:p>
        </p:txBody>
      </p:sp>
      <p:sp>
        <p:nvSpPr>
          <p:cNvPr id="21" name="TextBox 20">
            <a:extLst>
              <a:ext uri="{FF2B5EF4-FFF2-40B4-BE49-F238E27FC236}">
                <a16:creationId xmlns:a16="http://schemas.microsoft.com/office/drawing/2014/main" id="{78B64382-AB13-93FC-E3A7-DD763841B136}"/>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Using a systems approach framework as a tool</a:t>
            </a:r>
            <a:endParaRPr lang="en-GB" sz="2800" b="1" dirty="0">
              <a:solidFill>
                <a:srgbClr val="0070C0"/>
              </a:solidFill>
            </a:endParaRPr>
          </a:p>
        </p:txBody>
      </p:sp>
      <p:sp>
        <p:nvSpPr>
          <p:cNvPr id="2" name="TextBox 1">
            <a:extLst>
              <a:ext uri="{FF2B5EF4-FFF2-40B4-BE49-F238E27FC236}">
                <a16:creationId xmlns:a16="http://schemas.microsoft.com/office/drawing/2014/main" id="{5ED15766-795B-D370-96A1-005DA53DF821}"/>
              </a:ext>
            </a:extLst>
          </p:cNvPr>
          <p:cNvSpPr txBox="1"/>
          <p:nvPr/>
        </p:nvSpPr>
        <p:spPr>
          <a:xfrm>
            <a:off x="621145" y="6401494"/>
            <a:ext cx="9120254" cy="369332"/>
          </a:xfrm>
          <a:prstGeom prst="rect">
            <a:avLst/>
          </a:prstGeom>
          <a:noFill/>
        </p:spPr>
        <p:txBody>
          <a:bodyPr wrap="none" rtlCol="0">
            <a:spAutoFit/>
          </a:bodyPr>
          <a:lstStyle/>
          <a:p>
            <a:r>
              <a:rPr lang="en-US" dirty="0"/>
              <a:t>Guerreiro – Milheiras et al. 2022 Front Forests Global Ch, Pfeifer et al. 2022 Phil Trans Roy Soc B</a:t>
            </a:r>
            <a:endParaRPr lang="en-GB" dirty="0"/>
          </a:p>
        </p:txBody>
      </p:sp>
      <p:sp>
        <p:nvSpPr>
          <p:cNvPr id="3" name="Oval 2">
            <a:extLst>
              <a:ext uri="{FF2B5EF4-FFF2-40B4-BE49-F238E27FC236}">
                <a16:creationId xmlns:a16="http://schemas.microsoft.com/office/drawing/2014/main" id="{F1DB79A8-260E-43C5-A5B3-36712383BC2D}"/>
              </a:ext>
            </a:extLst>
          </p:cNvPr>
          <p:cNvSpPr/>
          <p:nvPr/>
        </p:nvSpPr>
        <p:spPr>
          <a:xfrm>
            <a:off x="5424356" y="3493597"/>
            <a:ext cx="6213987" cy="1200329"/>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25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ewcastle University">
            <a:extLst>
              <a:ext uri="{FF2B5EF4-FFF2-40B4-BE49-F238E27FC236}">
                <a16:creationId xmlns:a16="http://schemas.microsoft.com/office/drawing/2014/main" id="{5E097C74-27B1-B522-05AC-0F9B20DA442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0556C24-24B5-786E-39DE-4CCD64BD2030}"/>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C4217F-0320-31F9-5EB4-DE516D3CFD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906" y="1372883"/>
            <a:ext cx="5988270" cy="5177160"/>
          </a:xfrm>
          <a:prstGeom prst="rect">
            <a:avLst/>
          </a:prstGeom>
        </p:spPr>
      </p:pic>
      <p:pic>
        <p:nvPicPr>
          <p:cNvPr id="12" name="Picture 11">
            <a:extLst>
              <a:ext uri="{FF2B5EF4-FFF2-40B4-BE49-F238E27FC236}">
                <a16:creationId xmlns:a16="http://schemas.microsoft.com/office/drawing/2014/main" id="{C97C5E6F-78DE-2A3C-7D06-994E76EE6D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16277" y="52155"/>
            <a:ext cx="954106" cy="954106"/>
          </a:xfrm>
          <a:prstGeom prst="rect">
            <a:avLst/>
          </a:prstGeom>
        </p:spPr>
      </p:pic>
      <p:sp>
        <p:nvSpPr>
          <p:cNvPr id="21" name="TextBox 20">
            <a:extLst>
              <a:ext uri="{FF2B5EF4-FFF2-40B4-BE49-F238E27FC236}">
                <a16:creationId xmlns:a16="http://schemas.microsoft.com/office/drawing/2014/main" id="{78B64382-AB13-93FC-E3A7-DD763841B136}"/>
              </a:ext>
            </a:extLst>
          </p:cNvPr>
          <p:cNvSpPr txBox="1"/>
          <p:nvPr/>
        </p:nvSpPr>
        <p:spPr>
          <a:xfrm>
            <a:off x="681135" y="383877"/>
            <a:ext cx="8238930" cy="523220"/>
          </a:xfrm>
          <a:prstGeom prst="rect">
            <a:avLst/>
          </a:prstGeom>
          <a:noFill/>
        </p:spPr>
        <p:txBody>
          <a:bodyPr wrap="square" rtlCol="0">
            <a:spAutoFit/>
          </a:bodyPr>
          <a:lstStyle/>
          <a:p>
            <a:r>
              <a:rPr lang="en-US" sz="2800" b="1" dirty="0">
                <a:solidFill>
                  <a:srgbClr val="0070C0"/>
                </a:solidFill>
              </a:rPr>
              <a:t>Using a systems approach as a tool</a:t>
            </a:r>
            <a:endParaRPr lang="en-GB" sz="2800" b="1" dirty="0">
              <a:solidFill>
                <a:srgbClr val="0070C0"/>
              </a:solidFill>
            </a:endParaRPr>
          </a:p>
        </p:txBody>
      </p:sp>
      <p:grpSp>
        <p:nvGrpSpPr>
          <p:cNvPr id="2" name="Group 1">
            <a:extLst>
              <a:ext uri="{FF2B5EF4-FFF2-40B4-BE49-F238E27FC236}">
                <a16:creationId xmlns:a16="http://schemas.microsoft.com/office/drawing/2014/main" id="{5145775D-2290-C4CC-E85F-9E3844F31402}"/>
              </a:ext>
            </a:extLst>
          </p:cNvPr>
          <p:cNvGrpSpPr/>
          <p:nvPr/>
        </p:nvGrpSpPr>
        <p:grpSpPr>
          <a:xfrm>
            <a:off x="2868860" y="1496178"/>
            <a:ext cx="9072410" cy="2092771"/>
            <a:chOff x="2868860" y="1496178"/>
            <a:chExt cx="9072410" cy="2092771"/>
          </a:xfrm>
        </p:grpSpPr>
        <p:sp>
          <p:nvSpPr>
            <p:cNvPr id="17" name="TextBox 16">
              <a:extLst>
                <a:ext uri="{FF2B5EF4-FFF2-40B4-BE49-F238E27FC236}">
                  <a16:creationId xmlns:a16="http://schemas.microsoft.com/office/drawing/2014/main" id="{ECB4E04C-4C76-7E61-043F-EA7DE3F1AD5E}"/>
                </a:ext>
              </a:extLst>
            </p:cNvPr>
            <p:cNvSpPr txBox="1"/>
            <p:nvPr/>
          </p:nvSpPr>
          <p:spPr>
            <a:xfrm>
              <a:off x="7378262" y="1496178"/>
              <a:ext cx="4563008" cy="923330"/>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chemeClr val="accent2"/>
                  </a:solidFill>
                  <a:effectLst/>
                  <a:latin typeface="Proxima Nova Subset"/>
                </a:rPr>
                <a:t>Changes in landscape configuration, environment and land management predict outcomes for biodiversity</a:t>
              </a:r>
            </a:p>
          </p:txBody>
        </p:sp>
        <p:sp>
          <p:nvSpPr>
            <p:cNvPr id="15" name="Freeform: Shape 14">
              <a:extLst>
                <a:ext uri="{FF2B5EF4-FFF2-40B4-BE49-F238E27FC236}">
                  <a16:creationId xmlns:a16="http://schemas.microsoft.com/office/drawing/2014/main" id="{1C7D9FC8-B425-58F4-D048-1310D53BB45A}"/>
                </a:ext>
              </a:extLst>
            </p:cNvPr>
            <p:cNvSpPr/>
            <p:nvPr/>
          </p:nvSpPr>
          <p:spPr>
            <a:xfrm>
              <a:off x="2868860" y="2495146"/>
              <a:ext cx="4403834" cy="399393"/>
            </a:xfrm>
            <a:custGeom>
              <a:avLst/>
              <a:gdLst>
                <a:gd name="connsiteX0" fmla="*/ 4372303 w 4372303"/>
                <a:gd name="connsiteY0" fmla="*/ 42042 h 399393"/>
                <a:gd name="connsiteX1" fmla="*/ 4078013 w 4372303"/>
                <a:gd name="connsiteY1" fmla="*/ 0 h 399393"/>
                <a:gd name="connsiteX2" fmla="*/ 3405351 w 4372303"/>
                <a:gd name="connsiteY2" fmla="*/ 10510 h 399393"/>
                <a:gd name="connsiteX3" fmla="*/ 3111062 w 4372303"/>
                <a:gd name="connsiteY3" fmla="*/ 31531 h 399393"/>
                <a:gd name="connsiteX4" fmla="*/ 2764220 w 4372303"/>
                <a:gd name="connsiteY4" fmla="*/ 105104 h 399393"/>
                <a:gd name="connsiteX5" fmla="*/ 2617075 w 4372303"/>
                <a:gd name="connsiteY5" fmla="*/ 147145 h 399393"/>
                <a:gd name="connsiteX6" fmla="*/ 2396358 w 4372303"/>
                <a:gd name="connsiteY6" fmla="*/ 178676 h 399393"/>
                <a:gd name="connsiteX7" fmla="*/ 2312275 w 4372303"/>
                <a:gd name="connsiteY7" fmla="*/ 199697 h 399393"/>
                <a:gd name="connsiteX8" fmla="*/ 2259724 w 4372303"/>
                <a:gd name="connsiteY8" fmla="*/ 210207 h 399393"/>
                <a:gd name="connsiteX9" fmla="*/ 2217682 w 4372303"/>
                <a:gd name="connsiteY9" fmla="*/ 231228 h 399393"/>
                <a:gd name="connsiteX10" fmla="*/ 2186151 w 4372303"/>
                <a:gd name="connsiteY10" fmla="*/ 241738 h 399393"/>
                <a:gd name="connsiteX11" fmla="*/ 1965434 w 4372303"/>
                <a:gd name="connsiteY11" fmla="*/ 294290 h 399393"/>
                <a:gd name="connsiteX12" fmla="*/ 1828800 w 4372303"/>
                <a:gd name="connsiteY12" fmla="*/ 304800 h 399393"/>
                <a:gd name="connsiteX13" fmla="*/ 1492469 w 4372303"/>
                <a:gd name="connsiteY13" fmla="*/ 315310 h 399393"/>
                <a:gd name="connsiteX14" fmla="*/ 1408386 w 4372303"/>
                <a:gd name="connsiteY14" fmla="*/ 325821 h 399393"/>
                <a:gd name="connsiteX15" fmla="*/ 924910 w 4372303"/>
                <a:gd name="connsiteY15" fmla="*/ 304800 h 399393"/>
                <a:gd name="connsiteX16" fmla="*/ 504496 w 4372303"/>
                <a:gd name="connsiteY16" fmla="*/ 315310 h 399393"/>
                <a:gd name="connsiteX17" fmla="*/ 294289 w 4372303"/>
                <a:gd name="connsiteY17" fmla="*/ 336331 h 399393"/>
                <a:gd name="connsiteX18" fmla="*/ 147144 w 4372303"/>
                <a:gd name="connsiteY18" fmla="*/ 357352 h 399393"/>
                <a:gd name="connsiteX19" fmla="*/ 105103 w 4372303"/>
                <a:gd name="connsiteY19" fmla="*/ 367862 h 399393"/>
                <a:gd name="connsiteX20" fmla="*/ 42041 w 4372303"/>
                <a:gd name="connsiteY20" fmla="*/ 378373 h 399393"/>
                <a:gd name="connsiteX21" fmla="*/ 0 w 4372303"/>
                <a:gd name="connsiteY21" fmla="*/ 399393 h 39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72303" h="399393">
                  <a:moveTo>
                    <a:pt x="4372303" y="42042"/>
                  </a:moveTo>
                  <a:cubicBezTo>
                    <a:pt x="4148387" y="4721"/>
                    <a:pt x="4246732" y="16871"/>
                    <a:pt x="4078013" y="0"/>
                  </a:cubicBezTo>
                  <a:lnTo>
                    <a:pt x="3405351" y="10510"/>
                  </a:lnTo>
                  <a:cubicBezTo>
                    <a:pt x="3300072" y="13110"/>
                    <a:pt x="3213431" y="22225"/>
                    <a:pt x="3111062" y="31531"/>
                  </a:cubicBezTo>
                  <a:cubicBezTo>
                    <a:pt x="2953191" y="61132"/>
                    <a:pt x="2922851" y="64167"/>
                    <a:pt x="2764220" y="105104"/>
                  </a:cubicBezTo>
                  <a:cubicBezTo>
                    <a:pt x="2714827" y="117851"/>
                    <a:pt x="2666677" y="135240"/>
                    <a:pt x="2617075" y="147145"/>
                  </a:cubicBezTo>
                  <a:cubicBezTo>
                    <a:pt x="2529258" y="168221"/>
                    <a:pt x="2484312" y="169881"/>
                    <a:pt x="2396358" y="178676"/>
                  </a:cubicBezTo>
                  <a:lnTo>
                    <a:pt x="2312275" y="199697"/>
                  </a:lnTo>
                  <a:cubicBezTo>
                    <a:pt x="2294869" y="203714"/>
                    <a:pt x="2276671" y="204558"/>
                    <a:pt x="2259724" y="210207"/>
                  </a:cubicBezTo>
                  <a:cubicBezTo>
                    <a:pt x="2244860" y="215162"/>
                    <a:pt x="2232083" y="225056"/>
                    <a:pt x="2217682" y="231228"/>
                  </a:cubicBezTo>
                  <a:cubicBezTo>
                    <a:pt x="2207499" y="235592"/>
                    <a:pt x="2196899" y="239051"/>
                    <a:pt x="2186151" y="241738"/>
                  </a:cubicBezTo>
                  <a:cubicBezTo>
                    <a:pt x="2112780" y="260081"/>
                    <a:pt x="2039912" y="281147"/>
                    <a:pt x="1965434" y="294290"/>
                  </a:cubicBezTo>
                  <a:cubicBezTo>
                    <a:pt x="1920450" y="302228"/>
                    <a:pt x="1874434" y="302772"/>
                    <a:pt x="1828800" y="304800"/>
                  </a:cubicBezTo>
                  <a:cubicBezTo>
                    <a:pt x="1716746" y="309780"/>
                    <a:pt x="1604579" y="311807"/>
                    <a:pt x="1492469" y="315310"/>
                  </a:cubicBezTo>
                  <a:cubicBezTo>
                    <a:pt x="1464441" y="318814"/>
                    <a:pt x="1436632" y="325821"/>
                    <a:pt x="1408386" y="325821"/>
                  </a:cubicBezTo>
                  <a:cubicBezTo>
                    <a:pt x="1014338" y="325821"/>
                    <a:pt x="1111551" y="342127"/>
                    <a:pt x="924910" y="304800"/>
                  </a:cubicBezTo>
                  <a:lnTo>
                    <a:pt x="504496" y="315310"/>
                  </a:lnTo>
                  <a:cubicBezTo>
                    <a:pt x="463148" y="316932"/>
                    <a:pt x="340554" y="331191"/>
                    <a:pt x="294289" y="336331"/>
                  </a:cubicBezTo>
                  <a:cubicBezTo>
                    <a:pt x="198488" y="360283"/>
                    <a:pt x="314401" y="333459"/>
                    <a:pt x="147144" y="357352"/>
                  </a:cubicBezTo>
                  <a:cubicBezTo>
                    <a:pt x="132844" y="359395"/>
                    <a:pt x="119267" y="365029"/>
                    <a:pt x="105103" y="367862"/>
                  </a:cubicBezTo>
                  <a:cubicBezTo>
                    <a:pt x="84206" y="372041"/>
                    <a:pt x="62453" y="372249"/>
                    <a:pt x="42041" y="378373"/>
                  </a:cubicBezTo>
                  <a:cubicBezTo>
                    <a:pt x="27034" y="382875"/>
                    <a:pt x="14014" y="392386"/>
                    <a:pt x="0" y="399393"/>
                  </a:cubicBezTo>
                </a:path>
              </a:pathLst>
            </a:custGeom>
            <a:noFill/>
            <a:ln w="57150">
              <a:solidFill>
                <a:schemeClr val="bg2">
                  <a:lumMod val="1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5CAFC5E-197A-D8EF-8B3F-73C95CF718A2}"/>
                </a:ext>
              </a:extLst>
            </p:cNvPr>
            <p:cNvSpPr txBox="1"/>
            <p:nvPr/>
          </p:nvSpPr>
          <p:spPr>
            <a:xfrm>
              <a:off x="7666250" y="2419398"/>
              <a:ext cx="3643934" cy="1169551"/>
            </a:xfrm>
            <a:prstGeom prst="rect">
              <a:avLst/>
            </a:prstGeom>
            <a:noFill/>
          </p:spPr>
          <p:txBody>
            <a:bodyPr wrap="square" rtlCol="0">
              <a:spAutoFit/>
            </a:bodyPr>
            <a:lstStyle/>
            <a:p>
              <a:r>
                <a:rPr lang="en-US" sz="1400" dirty="0"/>
                <a:t>Schneider-</a:t>
              </a:r>
              <a:r>
                <a:rPr lang="en-US" sz="1400" dirty="0" err="1"/>
                <a:t>Maunory</a:t>
              </a:r>
              <a:r>
                <a:rPr lang="en-US" sz="1400" dirty="0"/>
                <a:t> et al. 2017 </a:t>
              </a:r>
              <a:r>
                <a:rPr lang="en-US" sz="1400" i="1" dirty="0"/>
                <a:t>Biol </a:t>
              </a:r>
              <a:r>
                <a:rPr lang="en-US" sz="1400" i="1" dirty="0" err="1"/>
                <a:t>Conserv</a:t>
              </a:r>
              <a:r>
                <a:rPr lang="en-US" sz="1400" dirty="0"/>
                <a:t>, Pfeifer et al. 2017 </a:t>
              </a:r>
              <a:r>
                <a:rPr lang="en-GB" sz="1400" dirty="0"/>
                <a:t>Creation of forest edges has a global impact on forest vertebrates. </a:t>
              </a:r>
              <a:r>
                <a:rPr lang="en-US" sz="1400" i="1" dirty="0"/>
                <a:t>Nature</a:t>
              </a:r>
              <a:r>
                <a:rPr lang="en-US" sz="1400" dirty="0"/>
                <a:t>; </a:t>
              </a:r>
              <a:r>
                <a:rPr lang="en-US" sz="1400" dirty="0" err="1"/>
                <a:t>Wearns</a:t>
              </a:r>
              <a:r>
                <a:rPr lang="en-US" sz="1400" dirty="0"/>
                <a:t> et al. 2019 </a:t>
              </a:r>
              <a:r>
                <a:rPr lang="en-US" sz="1400" i="1" dirty="0"/>
                <a:t>J Animal </a:t>
              </a:r>
              <a:r>
                <a:rPr lang="en-US" sz="1400" i="1" dirty="0" err="1"/>
                <a:t>Ecol</a:t>
              </a:r>
              <a:r>
                <a:rPr lang="en-US" sz="1400" dirty="0"/>
                <a:t>; Betts et al 2019 </a:t>
              </a:r>
              <a:r>
                <a:rPr lang="en-US" sz="1400" i="1" dirty="0"/>
                <a:t>Science</a:t>
              </a:r>
              <a:r>
                <a:rPr lang="en-US" sz="1400" dirty="0"/>
                <a:t>; Watling et al. 2020 </a:t>
              </a:r>
              <a:r>
                <a:rPr lang="en-US" sz="1400" i="1" dirty="0" err="1"/>
                <a:t>Ecol</a:t>
              </a:r>
              <a:r>
                <a:rPr lang="en-US" sz="1400" i="1" dirty="0"/>
                <a:t> Lett</a:t>
              </a:r>
              <a:endParaRPr lang="en-GB" sz="1400" i="1" dirty="0"/>
            </a:p>
          </p:txBody>
        </p:sp>
      </p:grpSp>
      <p:grpSp>
        <p:nvGrpSpPr>
          <p:cNvPr id="3" name="Group 2">
            <a:extLst>
              <a:ext uri="{FF2B5EF4-FFF2-40B4-BE49-F238E27FC236}">
                <a16:creationId xmlns:a16="http://schemas.microsoft.com/office/drawing/2014/main" id="{381101F6-7C74-20BD-5324-BC6383BBAD55}"/>
              </a:ext>
            </a:extLst>
          </p:cNvPr>
          <p:cNvGrpSpPr/>
          <p:nvPr/>
        </p:nvGrpSpPr>
        <p:grpSpPr>
          <a:xfrm>
            <a:off x="2364363" y="2810456"/>
            <a:ext cx="9576907" cy="1900756"/>
            <a:chOff x="2364363" y="2810456"/>
            <a:chExt cx="9576907" cy="1900756"/>
          </a:xfrm>
        </p:grpSpPr>
        <p:cxnSp>
          <p:nvCxnSpPr>
            <p:cNvPr id="5" name="Connector: Curved 4">
              <a:extLst>
                <a:ext uri="{FF2B5EF4-FFF2-40B4-BE49-F238E27FC236}">
                  <a16:creationId xmlns:a16="http://schemas.microsoft.com/office/drawing/2014/main" id="{9E684084-3627-F405-8F6D-0043ADB85DA5}"/>
                </a:ext>
              </a:extLst>
            </p:cNvPr>
            <p:cNvCxnSpPr>
              <a:cxnSpLocks/>
              <a:stCxn id="15" idx="16"/>
            </p:cNvCxnSpPr>
            <p:nvPr/>
          </p:nvCxnSpPr>
          <p:spPr>
            <a:xfrm flipH="1">
              <a:off x="2364363" y="2810456"/>
              <a:ext cx="1012631" cy="1114098"/>
            </a:xfrm>
            <a:prstGeom prst="curvedConnector4">
              <a:avLst>
                <a:gd name="adj1" fmla="val -22575"/>
                <a:gd name="adj2" fmla="val 53774"/>
              </a:avLst>
            </a:prstGeom>
            <a:ln w="38100">
              <a:solidFill>
                <a:schemeClr val="bg2">
                  <a:lumMod val="1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3DFD97FA-21FF-FCC6-ED87-EF5976046CDB}"/>
                </a:ext>
              </a:extLst>
            </p:cNvPr>
            <p:cNvSpPr txBox="1"/>
            <p:nvPr/>
          </p:nvSpPr>
          <p:spPr>
            <a:xfrm>
              <a:off x="7378262" y="3781380"/>
              <a:ext cx="4563008" cy="369332"/>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chemeClr val="accent2"/>
                  </a:solidFill>
                  <a:effectLst/>
                  <a:latin typeface="Proxima Nova Subset"/>
                </a:rPr>
                <a:t>And for microclimate</a:t>
              </a:r>
            </a:p>
          </p:txBody>
        </p:sp>
        <p:sp>
          <p:nvSpPr>
            <p:cNvPr id="27" name="TextBox 26">
              <a:extLst>
                <a:ext uri="{FF2B5EF4-FFF2-40B4-BE49-F238E27FC236}">
                  <a16:creationId xmlns:a16="http://schemas.microsoft.com/office/drawing/2014/main" id="{520E7FBD-74EA-CB38-3975-F44500A6136A}"/>
                </a:ext>
              </a:extLst>
            </p:cNvPr>
            <p:cNvSpPr txBox="1"/>
            <p:nvPr/>
          </p:nvSpPr>
          <p:spPr>
            <a:xfrm>
              <a:off x="7683591" y="4187992"/>
              <a:ext cx="3643934" cy="523220"/>
            </a:xfrm>
            <a:prstGeom prst="rect">
              <a:avLst/>
            </a:prstGeom>
            <a:noFill/>
          </p:spPr>
          <p:txBody>
            <a:bodyPr wrap="square" rtlCol="0">
              <a:spAutoFit/>
            </a:bodyPr>
            <a:lstStyle/>
            <a:p>
              <a:r>
                <a:rPr lang="en-US" sz="1400" dirty="0"/>
                <a:t>Hardwick et al. 2015 Forest Agric Meteor; Pfeifer et al. 2019 </a:t>
              </a:r>
              <a:r>
                <a:rPr lang="en-US" sz="1400" dirty="0" err="1"/>
                <a:t>PeerJ</a:t>
              </a:r>
              <a:endParaRPr lang="en-US" sz="1400" dirty="0"/>
            </a:p>
          </p:txBody>
        </p:sp>
      </p:grpSp>
      <p:grpSp>
        <p:nvGrpSpPr>
          <p:cNvPr id="4" name="Group 3">
            <a:extLst>
              <a:ext uri="{FF2B5EF4-FFF2-40B4-BE49-F238E27FC236}">
                <a16:creationId xmlns:a16="http://schemas.microsoft.com/office/drawing/2014/main" id="{0565E23C-54CB-FDBE-3878-FAD1199E409C}"/>
              </a:ext>
            </a:extLst>
          </p:cNvPr>
          <p:cNvGrpSpPr/>
          <p:nvPr/>
        </p:nvGrpSpPr>
        <p:grpSpPr>
          <a:xfrm>
            <a:off x="5711401" y="2543987"/>
            <a:ext cx="6340486" cy="3637830"/>
            <a:chOff x="5711401" y="2543987"/>
            <a:chExt cx="6340486" cy="3637830"/>
          </a:xfrm>
        </p:grpSpPr>
        <p:sp>
          <p:nvSpPr>
            <p:cNvPr id="28" name="TextBox 27">
              <a:extLst>
                <a:ext uri="{FF2B5EF4-FFF2-40B4-BE49-F238E27FC236}">
                  <a16:creationId xmlns:a16="http://schemas.microsoft.com/office/drawing/2014/main" id="{39D7CC68-7709-6EE4-A6D5-5D69EB5154E0}"/>
                </a:ext>
              </a:extLst>
            </p:cNvPr>
            <p:cNvSpPr txBox="1"/>
            <p:nvPr/>
          </p:nvSpPr>
          <p:spPr>
            <a:xfrm>
              <a:off x="7488879" y="4950821"/>
              <a:ext cx="4563008" cy="646331"/>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chemeClr val="accent2"/>
                  </a:solidFill>
                  <a:effectLst/>
                  <a:latin typeface="Proxima Nova Subset"/>
                </a:rPr>
                <a:t>And for human – crop - wildlife interactions</a:t>
              </a:r>
            </a:p>
          </p:txBody>
        </p:sp>
        <p:sp>
          <p:nvSpPr>
            <p:cNvPr id="29" name="TextBox 28">
              <a:extLst>
                <a:ext uri="{FF2B5EF4-FFF2-40B4-BE49-F238E27FC236}">
                  <a16:creationId xmlns:a16="http://schemas.microsoft.com/office/drawing/2014/main" id="{70631C2A-9783-81FF-B82C-0FDD24CE46E1}"/>
                </a:ext>
              </a:extLst>
            </p:cNvPr>
            <p:cNvSpPr txBox="1"/>
            <p:nvPr/>
          </p:nvSpPr>
          <p:spPr>
            <a:xfrm>
              <a:off x="7837799" y="5658597"/>
              <a:ext cx="3643934" cy="523220"/>
            </a:xfrm>
            <a:prstGeom prst="rect">
              <a:avLst/>
            </a:prstGeom>
            <a:noFill/>
          </p:spPr>
          <p:txBody>
            <a:bodyPr wrap="square" rtlCol="0">
              <a:spAutoFit/>
            </a:bodyPr>
            <a:lstStyle/>
            <a:p>
              <a:r>
                <a:rPr lang="en-US" sz="1400" dirty="0"/>
                <a:t>Lauren Barnes (Elephants, </a:t>
              </a:r>
              <a:r>
                <a:rPr lang="en-US" sz="1400" dirty="0" err="1"/>
                <a:t>MBiol</a:t>
              </a:r>
              <a:r>
                <a:rPr lang="en-US" sz="1400" dirty="0"/>
                <a:t>), Becca Sargent (Lions, PhD)</a:t>
              </a:r>
            </a:p>
          </p:txBody>
        </p:sp>
        <p:cxnSp>
          <p:nvCxnSpPr>
            <p:cNvPr id="30" name="Connector: Curved 29">
              <a:extLst>
                <a:ext uri="{FF2B5EF4-FFF2-40B4-BE49-F238E27FC236}">
                  <a16:creationId xmlns:a16="http://schemas.microsoft.com/office/drawing/2014/main" id="{9D6E27BE-E879-C90A-3CD1-90228C937506}"/>
                </a:ext>
              </a:extLst>
            </p:cNvPr>
            <p:cNvCxnSpPr>
              <a:cxnSpLocks/>
            </p:cNvCxnSpPr>
            <p:nvPr/>
          </p:nvCxnSpPr>
          <p:spPr>
            <a:xfrm rot="5400000">
              <a:off x="4768374" y="3487014"/>
              <a:ext cx="2284950" cy="398896"/>
            </a:xfrm>
            <a:prstGeom prst="curvedConnector3">
              <a:avLst>
                <a:gd name="adj1" fmla="val 50000"/>
              </a:avLst>
            </a:prstGeom>
            <a:ln w="38100">
              <a:solidFill>
                <a:schemeClr val="bg2">
                  <a:lumMod val="10000"/>
                </a:schemeClr>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006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F8DE50E-D99B-4982-A7C9-771F1939A0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0271" y="1215153"/>
            <a:ext cx="7993632" cy="5258969"/>
          </a:xfrm>
          <a:prstGeom prst="rect">
            <a:avLst/>
          </a:prstGeom>
        </p:spPr>
      </p:pic>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FEEAA7-4636-B83C-067C-FB4E550EBE76}"/>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Applying the tool: case study in Tanzania</a:t>
            </a:r>
            <a:endParaRPr lang="en-GB" sz="2800" b="1" dirty="0">
              <a:solidFill>
                <a:srgbClr val="0070C0"/>
              </a:solidFill>
            </a:endParaRPr>
          </a:p>
        </p:txBody>
      </p:sp>
      <p:pic>
        <p:nvPicPr>
          <p:cNvPr id="3074" name="Picture 2">
            <a:extLst>
              <a:ext uri="{FF2B5EF4-FFF2-40B4-BE49-F238E27FC236}">
                <a16:creationId xmlns:a16="http://schemas.microsoft.com/office/drawing/2014/main" id="{DC39FDD9-82F6-0F8B-978A-726282AA55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5806" y="1372882"/>
            <a:ext cx="3763781" cy="21171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wo men standing in a field&#10;&#10;Description automatically generated with medium confidence">
            <a:extLst>
              <a:ext uri="{FF2B5EF4-FFF2-40B4-BE49-F238E27FC236}">
                <a16:creationId xmlns:a16="http://schemas.microsoft.com/office/drawing/2014/main" id="{9E6C537A-1BBD-6EA6-ACE9-F17A5104BE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9074" y="911556"/>
            <a:ext cx="3561849" cy="2671387"/>
          </a:xfrm>
          <a:prstGeom prst="rect">
            <a:avLst/>
          </a:prstGeom>
        </p:spPr>
      </p:pic>
      <p:pic>
        <p:nvPicPr>
          <p:cNvPr id="10" name="Picture 9" descr="A picture containing text, outdoor, mammal, horse&#10;&#10;Description automatically generated">
            <a:extLst>
              <a:ext uri="{FF2B5EF4-FFF2-40B4-BE49-F238E27FC236}">
                <a16:creationId xmlns:a16="http://schemas.microsoft.com/office/drawing/2014/main" id="{6CD7AB66-0BB2-6965-4AFF-FAAFA32632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9921" y="1617421"/>
            <a:ext cx="4206273" cy="2336818"/>
          </a:xfrm>
          <a:prstGeom prst="rect">
            <a:avLst/>
          </a:prstGeom>
        </p:spPr>
      </p:pic>
      <p:pic>
        <p:nvPicPr>
          <p:cNvPr id="2" name="Picture 1">
            <a:extLst>
              <a:ext uri="{FF2B5EF4-FFF2-40B4-BE49-F238E27FC236}">
                <a16:creationId xmlns:a16="http://schemas.microsoft.com/office/drawing/2014/main" id="{A4339B54-2C4E-EB9E-3E2A-5D59653EEF3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8379" y="72831"/>
            <a:ext cx="1091705" cy="943834"/>
          </a:xfrm>
          <a:prstGeom prst="rect">
            <a:avLst/>
          </a:prstGeom>
        </p:spPr>
      </p:pic>
      <p:pic>
        <p:nvPicPr>
          <p:cNvPr id="9" name="Picture 8" descr="A group of monkeys in a forest&#10;&#10;Description automatically generated with medium confidence">
            <a:extLst>
              <a:ext uri="{FF2B5EF4-FFF2-40B4-BE49-F238E27FC236}">
                <a16:creationId xmlns:a16="http://schemas.microsoft.com/office/drawing/2014/main" id="{0E14A1AF-043D-E5A9-3288-761A3E1EA3D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45806" y="3654574"/>
            <a:ext cx="3690939" cy="2484783"/>
          </a:xfrm>
          <a:prstGeom prst="rect">
            <a:avLst/>
          </a:prstGeom>
        </p:spPr>
      </p:pic>
      <p:grpSp>
        <p:nvGrpSpPr>
          <p:cNvPr id="14" name="Group 13">
            <a:extLst>
              <a:ext uri="{FF2B5EF4-FFF2-40B4-BE49-F238E27FC236}">
                <a16:creationId xmlns:a16="http://schemas.microsoft.com/office/drawing/2014/main" id="{FFF5A62E-322B-0CC8-1F14-9091347D59F2}"/>
              </a:ext>
            </a:extLst>
          </p:cNvPr>
          <p:cNvGrpSpPr/>
          <p:nvPr/>
        </p:nvGrpSpPr>
        <p:grpSpPr>
          <a:xfrm>
            <a:off x="4135796" y="4077975"/>
            <a:ext cx="5617158" cy="2684046"/>
            <a:chOff x="4135796" y="4077975"/>
            <a:chExt cx="5617158" cy="2684046"/>
          </a:xfrm>
        </p:grpSpPr>
        <p:pic>
          <p:nvPicPr>
            <p:cNvPr id="12" name="Picture 11" descr="A picture containing outdoor, grass, sky, tree&#10;&#10;Description automatically generated">
              <a:extLst>
                <a:ext uri="{FF2B5EF4-FFF2-40B4-BE49-F238E27FC236}">
                  <a16:creationId xmlns:a16="http://schemas.microsoft.com/office/drawing/2014/main" id="{DBB70B2C-947D-D0BF-3971-0A20A47994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35796" y="4208215"/>
              <a:ext cx="3405073" cy="2553806"/>
            </a:xfrm>
            <a:prstGeom prst="rect">
              <a:avLst/>
            </a:prstGeom>
          </p:spPr>
        </p:pic>
        <p:pic>
          <p:nvPicPr>
            <p:cNvPr id="13" name="Picture 12" descr="A person riding a motorcycle on a dirt road&#10;&#10;Description automatically generated with low confidence">
              <a:extLst>
                <a:ext uri="{FF2B5EF4-FFF2-40B4-BE49-F238E27FC236}">
                  <a16:creationId xmlns:a16="http://schemas.microsoft.com/office/drawing/2014/main" id="{1197DE1B-28A1-2102-8FF6-37AF105EA4F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39920" y="4077975"/>
              <a:ext cx="2013034" cy="2684046"/>
            </a:xfrm>
            <a:prstGeom prst="rect">
              <a:avLst/>
            </a:prstGeom>
          </p:spPr>
        </p:pic>
      </p:grpSp>
      <p:pic>
        <p:nvPicPr>
          <p:cNvPr id="11" name="Picture 10" descr="A picture containing outdoor, grass, tree, sky&#10;&#10;Description automatically generated">
            <a:extLst>
              <a:ext uri="{FF2B5EF4-FFF2-40B4-BE49-F238E27FC236}">
                <a16:creationId xmlns:a16="http://schemas.microsoft.com/office/drawing/2014/main" id="{48DF00E7-87C7-A849-CEC6-A0E85CE2575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167323" y="747610"/>
            <a:ext cx="3830709" cy="2553806"/>
          </a:xfrm>
          <a:prstGeom prst="rect">
            <a:avLst/>
          </a:prstGeom>
        </p:spPr>
      </p:pic>
    </p:spTree>
    <p:extLst>
      <p:ext uri="{BB962C8B-B14F-4D97-AF65-F5344CB8AC3E}">
        <p14:creationId xmlns:p14="http://schemas.microsoft.com/office/powerpoint/2010/main" val="16758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Data collection teams sent out 2019 – 2021</a:t>
            </a:r>
            <a:endParaRPr lang="en-GB" sz="2800" b="1" dirty="0">
              <a:solidFill>
                <a:srgbClr val="0070C0"/>
              </a:solidFill>
            </a:endParaRPr>
          </a:p>
        </p:txBody>
      </p:sp>
      <p:pic>
        <p:nvPicPr>
          <p:cNvPr id="5" name="Picture 4" descr="A group of people in a field&#10;&#10;Description automatically generated with medium confidence">
            <a:extLst>
              <a:ext uri="{FF2B5EF4-FFF2-40B4-BE49-F238E27FC236}">
                <a16:creationId xmlns:a16="http://schemas.microsoft.com/office/drawing/2014/main" id="{AF1A7F17-FA3E-0F69-6691-8EFD946518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990" y="1465890"/>
            <a:ext cx="2415668" cy="1811751"/>
          </a:xfrm>
          <a:prstGeom prst="rect">
            <a:avLst/>
          </a:prstGeom>
        </p:spPr>
      </p:pic>
      <p:pic>
        <p:nvPicPr>
          <p:cNvPr id="8" name="Picture 7" descr="A group of people standing outside&#10;&#10;Description automatically generated with medium confidence">
            <a:extLst>
              <a:ext uri="{FF2B5EF4-FFF2-40B4-BE49-F238E27FC236}">
                <a16:creationId xmlns:a16="http://schemas.microsoft.com/office/drawing/2014/main" id="{ACF3A98C-D01F-C2AE-B1D2-FA4EF78D0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990" y="4293227"/>
            <a:ext cx="1580492" cy="2107323"/>
          </a:xfrm>
          <a:prstGeom prst="rect">
            <a:avLst/>
          </a:prstGeom>
        </p:spPr>
      </p:pic>
      <p:sp>
        <p:nvSpPr>
          <p:cNvPr id="9" name="TextBox 8">
            <a:extLst>
              <a:ext uri="{FF2B5EF4-FFF2-40B4-BE49-F238E27FC236}">
                <a16:creationId xmlns:a16="http://schemas.microsoft.com/office/drawing/2014/main" id="{969EAB58-569C-3D72-805B-01C3F1A5F647}"/>
              </a:ext>
            </a:extLst>
          </p:cNvPr>
          <p:cNvSpPr txBox="1"/>
          <p:nvPr/>
        </p:nvSpPr>
        <p:spPr>
          <a:xfrm>
            <a:off x="6800191" y="1155540"/>
            <a:ext cx="3874202" cy="2308324"/>
          </a:xfrm>
          <a:prstGeom prst="rect">
            <a:avLst/>
          </a:prstGeom>
          <a:noFill/>
        </p:spPr>
        <p:txBody>
          <a:bodyPr wrap="none" rtlCol="0">
            <a:spAutoFit/>
          </a:bodyPr>
          <a:lstStyle/>
          <a:p>
            <a:r>
              <a:rPr lang="en-US" sz="2400" b="1" dirty="0"/>
              <a:t>Ecological data collection</a:t>
            </a:r>
            <a:r>
              <a:rPr lang="en-US" sz="2400" dirty="0"/>
              <a:t>:</a:t>
            </a:r>
          </a:p>
          <a:p>
            <a:r>
              <a:rPr lang="en-US" sz="2400" dirty="0"/>
              <a:t>Microclimate sensor stations </a:t>
            </a:r>
          </a:p>
          <a:p>
            <a:r>
              <a:rPr lang="en-US" sz="2400" dirty="0"/>
              <a:t>Camera traps</a:t>
            </a:r>
          </a:p>
          <a:p>
            <a:r>
              <a:rPr lang="en-US" sz="2400" dirty="0"/>
              <a:t>Bird surveys</a:t>
            </a:r>
          </a:p>
          <a:p>
            <a:r>
              <a:rPr lang="en-US" sz="2400" dirty="0"/>
              <a:t>Vegetation, soil &amp; insect plots</a:t>
            </a:r>
          </a:p>
          <a:p>
            <a:r>
              <a:rPr lang="en-US" sz="2400" dirty="0"/>
              <a:t>Crop damage (elephants)</a:t>
            </a:r>
            <a:endParaRPr lang="en-GB" dirty="0"/>
          </a:p>
        </p:txBody>
      </p:sp>
      <p:sp>
        <p:nvSpPr>
          <p:cNvPr id="2" name="TextBox 1">
            <a:extLst>
              <a:ext uri="{FF2B5EF4-FFF2-40B4-BE49-F238E27FC236}">
                <a16:creationId xmlns:a16="http://schemas.microsoft.com/office/drawing/2014/main" id="{B02FA825-C1C9-8CE0-9D4D-5CE7CCE87692}"/>
              </a:ext>
            </a:extLst>
          </p:cNvPr>
          <p:cNvSpPr txBox="1"/>
          <p:nvPr/>
        </p:nvSpPr>
        <p:spPr>
          <a:xfrm>
            <a:off x="6800191" y="3993030"/>
            <a:ext cx="4275082" cy="2677656"/>
          </a:xfrm>
          <a:prstGeom prst="rect">
            <a:avLst/>
          </a:prstGeom>
          <a:noFill/>
        </p:spPr>
        <p:txBody>
          <a:bodyPr wrap="square" rtlCol="0">
            <a:spAutoFit/>
          </a:bodyPr>
          <a:lstStyle/>
          <a:p>
            <a:r>
              <a:rPr lang="en-US" sz="2400" b="1" dirty="0"/>
              <a:t>Social data collection</a:t>
            </a:r>
            <a:r>
              <a:rPr lang="en-US" sz="2400" dirty="0"/>
              <a:t>:</a:t>
            </a:r>
          </a:p>
          <a:p>
            <a:r>
              <a:rPr lang="en-US" sz="2400" dirty="0"/>
              <a:t>Inception meetings</a:t>
            </a:r>
          </a:p>
          <a:p>
            <a:r>
              <a:rPr lang="en-US" sz="2400" dirty="0"/>
              <a:t>Household surveys</a:t>
            </a:r>
          </a:p>
          <a:p>
            <a:r>
              <a:rPr lang="en-US" sz="2400" dirty="0"/>
              <a:t>Interviews</a:t>
            </a:r>
          </a:p>
          <a:p>
            <a:r>
              <a:rPr lang="en-US" sz="2400" dirty="0"/>
              <a:t>Farmer focus groups</a:t>
            </a:r>
          </a:p>
          <a:p>
            <a:r>
              <a:rPr lang="en-US" sz="2400" dirty="0"/>
              <a:t>Government focus groups</a:t>
            </a:r>
          </a:p>
          <a:p>
            <a:r>
              <a:rPr lang="en-US" sz="2400" dirty="0"/>
              <a:t>Knowledge exchange events</a:t>
            </a:r>
          </a:p>
        </p:txBody>
      </p:sp>
      <p:pic>
        <p:nvPicPr>
          <p:cNvPr id="7" name="Picture 6" descr="A group of people posing for a photo&#10;&#10;Description automatically generated">
            <a:extLst>
              <a:ext uri="{FF2B5EF4-FFF2-40B4-BE49-F238E27FC236}">
                <a16:creationId xmlns:a16="http://schemas.microsoft.com/office/drawing/2014/main" id="{A14F858F-C94D-4DB0-4DB3-D527301927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54612" y="1465890"/>
            <a:ext cx="3440781" cy="1824856"/>
          </a:xfrm>
          <a:prstGeom prst="rect">
            <a:avLst/>
          </a:prstGeom>
        </p:spPr>
      </p:pic>
      <p:pic>
        <p:nvPicPr>
          <p:cNvPr id="10" name="Picture 2">
            <a:extLst>
              <a:ext uri="{FF2B5EF4-FFF2-40B4-BE49-F238E27FC236}">
                <a16:creationId xmlns:a16="http://schemas.microsoft.com/office/drawing/2014/main" id="{3F7EFFB9-E85D-6B76-D8D8-E4245E2F4F4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250193" y="4293231"/>
            <a:ext cx="3983927" cy="210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0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wcastle University">
            <a:extLst>
              <a:ext uri="{FF2B5EF4-FFF2-40B4-BE49-F238E27FC236}">
                <a16:creationId xmlns:a16="http://schemas.microsoft.com/office/drawing/2014/main" id="{7F670AC2-D32D-DD1D-B0B0-69778EBBE8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77451" y="236589"/>
            <a:ext cx="1816674" cy="491703"/>
          </a:xfrm>
          <a:prstGeom prst="rect">
            <a:avLst/>
          </a:prstGeom>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6FE85E43-AE08-1326-4328-0F6FEF543247}"/>
              </a:ext>
            </a:extLst>
          </p:cNvPr>
          <p:cNvCxnSpPr>
            <a:cxnSpLocks/>
          </p:cNvCxnSpPr>
          <p:nvPr/>
        </p:nvCxnSpPr>
        <p:spPr>
          <a:xfrm>
            <a:off x="0" y="1050587"/>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312B27-20CD-9EA2-A84C-D796D8AAB16F}"/>
              </a:ext>
            </a:extLst>
          </p:cNvPr>
          <p:cNvSpPr txBox="1"/>
          <p:nvPr/>
        </p:nvSpPr>
        <p:spPr>
          <a:xfrm>
            <a:off x="681135" y="383877"/>
            <a:ext cx="8872768" cy="523220"/>
          </a:xfrm>
          <a:prstGeom prst="rect">
            <a:avLst/>
          </a:prstGeom>
          <a:noFill/>
        </p:spPr>
        <p:txBody>
          <a:bodyPr wrap="square" rtlCol="0">
            <a:spAutoFit/>
          </a:bodyPr>
          <a:lstStyle/>
          <a:p>
            <a:r>
              <a:rPr lang="en-US" sz="2800" b="1" dirty="0">
                <a:solidFill>
                  <a:srgbClr val="0070C0"/>
                </a:solidFill>
              </a:rPr>
              <a:t>Plenty of biodiversity insights: </a:t>
            </a:r>
            <a:r>
              <a:rPr lang="en-US" sz="2800" b="1" dirty="0" err="1">
                <a:solidFill>
                  <a:srgbClr val="0070C0"/>
                </a:solidFill>
              </a:rPr>
              <a:t>lda</a:t>
            </a:r>
            <a:r>
              <a:rPr lang="en-US" sz="2800" b="1" dirty="0">
                <a:solidFill>
                  <a:srgbClr val="0070C0"/>
                </a:solidFill>
              </a:rPr>
              <a:t> models</a:t>
            </a:r>
            <a:endParaRPr lang="en-GB" sz="2800" b="1" dirty="0">
              <a:solidFill>
                <a:srgbClr val="0070C0"/>
              </a:solidFill>
            </a:endParaRPr>
          </a:p>
        </p:txBody>
      </p:sp>
      <p:pic>
        <p:nvPicPr>
          <p:cNvPr id="2" name="Picture 1">
            <a:extLst>
              <a:ext uri="{FF2B5EF4-FFF2-40B4-BE49-F238E27FC236}">
                <a16:creationId xmlns:a16="http://schemas.microsoft.com/office/drawing/2014/main" id="{DEA2B0A3-1F9C-5A70-D232-1D89AEDC68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1033" y="104817"/>
            <a:ext cx="927974" cy="802280"/>
          </a:xfrm>
          <a:prstGeom prst="rect">
            <a:avLst/>
          </a:prstGeom>
        </p:spPr>
      </p:pic>
      <p:pic>
        <p:nvPicPr>
          <p:cNvPr id="5" name="Picture 4">
            <a:extLst>
              <a:ext uri="{FF2B5EF4-FFF2-40B4-BE49-F238E27FC236}">
                <a16:creationId xmlns:a16="http://schemas.microsoft.com/office/drawing/2014/main" id="{82FE6622-0584-086F-823A-8BCABBBEC0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4745" y="1372883"/>
            <a:ext cx="2166455" cy="1623850"/>
          </a:xfrm>
          <a:prstGeom prst="rect">
            <a:avLst/>
          </a:prstGeom>
        </p:spPr>
      </p:pic>
      <p:pic>
        <p:nvPicPr>
          <p:cNvPr id="8" name="Graphic 7" descr="Smiling face outline outline">
            <a:extLst>
              <a:ext uri="{FF2B5EF4-FFF2-40B4-BE49-F238E27FC236}">
                <a16:creationId xmlns:a16="http://schemas.microsoft.com/office/drawing/2014/main" id="{E0E49F6A-9955-1C9C-055C-185E56D9DC7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51385" y="5085821"/>
            <a:ext cx="1388302" cy="1388302"/>
          </a:xfrm>
          <a:prstGeom prst="rect">
            <a:avLst/>
          </a:prstGeom>
        </p:spPr>
      </p:pic>
      <p:pic>
        <p:nvPicPr>
          <p:cNvPr id="12" name="Picture 11">
            <a:extLst>
              <a:ext uri="{FF2B5EF4-FFF2-40B4-BE49-F238E27FC236}">
                <a16:creationId xmlns:a16="http://schemas.microsoft.com/office/drawing/2014/main" id="{D882BB50-6421-EE56-BEA4-6863CBD14FF6}"/>
              </a:ext>
            </a:extLst>
          </p:cNvPr>
          <p:cNvPicPr>
            <a:picLocks noChangeAspect="1"/>
          </p:cNvPicPr>
          <p:nvPr/>
        </p:nvPicPr>
        <p:blipFill>
          <a:blip r:embed="rId7"/>
          <a:stretch>
            <a:fillRect/>
          </a:stretch>
        </p:blipFill>
        <p:spPr>
          <a:xfrm>
            <a:off x="403484" y="3558062"/>
            <a:ext cx="1531410" cy="1178008"/>
          </a:xfrm>
          <a:prstGeom prst="rect">
            <a:avLst/>
          </a:prstGeom>
        </p:spPr>
      </p:pic>
      <p:sp>
        <p:nvSpPr>
          <p:cNvPr id="13" name="TextBox 12">
            <a:extLst>
              <a:ext uri="{FF2B5EF4-FFF2-40B4-BE49-F238E27FC236}">
                <a16:creationId xmlns:a16="http://schemas.microsoft.com/office/drawing/2014/main" id="{CC26B484-40DA-B3CE-A469-EC0BB90219C5}"/>
              </a:ext>
            </a:extLst>
          </p:cNvPr>
          <p:cNvSpPr txBox="1"/>
          <p:nvPr/>
        </p:nvSpPr>
        <p:spPr>
          <a:xfrm>
            <a:off x="165541" y="3105886"/>
            <a:ext cx="2007297" cy="369332"/>
          </a:xfrm>
          <a:prstGeom prst="rect">
            <a:avLst/>
          </a:prstGeom>
          <a:noFill/>
        </p:spPr>
        <p:txBody>
          <a:bodyPr wrap="square">
            <a:spAutoFit/>
          </a:bodyPr>
          <a:lstStyle/>
          <a:p>
            <a:pPr algn="ctr"/>
            <a:r>
              <a:rPr lang="en-GB" i="1" dirty="0"/>
              <a:t>Martial eagle </a:t>
            </a:r>
            <a:endParaRPr lang="en-GB" dirty="0"/>
          </a:p>
        </p:txBody>
      </p:sp>
      <p:pic>
        <p:nvPicPr>
          <p:cNvPr id="14" name="Picture 13">
            <a:extLst>
              <a:ext uri="{FF2B5EF4-FFF2-40B4-BE49-F238E27FC236}">
                <a16:creationId xmlns:a16="http://schemas.microsoft.com/office/drawing/2014/main" id="{DD93E625-CF2E-D3E0-72CB-7D9BE5AC1A2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8448" y="3558062"/>
            <a:ext cx="1332130" cy="1178008"/>
          </a:xfrm>
          <a:prstGeom prst="rect">
            <a:avLst/>
          </a:prstGeom>
        </p:spPr>
      </p:pic>
      <p:sp>
        <p:nvSpPr>
          <p:cNvPr id="15" name="TextBox 14">
            <a:extLst>
              <a:ext uri="{FF2B5EF4-FFF2-40B4-BE49-F238E27FC236}">
                <a16:creationId xmlns:a16="http://schemas.microsoft.com/office/drawing/2014/main" id="{36C1C48F-D6BF-B46D-8A6E-0A3A0BE58B55}"/>
              </a:ext>
            </a:extLst>
          </p:cNvPr>
          <p:cNvSpPr txBox="1"/>
          <p:nvPr/>
        </p:nvSpPr>
        <p:spPr>
          <a:xfrm>
            <a:off x="1935593" y="3118391"/>
            <a:ext cx="3077841" cy="369332"/>
          </a:xfrm>
          <a:prstGeom prst="rect">
            <a:avLst/>
          </a:prstGeom>
          <a:noFill/>
        </p:spPr>
        <p:txBody>
          <a:bodyPr wrap="square">
            <a:spAutoFit/>
          </a:bodyPr>
          <a:lstStyle/>
          <a:p>
            <a:pPr algn="ctr"/>
            <a:r>
              <a:rPr lang="en-GB" i="1" dirty="0"/>
              <a:t>Rufous-winged sunbird </a:t>
            </a:r>
            <a:endParaRPr lang="en-GB" dirty="0"/>
          </a:p>
        </p:txBody>
      </p:sp>
      <p:sp>
        <p:nvSpPr>
          <p:cNvPr id="16" name="TextBox 15">
            <a:extLst>
              <a:ext uri="{FF2B5EF4-FFF2-40B4-BE49-F238E27FC236}">
                <a16:creationId xmlns:a16="http://schemas.microsoft.com/office/drawing/2014/main" id="{FC06A0D8-FE8C-37CE-7619-0E897A8B5547}"/>
              </a:ext>
            </a:extLst>
          </p:cNvPr>
          <p:cNvSpPr txBox="1"/>
          <p:nvPr/>
        </p:nvSpPr>
        <p:spPr>
          <a:xfrm>
            <a:off x="165541" y="1400107"/>
            <a:ext cx="1199204" cy="646331"/>
          </a:xfrm>
          <a:prstGeom prst="rect">
            <a:avLst/>
          </a:prstGeom>
          <a:noFill/>
        </p:spPr>
        <p:txBody>
          <a:bodyPr wrap="square">
            <a:spAutoFit/>
          </a:bodyPr>
          <a:lstStyle/>
          <a:p>
            <a:pPr algn="ctr"/>
            <a:r>
              <a:rPr lang="en-GB" i="1" dirty="0" err="1"/>
              <a:t>Kilmbero</a:t>
            </a:r>
            <a:r>
              <a:rPr lang="en-GB" i="1" dirty="0"/>
              <a:t> Weaver </a:t>
            </a:r>
          </a:p>
        </p:txBody>
      </p:sp>
      <p:sp>
        <p:nvSpPr>
          <p:cNvPr id="11" name="TextBox 10">
            <a:extLst>
              <a:ext uri="{FF2B5EF4-FFF2-40B4-BE49-F238E27FC236}">
                <a16:creationId xmlns:a16="http://schemas.microsoft.com/office/drawing/2014/main" id="{D8950AA8-6C37-F988-85A3-F767E3F54D62}"/>
              </a:ext>
            </a:extLst>
          </p:cNvPr>
          <p:cNvSpPr txBox="1"/>
          <p:nvPr/>
        </p:nvSpPr>
        <p:spPr>
          <a:xfrm>
            <a:off x="5197641" y="1295769"/>
            <a:ext cx="6101254" cy="665118"/>
          </a:xfrm>
          <a:prstGeom prst="rect">
            <a:avLst/>
          </a:prstGeom>
          <a:noFill/>
        </p:spPr>
        <p:txBody>
          <a:bodyPr wrap="square">
            <a:spAutoFit/>
          </a:bodyPr>
          <a:lstStyle/>
          <a:p>
            <a:pPr algn="just">
              <a:lnSpc>
                <a:spcPct val="107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Key message 1: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birds like the complex small-holder farmed parts of the landscape.</a:t>
            </a:r>
          </a:p>
        </p:txBody>
      </p:sp>
      <p:sp>
        <p:nvSpPr>
          <p:cNvPr id="7" name="TextBox 6">
            <a:extLst>
              <a:ext uri="{FF2B5EF4-FFF2-40B4-BE49-F238E27FC236}">
                <a16:creationId xmlns:a16="http://schemas.microsoft.com/office/drawing/2014/main" id="{F5C96396-0691-4A95-A47B-0178A412DE44}"/>
              </a:ext>
            </a:extLst>
          </p:cNvPr>
          <p:cNvSpPr txBox="1"/>
          <p:nvPr/>
        </p:nvSpPr>
        <p:spPr>
          <a:xfrm>
            <a:off x="5197641" y="4434517"/>
            <a:ext cx="6101254" cy="1263166"/>
          </a:xfrm>
          <a:prstGeom prst="rect">
            <a:avLst/>
          </a:prstGeom>
          <a:noFill/>
        </p:spPr>
        <p:txBody>
          <a:bodyPr wrap="square">
            <a:spAutoFit/>
          </a:bodyPr>
          <a:lstStyle/>
          <a:p>
            <a:pPr algn="just">
              <a:lnSpc>
                <a:spcPct val="107000"/>
              </a:lnSpc>
              <a:spcAft>
                <a:spcPts val="800"/>
              </a:spcAf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Key message 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the intensification of sugarcane production and extension towards small holder farmed land may likely have detrimental effects on birds that could control insect pests on crops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330D6F4-E37E-D268-7652-25A96CF39B8F}"/>
              </a:ext>
            </a:extLst>
          </p:cNvPr>
          <p:cNvSpPr txBox="1"/>
          <p:nvPr/>
        </p:nvSpPr>
        <p:spPr>
          <a:xfrm>
            <a:off x="5225554" y="2102098"/>
            <a:ext cx="6101254" cy="1958485"/>
          </a:xfrm>
          <a:prstGeom prst="rect">
            <a:avLst/>
          </a:prstGeom>
          <a:noFill/>
        </p:spPr>
        <p:txBody>
          <a:bodyPr wrap="square">
            <a:spAutoFit/>
          </a:bodyPr>
          <a:lstStyle/>
          <a:p>
            <a:pPr algn="just">
              <a:lnSpc>
                <a:spcPct val="107000"/>
              </a:lnSpc>
              <a:spcAft>
                <a:spcPts val="800"/>
              </a:spcAft>
            </a:pPr>
            <a:r>
              <a:rPr lang="en-GB" dirty="0">
                <a:latin typeface="Times New Roman" panose="02020603050405020304" pitchFamily="18" charset="0"/>
                <a:ea typeface="Calibri" panose="020F0502020204030204" pitchFamily="34" charset="0"/>
                <a:cs typeface="Times New Roman" panose="02020603050405020304" pitchFamily="18" charset="0"/>
              </a:rPr>
              <a:t>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he intensification of sugarcane production and extension towards small holder farmed land will have detrimental effects on the number of bird species unless it is carefully managed for. </a:t>
            </a:r>
          </a:p>
          <a:p>
            <a:pPr algn="just">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Management needs to focus on retaining access to trees and other natural / seminatural habitat features. These currently are primarily found along water ways (rivers, creeks, channels).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564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15a650c-959a-4677-8bf3-2801afbb05e4" xsi:nil="true"/>
    <lcf76f155ced4ddcb4097134ff3c332f xmlns="3df5ad41-8d18-43f4-a607-8c95eff2ee84">
      <Terms xmlns="http://schemas.microsoft.com/office/infopath/2007/PartnerControls"/>
    </lcf76f155ced4ddcb4097134ff3c332f>
    <SharedWithUsers xmlns="615a650c-959a-4677-8bf3-2801afbb05e4">
      <UserInfo>
        <DisplayName/>
        <AccountId xsi:nil="true"/>
        <AccountType/>
      </UserInfo>
    </SharedWithUsers>
    <MediaLengthInSeconds xmlns="3df5ad41-8d18-43f4-a607-8c95eff2ee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3A42FAE3A3164EA8CA7E7370D71F91" ma:contentTypeVersion="16" ma:contentTypeDescription="Create a new document." ma:contentTypeScope="" ma:versionID="5983ec157894abdb44f74406fac4b484">
  <xsd:schema xmlns:xsd="http://www.w3.org/2001/XMLSchema" xmlns:xs="http://www.w3.org/2001/XMLSchema" xmlns:p="http://schemas.microsoft.com/office/2006/metadata/properties" xmlns:ns2="3df5ad41-8d18-43f4-a607-8c95eff2ee84" xmlns:ns3="615a650c-959a-4677-8bf3-2801afbb05e4" targetNamespace="http://schemas.microsoft.com/office/2006/metadata/properties" ma:root="true" ma:fieldsID="d22afb497e9d6be54822cbcf1f1ec505" ns2:_="" ns3:_="">
    <xsd:import namespace="3df5ad41-8d18-43f4-a607-8c95eff2ee84"/>
    <xsd:import namespace="615a650c-959a-4677-8bf3-2801afbb05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5ad41-8d18-43f4-a607-8c95eff2ee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5a650c-959a-4677-8bf3-2801afbb05e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dbe14d9-e5fb-4508-a35b-82f7ce888819}" ma:internalName="TaxCatchAll" ma:showField="CatchAllData" ma:web="615a650c-959a-4677-8bf3-2801afbb05e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DA8A2D-5036-497B-84BD-85F4F86F396F}">
  <ds:schemaRefs>
    <ds:schemaRef ds:uri="http://schemas.microsoft.com/sharepoint/v3/contenttype/forms"/>
  </ds:schemaRefs>
</ds:datastoreItem>
</file>

<file path=customXml/itemProps2.xml><?xml version="1.0" encoding="utf-8"?>
<ds:datastoreItem xmlns:ds="http://schemas.openxmlformats.org/officeDocument/2006/customXml" ds:itemID="{FA01CD62-3849-4B75-9C1A-58C92AE6E3CE}">
  <ds:schemaRefs>
    <ds:schemaRef ds:uri="615a650c-959a-4677-8bf3-2801afbb05e4"/>
    <ds:schemaRef ds:uri="http://schemas.microsoft.com/office/2006/metadata/properties"/>
    <ds:schemaRef ds:uri="http://schemas.microsoft.com/office/2006/documentManagement/types"/>
    <ds:schemaRef ds:uri="http://purl.org/dc/elements/1.1/"/>
    <ds:schemaRef ds:uri="3df5ad41-8d18-43f4-a607-8c95eff2ee84"/>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143B6BEF-1496-4437-A1BB-06198041C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5ad41-8d18-43f4-a607-8c95eff2ee84"/>
    <ds:schemaRef ds:uri="615a650c-959a-4677-8bf3-2801afbb05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Widescreen</PresentationFormat>
  <Paragraphs>116</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Proxima Nova Subset</vt:lpstr>
      <vt:lpstr>Roboto</vt:lpstr>
      <vt:lpstr>tenor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Pfeifer</dc:creator>
  <cp:lastModifiedBy>Marion Pfeifer</cp:lastModifiedBy>
  <cp:revision>5</cp:revision>
  <dcterms:created xsi:type="dcterms:W3CDTF">2022-11-04T11:37:35Z</dcterms:created>
  <dcterms:modified xsi:type="dcterms:W3CDTF">2022-12-22T11:20:59Z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0x010100E73A42FAE3A3164EA8CA7E7370D71F91</vt:lpwstr>
  </property>
  <property fmtid="{D5CDD505-2E9C-101B-9397-08002B2CF9AE}" pid="3" name="Order">
    <vt:r8>313300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