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50" r:id="rId1"/>
  </p:sldMasterIdLst>
  <p:notesMasterIdLst>
    <p:notesMasterId r:id="rId21"/>
  </p:notesMasterIdLst>
  <p:sldIdLst>
    <p:sldId id="278" r:id="rId2"/>
    <p:sldId id="279" r:id="rId3"/>
    <p:sldId id="280" r:id="rId4"/>
    <p:sldId id="304" r:id="rId5"/>
    <p:sldId id="281" r:id="rId6"/>
    <p:sldId id="297" r:id="rId7"/>
    <p:sldId id="298" r:id="rId8"/>
    <p:sldId id="299" r:id="rId9"/>
    <p:sldId id="300" r:id="rId10"/>
    <p:sldId id="296" r:id="rId11"/>
    <p:sldId id="292" r:id="rId12"/>
    <p:sldId id="294" r:id="rId13"/>
    <p:sldId id="302" r:id="rId14"/>
    <p:sldId id="306" r:id="rId15"/>
    <p:sldId id="308" r:id="rId16"/>
    <p:sldId id="307" r:id="rId17"/>
    <p:sldId id="309" r:id="rId18"/>
    <p:sldId id="311" r:id="rId19"/>
    <p:sldId id="312" r:id="rId20"/>
  </p:sldIdLst>
  <p:sldSz cx="12192000" cy="6858000"/>
  <p:notesSz cx="13716000" cy="24384000"/>
  <p:embeddedFontLst>
    <p:embeddedFont>
      <p:font typeface="Arial Black" panose="020B0A04020102020204" pitchFamily="34" charset="0"/>
      <p:bold r:id="rId22"/>
    </p:embeddedFont>
    <p:embeddedFont>
      <p:font typeface="Calibri" panose="020F0502020204030204" pitchFamily="34" charset="0"/>
      <p:regular r:id="rId23"/>
      <p:bold r:id="rId24"/>
      <p:italic r:id="rId25"/>
      <p:boldItalic r:id="rId26"/>
    </p:embeddedFont>
    <p:embeddedFont>
      <p:font typeface="Sabon Next LT" panose="02000500000000000000" pitchFamily="2" charset="0"/>
      <p:regular r:id="rId27"/>
      <p:bold r:id="rId28"/>
      <p: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C16733-E25E-4059-B781-655222F1CE51}" v="3" dt="2022-12-06T22:39:50.267"/>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09" autoAdjust="0"/>
  </p:normalViewPr>
  <p:slideViewPr>
    <p:cSldViewPr snapToGrid="0" snapToObjects="1">
      <p:cViewPr varScale="1">
        <p:scale>
          <a:sx n="67" d="100"/>
          <a:sy n="67" d="100"/>
        </p:scale>
        <p:origin x="644" y="44"/>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35"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EOyv_s9PeyE" TargetMode="External"/><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www.tate.org.uk/art/archive/items/tga-200414-7-3-1-63/audio-arts-volume-20-no-4-volume-21-no-1"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tate.org.uk/art/archive/tga-200414/material-relating-to-william-furlongs-audio-arts-magazine"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www.fruitmarket.co.uk/archive/from-two-worlds/"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www.tate.org.uk/art/archive/items/tga-200414-7-3-1-27/audio-arts-volume-8-nos-2-3"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p:txBody>
          <a:bodyPr/>
          <a:lstStyle/>
          <a:p>
            <a:r>
              <a:rPr lang="en-US" dirty="0"/>
              <a:t>Anti-racism  </a:t>
            </a:r>
            <a:br>
              <a:rPr lang="en-US" dirty="0"/>
            </a:br>
            <a:r>
              <a:rPr lang="en-US" dirty="0"/>
              <a:t>forum</a:t>
            </a:r>
            <a:br>
              <a:rPr lang="en-US" dirty="0"/>
            </a:br>
            <a:endParaRPr lang="en-US" dirty="0"/>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p:txBody>
          <a:bodyPr/>
          <a:lstStyle/>
          <a:p>
            <a:r>
              <a:rPr lang="en-US" dirty="0"/>
              <a:t>7 December 2022</a:t>
            </a:r>
          </a:p>
          <a:p>
            <a:endParaRPr lang="en-US" dirty="0"/>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B2BEF-0AF1-4957-B338-F51E237164B5}"/>
              </a:ext>
            </a:extLst>
          </p:cNvPr>
          <p:cNvSpPr>
            <a:spLocks noGrp="1"/>
          </p:cNvSpPr>
          <p:nvPr>
            <p:ph type="title"/>
          </p:nvPr>
        </p:nvSpPr>
        <p:spPr>
          <a:xfrm>
            <a:off x="692277" y="460248"/>
            <a:ext cx="10671048" cy="768096"/>
          </a:xfrm>
        </p:spPr>
        <p:txBody>
          <a:bodyPr/>
          <a:lstStyle/>
          <a:p>
            <a:r>
              <a:rPr lang="en-GB" dirty="0"/>
              <a:t>Green painting, 1985</a:t>
            </a:r>
          </a:p>
        </p:txBody>
      </p:sp>
      <p:sp>
        <p:nvSpPr>
          <p:cNvPr id="5" name="Slide Number Placeholder 4">
            <a:extLst>
              <a:ext uri="{FF2B5EF4-FFF2-40B4-BE49-F238E27FC236}">
                <a16:creationId xmlns:a16="http://schemas.microsoft.com/office/drawing/2014/main" id="{56612667-DEB5-4FEF-8312-34D17BB8D0CB}"/>
              </a:ext>
            </a:extLst>
          </p:cNvPr>
          <p:cNvSpPr>
            <a:spLocks noGrp="1"/>
          </p:cNvSpPr>
          <p:nvPr>
            <p:ph type="sldNum" sz="quarter" idx="12"/>
          </p:nvPr>
        </p:nvSpPr>
        <p:spPr/>
        <p:txBody>
          <a:bodyPr/>
          <a:lstStyle/>
          <a:p>
            <a:fld id="{48F63A3B-78C7-47BE-AE5E-E10140E04643}" type="slidenum">
              <a:rPr lang="en-US" smtClean="0"/>
              <a:t>10</a:t>
            </a:fld>
            <a:endParaRPr lang="en-US" dirty="0"/>
          </a:p>
        </p:txBody>
      </p:sp>
      <p:pic>
        <p:nvPicPr>
          <p:cNvPr id="7" name="Picture 6">
            <a:extLst>
              <a:ext uri="{FF2B5EF4-FFF2-40B4-BE49-F238E27FC236}">
                <a16:creationId xmlns:a16="http://schemas.microsoft.com/office/drawing/2014/main" id="{17C27A8D-6DB2-43AC-AEDB-5A3CD24AE633}"/>
              </a:ext>
            </a:extLst>
          </p:cNvPr>
          <p:cNvPicPr>
            <a:picLocks noChangeAspect="1"/>
          </p:cNvPicPr>
          <p:nvPr/>
        </p:nvPicPr>
        <p:blipFill rotWithShape="1">
          <a:blip r:embed="rId2"/>
          <a:srcRect l="3005" t="14744" r="26322" b="10640"/>
          <a:stretch/>
        </p:blipFill>
        <p:spPr>
          <a:xfrm>
            <a:off x="2360676" y="1489710"/>
            <a:ext cx="7467600" cy="4434840"/>
          </a:xfrm>
          <a:prstGeom prst="rect">
            <a:avLst/>
          </a:prstGeom>
        </p:spPr>
      </p:pic>
    </p:spTree>
    <p:extLst>
      <p:ext uri="{BB962C8B-B14F-4D97-AF65-F5344CB8AC3E}">
        <p14:creationId xmlns:p14="http://schemas.microsoft.com/office/powerpoint/2010/main" val="885965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a:xfrm>
            <a:off x="648438" y="1883664"/>
            <a:ext cx="8892784" cy="768096"/>
          </a:xfrm>
        </p:spPr>
        <p:txBody>
          <a:bodyPr/>
          <a:lstStyle/>
          <a:p>
            <a:r>
              <a:rPr lang="en-US"/>
              <a:t>Feedback to the Room </a:t>
            </a:r>
            <a:endParaRPr lang="en-US" dirty="0"/>
          </a:p>
        </p:txBody>
      </p:sp>
      <p:sp>
        <p:nvSpPr>
          <p:cNvPr id="5" name="Slide Number Placeholder 4">
            <a:extLst>
              <a:ext uri="{FF2B5EF4-FFF2-40B4-BE49-F238E27FC236}">
                <a16:creationId xmlns:a16="http://schemas.microsoft.com/office/drawing/2014/main" id="{BF7F20BE-640F-EFAB-3A43-2AA146DB42BF}"/>
              </a:ext>
            </a:extLst>
          </p:cNvPr>
          <p:cNvSpPr>
            <a:spLocks noGrp="1"/>
          </p:cNvSpPr>
          <p:nvPr>
            <p:ph type="sldNum" sz="quarter" idx="12"/>
          </p:nvPr>
        </p:nvSpPr>
        <p:spPr/>
        <p:txBody>
          <a:bodyPr/>
          <a:lstStyle/>
          <a:p>
            <a:fld id="{48F63A3B-78C7-47BE-AE5E-E10140E04643}" type="slidenum">
              <a:rPr lang="en-US" smtClean="0"/>
              <a:pPr/>
              <a:t>11</a:t>
            </a:fld>
            <a:endParaRPr lang="en-US" dirty="0"/>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a:xfrm>
            <a:off x="722179" y="2776236"/>
            <a:ext cx="5879592" cy="2700528"/>
          </a:xfrm>
        </p:spPr>
        <p:txBody>
          <a:bodyPr vert="horz" lIns="91440" tIns="45720" rIns="91440" bIns="45720" rtlCol="0" anchor="t">
            <a:noAutofit/>
          </a:bodyPr>
          <a:lstStyle/>
          <a:p>
            <a:r>
              <a:rPr lang="en-US">
                <a:cs typeface="Sabon Next LT"/>
              </a:rPr>
              <a:t>We welcome any comments or conclusions that you discussed in your pairs to be shared with the room.</a:t>
            </a:r>
          </a:p>
          <a:p>
            <a:endParaRPr lang="en-US" dirty="0"/>
          </a:p>
        </p:txBody>
      </p:sp>
    </p:spTree>
    <p:extLst>
      <p:ext uri="{BB962C8B-B14F-4D97-AF65-F5344CB8AC3E}">
        <p14:creationId xmlns:p14="http://schemas.microsoft.com/office/powerpoint/2010/main" val="94818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609850" y="3776472"/>
            <a:ext cx="6686550" cy="768096"/>
          </a:xfrm>
        </p:spPr>
        <p:txBody>
          <a:bodyPr/>
          <a:lstStyle/>
          <a:p>
            <a:r>
              <a:rPr lang="en-US" dirty="0">
                <a:latin typeface="Arial Black" panose="020B0604020202020204" pitchFamily="34" charset="0"/>
                <a:cs typeface="Arial Black" panose="020B0604020202020204" pitchFamily="34" charset="0"/>
              </a:rPr>
              <a:t>Chantal </a:t>
            </a:r>
            <a:r>
              <a:rPr lang="en-US" dirty="0" err="1">
                <a:latin typeface="Arial Black" panose="020B0604020202020204" pitchFamily="34" charset="0"/>
                <a:cs typeface="Arial Black" panose="020B0604020202020204" pitchFamily="34" charset="0"/>
              </a:rPr>
              <a:t>akerman</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2790825" y="4583811"/>
            <a:ext cx="6800850" cy="512064"/>
          </a:xfrm>
        </p:spPr>
        <p:txBody>
          <a:bodyPr/>
          <a:lstStyle/>
          <a:p>
            <a:pPr algn="ctr"/>
            <a:r>
              <a:rPr lang="en-US" dirty="0">
                <a:latin typeface="Sabon Next LT" panose="02000500000000000000" pitchFamily="2" charset="0"/>
                <a:cs typeface="Sabon Next LT" panose="02000500000000000000" pitchFamily="2" charset="0"/>
              </a:rPr>
              <a:t>Exhibition: documenta11, Kassel, 2002</a:t>
            </a:r>
            <a:endParaRPr lang="en-US" sz="2400" dirty="0">
              <a:solidFill>
                <a:schemeClr val="accent6"/>
              </a:solidFill>
              <a:latin typeface="Sabon Next LT" panose="02000500000000000000" pitchFamily="2" charset="0"/>
              <a:cs typeface="Sabon Next LT" panose="02000500000000000000" pitchFamily="2" charset="0"/>
            </a:endParaRPr>
          </a:p>
        </p:txBody>
      </p:sp>
    </p:spTree>
    <p:extLst>
      <p:ext uri="{BB962C8B-B14F-4D97-AF65-F5344CB8AC3E}">
        <p14:creationId xmlns:p14="http://schemas.microsoft.com/office/powerpoint/2010/main" val="802663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75852-3017-43C8-8BCB-CC3058DF538D}"/>
              </a:ext>
            </a:extLst>
          </p:cNvPr>
          <p:cNvSpPr>
            <a:spLocks noGrp="1"/>
          </p:cNvSpPr>
          <p:nvPr>
            <p:ph type="title"/>
          </p:nvPr>
        </p:nvSpPr>
        <p:spPr/>
        <p:txBody>
          <a:bodyPr/>
          <a:lstStyle/>
          <a:p>
            <a:r>
              <a:rPr lang="en-GB" dirty="0"/>
              <a:t>From the </a:t>
            </a:r>
            <a:r>
              <a:rPr lang="en-GB" dirty="0" err="1"/>
              <a:t>otherside</a:t>
            </a:r>
            <a:endParaRPr lang="en-GB" dirty="0"/>
          </a:p>
        </p:txBody>
      </p:sp>
      <p:sp>
        <p:nvSpPr>
          <p:cNvPr id="3" name="Content Placeholder 2">
            <a:extLst>
              <a:ext uri="{FF2B5EF4-FFF2-40B4-BE49-F238E27FC236}">
                <a16:creationId xmlns:a16="http://schemas.microsoft.com/office/drawing/2014/main" id="{EC138964-E5F1-4A59-8E28-B3497F8D8812}"/>
              </a:ext>
            </a:extLst>
          </p:cNvPr>
          <p:cNvSpPr>
            <a:spLocks noGrp="1"/>
          </p:cNvSpPr>
          <p:nvPr>
            <p:ph sz="half" idx="1"/>
          </p:nvPr>
        </p:nvSpPr>
        <p:spPr>
          <a:xfrm>
            <a:off x="755904" y="2064259"/>
            <a:ext cx="10680192" cy="2834640"/>
          </a:xfrm>
        </p:spPr>
        <p:txBody>
          <a:bodyPr/>
          <a:lstStyle/>
          <a:p>
            <a:r>
              <a:rPr lang="en-GB" dirty="0"/>
              <a:t>Artist: Chantal Akerman</a:t>
            </a:r>
          </a:p>
          <a:p>
            <a:r>
              <a:rPr lang="en-GB" dirty="0"/>
              <a:t>Date: 2002</a:t>
            </a:r>
          </a:p>
          <a:p>
            <a:r>
              <a:rPr lang="en-GB" dirty="0"/>
              <a:t>Location: documenta11, Kassel, Germany</a:t>
            </a:r>
          </a:p>
          <a:p>
            <a:pPr marL="0" indent="0">
              <a:buNone/>
            </a:pPr>
            <a:endParaRPr lang="en-GB" dirty="0">
              <a:solidFill>
                <a:srgbClr val="202C8F"/>
              </a:solidFill>
            </a:endParaRPr>
          </a:p>
          <a:p>
            <a:endParaRPr lang="en-GB" dirty="0">
              <a:solidFill>
                <a:srgbClr val="202C8F"/>
              </a:solidFill>
            </a:endParaRPr>
          </a:p>
        </p:txBody>
      </p:sp>
      <p:sp>
        <p:nvSpPr>
          <p:cNvPr id="5" name="Slide Number Placeholder 4">
            <a:extLst>
              <a:ext uri="{FF2B5EF4-FFF2-40B4-BE49-F238E27FC236}">
                <a16:creationId xmlns:a16="http://schemas.microsoft.com/office/drawing/2014/main" id="{1329E7B5-1CC5-44AC-A1F8-8A4BAC28FF5E}"/>
              </a:ext>
            </a:extLst>
          </p:cNvPr>
          <p:cNvSpPr>
            <a:spLocks noGrp="1"/>
          </p:cNvSpPr>
          <p:nvPr>
            <p:ph type="sldNum" sz="quarter" idx="12"/>
          </p:nvPr>
        </p:nvSpPr>
        <p:spPr/>
        <p:txBody>
          <a:bodyPr/>
          <a:lstStyle/>
          <a:p>
            <a:fld id="{48F63A3B-78C7-47BE-AE5E-E10140E04643}" type="slidenum">
              <a:rPr lang="en-US" smtClean="0"/>
              <a:t>13</a:t>
            </a:fld>
            <a:endParaRPr lang="en-US" dirty="0"/>
          </a:p>
        </p:txBody>
      </p:sp>
      <p:pic>
        <p:nvPicPr>
          <p:cNvPr id="7" name="Picture 6">
            <a:extLst>
              <a:ext uri="{FF2B5EF4-FFF2-40B4-BE49-F238E27FC236}">
                <a16:creationId xmlns:a16="http://schemas.microsoft.com/office/drawing/2014/main" id="{9CD142FD-287B-4F8E-9CFB-35AFC0AC2215}"/>
              </a:ext>
            </a:extLst>
          </p:cNvPr>
          <p:cNvPicPr>
            <a:picLocks noChangeAspect="1"/>
          </p:cNvPicPr>
          <p:nvPr/>
        </p:nvPicPr>
        <p:blipFill rotWithShape="1">
          <a:blip r:embed="rId2"/>
          <a:srcRect l="43083" t="30963" r="9668" b="20122"/>
          <a:stretch/>
        </p:blipFill>
        <p:spPr>
          <a:xfrm>
            <a:off x="5892800" y="2641600"/>
            <a:ext cx="5760720" cy="3354579"/>
          </a:xfrm>
          <a:prstGeom prst="rect">
            <a:avLst/>
          </a:prstGeom>
        </p:spPr>
      </p:pic>
      <p:sp>
        <p:nvSpPr>
          <p:cNvPr id="6" name="TextBox 5">
            <a:extLst>
              <a:ext uri="{FF2B5EF4-FFF2-40B4-BE49-F238E27FC236}">
                <a16:creationId xmlns:a16="http://schemas.microsoft.com/office/drawing/2014/main" id="{922A4C45-0E6B-39BC-4D28-DEAC5308C53E}"/>
              </a:ext>
            </a:extLst>
          </p:cNvPr>
          <p:cNvSpPr txBox="1"/>
          <p:nvPr/>
        </p:nvSpPr>
        <p:spPr>
          <a:xfrm>
            <a:off x="5896209" y="5933920"/>
            <a:ext cx="6096000" cy="230832"/>
          </a:xfrm>
          <a:prstGeom prst="rect">
            <a:avLst/>
          </a:prstGeom>
          <a:noFill/>
        </p:spPr>
        <p:txBody>
          <a:bodyPr wrap="square" lIns="91440" tIns="45720" rIns="91440" bIns="45720" anchor="t">
            <a:spAutoFit/>
          </a:bodyPr>
          <a:lstStyle/>
          <a:p>
            <a:r>
              <a:rPr lang="en-GB" sz="900">
                <a:solidFill>
                  <a:srgbClr val="202C8F"/>
                </a:solidFill>
                <a:latin typeface="Tate regular"/>
              </a:rPr>
              <a:t>Film Still, From the </a:t>
            </a:r>
            <a:r>
              <a:rPr lang="en-GB" sz="900" err="1">
                <a:solidFill>
                  <a:srgbClr val="202C8F"/>
                </a:solidFill>
                <a:latin typeface="Tate regular"/>
              </a:rPr>
              <a:t>Otherside</a:t>
            </a:r>
            <a:r>
              <a:rPr lang="en-GB" sz="900">
                <a:solidFill>
                  <a:srgbClr val="202C8F"/>
                </a:solidFill>
                <a:latin typeface="Tate regular"/>
              </a:rPr>
              <a:t> (2002),Chantal Akerman, Marian Goodman Gallery</a:t>
            </a:r>
            <a:endParaRPr lang="en-GB" sz="900">
              <a:solidFill>
                <a:srgbClr val="202C8F"/>
              </a:solidFill>
            </a:endParaRPr>
          </a:p>
        </p:txBody>
      </p:sp>
    </p:spTree>
    <p:extLst>
      <p:ext uri="{BB962C8B-B14F-4D97-AF65-F5344CB8AC3E}">
        <p14:creationId xmlns:p14="http://schemas.microsoft.com/office/powerpoint/2010/main" val="1456795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EB982-F82F-4047-8714-67C65892392C}"/>
              </a:ext>
            </a:extLst>
          </p:cNvPr>
          <p:cNvSpPr>
            <a:spLocks noGrp="1"/>
          </p:cNvSpPr>
          <p:nvPr>
            <p:ph type="title"/>
          </p:nvPr>
        </p:nvSpPr>
        <p:spPr>
          <a:xfrm>
            <a:off x="779526" y="705993"/>
            <a:ext cx="10671048" cy="768096"/>
          </a:xfrm>
        </p:spPr>
        <p:txBody>
          <a:bodyPr/>
          <a:lstStyle/>
          <a:p>
            <a:r>
              <a:rPr lang="en-GB" dirty="0"/>
              <a:t>documenta11</a:t>
            </a:r>
          </a:p>
        </p:txBody>
      </p:sp>
      <p:sp>
        <p:nvSpPr>
          <p:cNvPr id="3" name="Content Placeholder 2">
            <a:extLst>
              <a:ext uri="{FF2B5EF4-FFF2-40B4-BE49-F238E27FC236}">
                <a16:creationId xmlns:a16="http://schemas.microsoft.com/office/drawing/2014/main" id="{9164F509-7CA3-41D7-9C89-4E7D73FEB195}"/>
              </a:ext>
            </a:extLst>
          </p:cNvPr>
          <p:cNvSpPr>
            <a:spLocks noGrp="1"/>
          </p:cNvSpPr>
          <p:nvPr>
            <p:ph sz="half" idx="1"/>
          </p:nvPr>
        </p:nvSpPr>
        <p:spPr>
          <a:xfrm>
            <a:off x="1674876" y="1601343"/>
            <a:ext cx="6392799" cy="4434840"/>
          </a:xfrm>
        </p:spPr>
        <p:txBody>
          <a:bodyPr vert="horz" lIns="91440" tIns="45720" rIns="91440" bIns="45720" rtlCol="0" anchor="t">
            <a:noAutofit/>
          </a:bodyPr>
          <a:lstStyle/>
          <a:p>
            <a:pPr marL="347345" indent="-347345" algn="l"/>
            <a:r>
              <a:rPr lang="en-GB" b="0" i="0" dirty="0">
                <a:solidFill>
                  <a:srgbClr val="202C8F"/>
                </a:solidFill>
                <a:effectLst/>
              </a:rPr>
              <a:t>Artistic Director </a:t>
            </a:r>
            <a:r>
              <a:rPr lang="en-GB" b="0" i="0" dirty="0" err="1">
                <a:solidFill>
                  <a:srgbClr val="202C8F"/>
                </a:solidFill>
                <a:effectLst/>
              </a:rPr>
              <a:t>Okwui</a:t>
            </a:r>
            <a:r>
              <a:rPr lang="en-GB" b="0" i="0" dirty="0">
                <a:solidFill>
                  <a:srgbClr val="202C8F"/>
                </a:solidFill>
                <a:effectLst/>
              </a:rPr>
              <a:t> </a:t>
            </a:r>
            <a:r>
              <a:rPr lang="en-GB" b="0" i="0" dirty="0" err="1">
                <a:solidFill>
                  <a:srgbClr val="202C8F"/>
                </a:solidFill>
                <a:effectLst/>
              </a:rPr>
              <a:t>Enwezor</a:t>
            </a:r>
            <a:r>
              <a:rPr lang="en-GB" dirty="0">
                <a:solidFill>
                  <a:srgbClr val="202C8F"/>
                </a:solidFill>
              </a:rPr>
              <a:t>, with c</a:t>
            </a:r>
            <a:r>
              <a:rPr lang="en-GB" b="0" i="0" dirty="0">
                <a:solidFill>
                  <a:srgbClr val="202C8F"/>
                </a:solidFill>
                <a:effectLst/>
              </a:rPr>
              <a:t>o-curators</a:t>
            </a:r>
            <a:br>
              <a:rPr lang="en-GB" b="1" i="0" dirty="0">
                <a:solidFill>
                  <a:srgbClr val="202C8F"/>
                </a:solidFill>
                <a:effectLst/>
              </a:rPr>
            </a:br>
            <a:r>
              <a:rPr lang="en-GB" b="0" i="0" dirty="0">
                <a:solidFill>
                  <a:srgbClr val="202C8F"/>
                </a:solidFill>
                <a:effectLst/>
              </a:rPr>
              <a:t>Carlos </a:t>
            </a:r>
            <a:r>
              <a:rPr lang="en-GB" b="0" i="0">
                <a:solidFill>
                  <a:srgbClr val="202C8F"/>
                </a:solidFill>
                <a:effectLst/>
              </a:rPr>
              <a:t>Basualdo</a:t>
            </a:r>
            <a:r>
              <a:rPr lang="en-GB" b="0" i="0" dirty="0">
                <a:solidFill>
                  <a:srgbClr val="202C8F"/>
                </a:solidFill>
                <a:effectLst/>
              </a:rPr>
              <a:t>, Ute Meta Bauer, Susanne </a:t>
            </a:r>
            <a:r>
              <a:rPr lang="en-GB" b="0" i="0">
                <a:solidFill>
                  <a:srgbClr val="202C8F"/>
                </a:solidFill>
                <a:effectLst/>
              </a:rPr>
              <a:t>Ghez</a:t>
            </a:r>
            <a:r>
              <a:rPr lang="en-GB" b="0" i="0" dirty="0">
                <a:solidFill>
                  <a:srgbClr val="202C8F"/>
                </a:solidFill>
                <a:effectLst/>
              </a:rPr>
              <a:t>, </a:t>
            </a:r>
            <a:r>
              <a:rPr lang="en-GB" b="0" i="0">
                <a:solidFill>
                  <a:srgbClr val="202C8F"/>
                </a:solidFill>
                <a:effectLst/>
              </a:rPr>
              <a:t>Sarat</a:t>
            </a:r>
            <a:r>
              <a:rPr lang="en-GB" b="0" i="0" dirty="0">
                <a:solidFill>
                  <a:srgbClr val="202C8F"/>
                </a:solidFill>
                <a:effectLst/>
              </a:rPr>
              <a:t> Maharaj, Mark Nash and Octavio Zaya</a:t>
            </a:r>
            <a:endParaRPr lang="en-US"/>
          </a:p>
          <a:p>
            <a:pPr marL="0" indent="0">
              <a:buNone/>
            </a:pPr>
            <a:endParaRPr lang="en-GB" b="0" i="0" dirty="0">
              <a:solidFill>
                <a:srgbClr val="202C8F"/>
              </a:solidFill>
              <a:effectLst/>
            </a:endParaRPr>
          </a:p>
          <a:p>
            <a:pPr marL="0" indent="0">
              <a:buNone/>
            </a:pPr>
            <a:r>
              <a:rPr lang="en-GB" b="0" i="0" dirty="0">
                <a:solidFill>
                  <a:srgbClr val="202C8F"/>
                </a:solidFill>
                <a:effectLst/>
              </a:rPr>
              <a:t>Significance: The most noteworthy achievements of </a:t>
            </a:r>
            <a:r>
              <a:rPr lang="en-GB" b="0" i="0" dirty="0" err="1">
                <a:solidFill>
                  <a:srgbClr val="202C8F"/>
                </a:solidFill>
                <a:effectLst/>
              </a:rPr>
              <a:t>documenta</a:t>
            </a:r>
            <a:r>
              <a:rPr lang="en-GB" b="0" i="0" dirty="0">
                <a:solidFill>
                  <a:srgbClr val="202C8F"/>
                </a:solidFill>
                <a:effectLst/>
              </a:rPr>
              <a:t> 11, as Wolfgang Lenk wrote in his essay, consisted in its questioning of the “unspoken hierarchies of attention in the Western exhibition scene,” its denial of the legitimacy of the “West’s exoticizing view of ‘the foreign,’ and the confrontation of that perception with those artistic activities that conflict with our projection</a:t>
            </a:r>
            <a:r>
              <a:rPr lang="en-GB">
                <a:solidFill>
                  <a:srgbClr val="202C8F"/>
                </a:solidFill>
              </a:rPr>
              <a:t>...”</a:t>
            </a:r>
            <a:r>
              <a:rPr lang="en-GB" b="0" i="0" dirty="0">
                <a:solidFill>
                  <a:srgbClr val="202C8F"/>
                </a:solidFill>
                <a:effectLst/>
              </a:rPr>
              <a:t> (source: </a:t>
            </a:r>
            <a:r>
              <a:rPr lang="en-GB" b="0" i="0">
                <a:solidFill>
                  <a:srgbClr val="202C8F"/>
                </a:solidFill>
                <a:effectLst/>
              </a:rPr>
              <a:t>documenta</a:t>
            </a:r>
            <a:r>
              <a:rPr lang="en-GB" b="0" i="0" dirty="0">
                <a:solidFill>
                  <a:srgbClr val="202C8F"/>
                </a:solidFill>
                <a:effectLst/>
              </a:rPr>
              <a:t>.de)</a:t>
            </a:r>
            <a:endParaRPr lang="en-GB" dirty="0">
              <a:solidFill>
                <a:srgbClr val="202C8F"/>
              </a:solidFill>
            </a:endParaRPr>
          </a:p>
          <a:p>
            <a:pPr marL="0" indent="0">
              <a:buNone/>
            </a:pPr>
            <a:endParaRPr lang="en-GB" dirty="0">
              <a:solidFill>
                <a:srgbClr val="202C8F"/>
              </a:solidFill>
            </a:endParaRPr>
          </a:p>
          <a:p>
            <a:pPr marL="0" indent="0">
              <a:buNone/>
            </a:pPr>
            <a:endParaRPr lang="en-GB" dirty="0"/>
          </a:p>
        </p:txBody>
      </p:sp>
      <p:sp>
        <p:nvSpPr>
          <p:cNvPr id="5" name="Slide Number Placeholder 4">
            <a:extLst>
              <a:ext uri="{FF2B5EF4-FFF2-40B4-BE49-F238E27FC236}">
                <a16:creationId xmlns:a16="http://schemas.microsoft.com/office/drawing/2014/main" id="{0A8EDD73-5FB0-457D-ABFE-43424CD041DD}"/>
              </a:ext>
            </a:extLst>
          </p:cNvPr>
          <p:cNvSpPr>
            <a:spLocks noGrp="1"/>
          </p:cNvSpPr>
          <p:nvPr>
            <p:ph type="sldNum" sz="quarter" idx="12"/>
          </p:nvPr>
        </p:nvSpPr>
        <p:spPr/>
        <p:txBody>
          <a:bodyPr/>
          <a:lstStyle/>
          <a:p>
            <a:fld id="{48F63A3B-78C7-47BE-AE5E-E10140E04643}" type="slidenum">
              <a:rPr lang="en-US" smtClean="0"/>
              <a:t>14</a:t>
            </a:fld>
            <a:endParaRPr lang="en-US" dirty="0"/>
          </a:p>
        </p:txBody>
      </p:sp>
      <p:pic>
        <p:nvPicPr>
          <p:cNvPr id="7" name="Picture 6">
            <a:extLst>
              <a:ext uri="{FF2B5EF4-FFF2-40B4-BE49-F238E27FC236}">
                <a16:creationId xmlns:a16="http://schemas.microsoft.com/office/drawing/2014/main" id="{097D10AD-4956-4A1F-9C56-540EC1683A39}"/>
              </a:ext>
            </a:extLst>
          </p:cNvPr>
          <p:cNvPicPr>
            <a:picLocks noChangeAspect="1"/>
          </p:cNvPicPr>
          <p:nvPr/>
        </p:nvPicPr>
        <p:blipFill rotWithShape="1">
          <a:blip r:embed="rId2"/>
          <a:srcRect l="38672" t="27361" r="38359" b="17733"/>
          <a:stretch/>
        </p:blipFill>
        <p:spPr>
          <a:xfrm>
            <a:off x="8325993" y="1636014"/>
            <a:ext cx="2538251" cy="3412999"/>
          </a:xfrm>
          <a:prstGeom prst="rect">
            <a:avLst/>
          </a:prstGeom>
        </p:spPr>
      </p:pic>
      <p:sp>
        <p:nvSpPr>
          <p:cNvPr id="9" name="TextBox 8">
            <a:extLst>
              <a:ext uri="{FF2B5EF4-FFF2-40B4-BE49-F238E27FC236}">
                <a16:creationId xmlns:a16="http://schemas.microsoft.com/office/drawing/2014/main" id="{1D02D1C4-81E7-4E45-B37F-7398A05FC7F6}"/>
              </a:ext>
            </a:extLst>
          </p:cNvPr>
          <p:cNvSpPr txBox="1"/>
          <p:nvPr/>
        </p:nvSpPr>
        <p:spPr>
          <a:xfrm>
            <a:off x="8325993" y="5169932"/>
            <a:ext cx="2465832" cy="276999"/>
          </a:xfrm>
          <a:prstGeom prst="rect">
            <a:avLst/>
          </a:prstGeom>
          <a:noFill/>
        </p:spPr>
        <p:txBody>
          <a:bodyPr wrap="square">
            <a:spAutoFit/>
          </a:bodyPr>
          <a:lstStyle/>
          <a:p>
            <a:r>
              <a:rPr lang="en-GB" sz="1200" dirty="0">
                <a:solidFill>
                  <a:srgbClr val="202C8F"/>
                </a:solidFill>
              </a:rPr>
              <a:t>Exhibition catalogue in the library.</a:t>
            </a:r>
          </a:p>
        </p:txBody>
      </p:sp>
    </p:spTree>
    <p:extLst>
      <p:ext uri="{BB962C8B-B14F-4D97-AF65-F5344CB8AC3E}">
        <p14:creationId xmlns:p14="http://schemas.microsoft.com/office/powerpoint/2010/main" val="1726819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58DA45B-D0DB-4CF6-B21C-20616E4E471B}"/>
              </a:ext>
            </a:extLst>
          </p:cNvPr>
          <p:cNvPicPr>
            <a:picLocks noGrp="1" noChangeAspect="1"/>
          </p:cNvPicPr>
          <p:nvPr>
            <p:ph sz="half" idx="1"/>
          </p:nvPr>
        </p:nvPicPr>
        <p:blipFill rotWithShape="1">
          <a:blip r:embed="rId2"/>
          <a:srcRect l="2811" t="17560" r="9973" b="20023"/>
          <a:stretch/>
        </p:blipFill>
        <p:spPr>
          <a:xfrm>
            <a:off x="1402080" y="1574801"/>
            <a:ext cx="9868408" cy="3972559"/>
          </a:xfrm>
        </p:spPr>
      </p:pic>
      <p:sp>
        <p:nvSpPr>
          <p:cNvPr id="5" name="Slide Number Placeholder 4">
            <a:extLst>
              <a:ext uri="{FF2B5EF4-FFF2-40B4-BE49-F238E27FC236}">
                <a16:creationId xmlns:a16="http://schemas.microsoft.com/office/drawing/2014/main" id="{3A0C14D4-FD16-4618-BA2A-0BD7002D551A}"/>
              </a:ext>
            </a:extLst>
          </p:cNvPr>
          <p:cNvSpPr>
            <a:spLocks noGrp="1"/>
          </p:cNvSpPr>
          <p:nvPr>
            <p:ph type="sldNum" sz="quarter" idx="12"/>
          </p:nvPr>
        </p:nvSpPr>
        <p:spPr/>
        <p:txBody>
          <a:bodyPr/>
          <a:lstStyle/>
          <a:p>
            <a:fld id="{48F63A3B-78C7-47BE-AE5E-E10140E04643}" type="slidenum">
              <a:rPr lang="en-US" smtClean="0"/>
              <a:t>15</a:t>
            </a:fld>
            <a:endParaRPr lang="en-US" dirty="0"/>
          </a:p>
        </p:txBody>
      </p:sp>
      <p:sp>
        <p:nvSpPr>
          <p:cNvPr id="8" name="Title 1">
            <a:extLst>
              <a:ext uri="{FF2B5EF4-FFF2-40B4-BE49-F238E27FC236}">
                <a16:creationId xmlns:a16="http://schemas.microsoft.com/office/drawing/2014/main" id="{68735924-61FF-445E-931A-F1B408631725}"/>
              </a:ext>
            </a:extLst>
          </p:cNvPr>
          <p:cNvSpPr>
            <a:spLocks noGrp="1"/>
          </p:cNvSpPr>
          <p:nvPr>
            <p:ph type="title"/>
          </p:nvPr>
        </p:nvSpPr>
        <p:spPr>
          <a:xfrm>
            <a:off x="692277" y="460248"/>
            <a:ext cx="10671048" cy="768096"/>
          </a:xfrm>
        </p:spPr>
        <p:txBody>
          <a:bodyPr/>
          <a:lstStyle/>
          <a:p>
            <a:r>
              <a:rPr lang="en-GB" dirty="0"/>
              <a:t>From the other side, 2002</a:t>
            </a:r>
          </a:p>
        </p:txBody>
      </p:sp>
      <p:sp>
        <p:nvSpPr>
          <p:cNvPr id="10" name="TextBox 9">
            <a:extLst>
              <a:ext uri="{FF2B5EF4-FFF2-40B4-BE49-F238E27FC236}">
                <a16:creationId xmlns:a16="http://schemas.microsoft.com/office/drawing/2014/main" id="{1C7FDB0A-4EA9-4E54-8F6B-D8BF2834125B}"/>
              </a:ext>
            </a:extLst>
          </p:cNvPr>
          <p:cNvSpPr txBox="1"/>
          <p:nvPr/>
        </p:nvSpPr>
        <p:spPr>
          <a:xfrm>
            <a:off x="3581400" y="5893817"/>
            <a:ext cx="6096000" cy="369332"/>
          </a:xfrm>
          <a:prstGeom prst="rect">
            <a:avLst/>
          </a:prstGeom>
          <a:noFill/>
        </p:spPr>
        <p:txBody>
          <a:bodyPr wrap="square">
            <a:spAutoFit/>
          </a:bodyPr>
          <a:lstStyle/>
          <a:p>
            <a:r>
              <a:rPr lang="en-GB" dirty="0">
                <a:solidFill>
                  <a:srgbClr val="202C8F"/>
                </a:solidFill>
                <a:hlinkClick r:id="rId3">
                  <a:extLst>
                    <a:ext uri="{A12FA001-AC4F-418D-AE19-62706E023703}">
                      <ahyp:hlinkClr xmlns:ahyp="http://schemas.microsoft.com/office/drawing/2018/hyperlinkcolor" val="tx"/>
                    </a:ext>
                  </a:extLst>
                </a:hlinkClick>
              </a:rPr>
              <a:t>https://www.youtube.com/watch?v=EOyv_s9PeyE</a:t>
            </a:r>
            <a:endParaRPr lang="en-GB" dirty="0">
              <a:solidFill>
                <a:srgbClr val="202C8F"/>
              </a:solidFill>
            </a:endParaRPr>
          </a:p>
        </p:txBody>
      </p:sp>
    </p:spTree>
    <p:extLst>
      <p:ext uri="{BB962C8B-B14F-4D97-AF65-F5344CB8AC3E}">
        <p14:creationId xmlns:p14="http://schemas.microsoft.com/office/powerpoint/2010/main" val="2842738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34203-5924-4898-B473-B2693C0C8565}"/>
              </a:ext>
            </a:extLst>
          </p:cNvPr>
          <p:cNvSpPr>
            <a:spLocks noGrp="1"/>
          </p:cNvSpPr>
          <p:nvPr>
            <p:ph type="title"/>
          </p:nvPr>
        </p:nvSpPr>
        <p:spPr>
          <a:xfrm>
            <a:off x="927870" y="1567347"/>
            <a:ext cx="10671048" cy="768096"/>
          </a:xfrm>
        </p:spPr>
        <p:txBody>
          <a:bodyPr/>
          <a:lstStyle/>
          <a:p>
            <a:r>
              <a:rPr lang="en-US" b="0" dirty="0">
                <a:ea typeface="+mj-lt"/>
                <a:cs typeface="+mj-lt"/>
                <a:hlinkClick r:id="rId2"/>
              </a:rPr>
              <a:t>https://www.tate.org.uk/art/archive/items/tga-200414-7-3-1-63/audio-arts-volume-20-no-4-volume-21-no-1</a:t>
            </a:r>
            <a:endParaRPr lang="en-US" dirty="0"/>
          </a:p>
        </p:txBody>
      </p:sp>
      <p:sp>
        <p:nvSpPr>
          <p:cNvPr id="5" name="Slide Number Placeholder 4">
            <a:extLst>
              <a:ext uri="{FF2B5EF4-FFF2-40B4-BE49-F238E27FC236}">
                <a16:creationId xmlns:a16="http://schemas.microsoft.com/office/drawing/2014/main" id="{1FDABAB2-EA79-4EF7-ABAE-B82C900E612D}"/>
              </a:ext>
            </a:extLst>
          </p:cNvPr>
          <p:cNvSpPr>
            <a:spLocks noGrp="1"/>
          </p:cNvSpPr>
          <p:nvPr>
            <p:ph type="sldNum" sz="quarter" idx="12"/>
          </p:nvPr>
        </p:nvSpPr>
        <p:spPr/>
        <p:txBody>
          <a:bodyPr/>
          <a:lstStyle/>
          <a:p>
            <a:fld id="{48F63A3B-78C7-47BE-AE5E-E10140E04643}" type="slidenum">
              <a:rPr lang="en-US" smtClean="0"/>
              <a:t>16</a:t>
            </a:fld>
            <a:endParaRPr lang="en-US" dirty="0"/>
          </a:p>
        </p:txBody>
      </p:sp>
      <p:sp>
        <p:nvSpPr>
          <p:cNvPr id="3" name="TextBox 2">
            <a:extLst>
              <a:ext uri="{FF2B5EF4-FFF2-40B4-BE49-F238E27FC236}">
                <a16:creationId xmlns:a16="http://schemas.microsoft.com/office/drawing/2014/main" id="{FFB2201E-96D0-B590-DB95-2834DD218FF4}"/>
              </a:ext>
            </a:extLst>
          </p:cNvPr>
          <p:cNvSpPr txBox="1"/>
          <p:nvPr/>
        </p:nvSpPr>
        <p:spPr>
          <a:xfrm>
            <a:off x="4638367" y="479814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cap="all">
                <a:solidFill>
                  <a:srgbClr val="1F2C8F"/>
                </a:solidFill>
              </a:rPr>
              <a:t>RUNNING TIME: 11.13</a:t>
            </a:r>
            <a:endParaRPr lang="en-US"/>
          </a:p>
        </p:txBody>
      </p:sp>
    </p:spTree>
    <p:extLst>
      <p:ext uri="{BB962C8B-B14F-4D97-AF65-F5344CB8AC3E}">
        <p14:creationId xmlns:p14="http://schemas.microsoft.com/office/powerpoint/2010/main" val="3092861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576AA3-69D6-4D82-8A73-42206E29C6F4}"/>
              </a:ext>
            </a:extLst>
          </p:cNvPr>
          <p:cNvSpPr>
            <a:spLocks noGrp="1"/>
          </p:cNvSpPr>
          <p:nvPr>
            <p:ph sz="half" idx="1"/>
          </p:nvPr>
        </p:nvSpPr>
        <p:spPr>
          <a:xfrm>
            <a:off x="1444371" y="1360170"/>
            <a:ext cx="11119104" cy="4434840"/>
          </a:xfrm>
        </p:spPr>
        <p:txBody>
          <a:bodyPr vert="horz" lIns="91440" tIns="45720" rIns="91440" bIns="45720" rtlCol="0" anchor="t">
            <a:noAutofit/>
          </a:bodyPr>
          <a:lstStyle/>
          <a:p>
            <a:pPr marL="347345" indent="-347345"/>
            <a:r>
              <a:rPr lang="en-GB" sz="2000">
                <a:solidFill>
                  <a:srgbClr val="202C8F"/>
                </a:solidFill>
                <a:effectLst/>
                <a:ea typeface="Times New Roman" panose="02020603050405020304" pitchFamily="18" charset="0"/>
              </a:rPr>
              <a:t>What are the points covered by </a:t>
            </a:r>
            <a:r>
              <a:rPr lang="en-GB" sz="2000">
                <a:solidFill>
                  <a:srgbClr val="202C8F"/>
                </a:solidFill>
                <a:ea typeface="Times New Roman" panose="02020603050405020304" pitchFamily="18" charset="0"/>
              </a:rPr>
              <a:t>Chantal </a:t>
            </a:r>
            <a:r>
              <a:rPr lang="en-GB" sz="2000">
                <a:solidFill>
                  <a:srgbClr val="202C8F"/>
                </a:solidFill>
                <a:effectLst/>
                <a:ea typeface="Times New Roman" panose="02020603050405020304" pitchFamily="18" charset="0"/>
              </a:rPr>
              <a:t>and Bill?</a:t>
            </a:r>
            <a:r>
              <a:rPr lang="en-GB" sz="2000">
                <a:solidFill>
                  <a:srgbClr val="202C8F"/>
                </a:solidFill>
                <a:ea typeface="Times New Roman" panose="02020603050405020304" pitchFamily="18" charset="0"/>
              </a:rPr>
              <a:t> </a:t>
            </a:r>
            <a:endParaRPr lang="en-GB" sz="2000">
              <a:solidFill>
                <a:srgbClr val="202C8F"/>
              </a:solidFill>
              <a:effectLst/>
              <a:ea typeface="Calibri" panose="020F0502020204030204" pitchFamily="34" charset="0"/>
              <a:cs typeface="Sabon Next LT"/>
            </a:endParaRPr>
          </a:p>
          <a:p>
            <a:pPr marL="0" indent="0">
              <a:buNone/>
            </a:pPr>
            <a:endParaRPr lang="en-GB" sz="2000">
              <a:solidFill>
                <a:srgbClr val="202C8F"/>
              </a:solidFill>
              <a:effectLst/>
              <a:ea typeface="Calibri" panose="020F0502020204030204" pitchFamily="34" charset="0"/>
            </a:endParaRPr>
          </a:p>
          <a:p>
            <a:pPr marL="347345" indent="-347345"/>
            <a:r>
              <a:rPr lang="en-GB" sz="2000">
                <a:solidFill>
                  <a:srgbClr val="202C8F"/>
                </a:solidFill>
                <a:effectLst/>
                <a:ea typeface="Times New Roman" panose="02020603050405020304" pitchFamily="18" charset="0"/>
              </a:rPr>
              <a:t>Tell your partner about something that stood out to you during their conversation?</a:t>
            </a:r>
            <a:endParaRPr lang="en-GB" sz="2000">
              <a:solidFill>
                <a:srgbClr val="202C8F"/>
              </a:solidFill>
              <a:effectLst/>
              <a:ea typeface="Calibri" panose="020F0502020204030204" pitchFamily="34" charset="0"/>
              <a:cs typeface="Sabon Next LT"/>
            </a:endParaRPr>
          </a:p>
          <a:p>
            <a:pPr marL="0" indent="0">
              <a:buNone/>
            </a:pPr>
            <a:endParaRPr lang="en-GB" sz="2000">
              <a:solidFill>
                <a:srgbClr val="202C8F"/>
              </a:solidFill>
              <a:effectLst/>
              <a:ea typeface="Calibri" panose="020F0502020204030204" pitchFamily="34" charset="0"/>
            </a:endParaRPr>
          </a:p>
          <a:p>
            <a:pPr marL="347345" indent="-347345"/>
            <a:r>
              <a:rPr lang="en-GB" sz="2000">
                <a:solidFill>
                  <a:srgbClr val="202C8F"/>
                </a:solidFill>
                <a:effectLst/>
                <a:ea typeface="Times New Roman" panose="02020603050405020304" pitchFamily="18" charset="0"/>
              </a:rPr>
              <a:t>In your experience, what has changed since </a:t>
            </a:r>
            <a:r>
              <a:rPr lang="en-GB" sz="2000">
                <a:solidFill>
                  <a:srgbClr val="202C8F"/>
                </a:solidFill>
                <a:ea typeface="Times New Roman" panose="02020603050405020304" pitchFamily="18" charset="0"/>
              </a:rPr>
              <a:t>2002</a:t>
            </a:r>
            <a:r>
              <a:rPr lang="en-GB" sz="2000">
                <a:solidFill>
                  <a:srgbClr val="202C8F"/>
                </a:solidFill>
                <a:effectLst/>
                <a:ea typeface="Times New Roman" panose="02020603050405020304" pitchFamily="18" charset="0"/>
              </a:rPr>
              <a:t> in the context of what</a:t>
            </a:r>
            <a:r>
              <a:rPr lang="en-GB" sz="2000">
                <a:solidFill>
                  <a:srgbClr val="202C8F"/>
                </a:solidFill>
                <a:ea typeface="Times New Roman" panose="02020603050405020304" pitchFamily="18" charset="0"/>
              </a:rPr>
              <a:t> Chantal</a:t>
            </a:r>
            <a:r>
              <a:rPr lang="en-GB" sz="2000">
                <a:solidFill>
                  <a:srgbClr val="202C8F"/>
                </a:solidFill>
                <a:effectLst/>
                <a:ea typeface="Times New Roman" panose="02020603050405020304" pitchFamily="18" charset="0"/>
              </a:rPr>
              <a:t> and Bill were discussing?</a:t>
            </a:r>
            <a:endParaRPr lang="en-GB" sz="2000">
              <a:solidFill>
                <a:srgbClr val="202C8F"/>
              </a:solidFill>
              <a:effectLst/>
              <a:ea typeface="Calibri" panose="020F0502020204030204" pitchFamily="34" charset="0"/>
              <a:cs typeface="Sabon Next LT"/>
            </a:endParaRPr>
          </a:p>
          <a:p>
            <a:pPr marL="0" indent="0">
              <a:buNone/>
            </a:pPr>
            <a:endParaRPr lang="en-GB" sz="2000">
              <a:solidFill>
                <a:srgbClr val="202C8F"/>
              </a:solidFill>
              <a:effectLst/>
              <a:ea typeface="Calibri" panose="020F0502020204030204" pitchFamily="34" charset="0"/>
            </a:endParaRPr>
          </a:p>
          <a:p>
            <a:pPr marL="347345" indent="-347345"/>
            <a:r>
              <a:rPr lang="en-GB" sz="2000">
                <a:solidFill>
                  <a:srgbClr val="202C8F"/>
                </a:solidFill>
                <a:effectLst/>
                <a:ea typeface="Times New Roman" panose="02020603050405020304" pitchFamily="18" charset="0"/>
              </a:rPr>
              <a:t>In your view, what hasn't changed since </a:t>
            </a:r>
            <a:r>
              <a:rPr lang="en-GB" sz="2000">
                <a:solidFill>
                  <a:srgbClr val="202C8F"/>
                </a:solidFill>
                <a:ea typeface="Times New Roman" panose="02020603050405020304" pitchFamily="18" charset="0"/>
              </a:rPr>
              <a:t>2002 </a:t>
            </a:r>
            <a:r>
              <a:rPr lang="en-GB" sz="2000">
                <a:solidFill>
                  <a:srgbClr val="202C8F"/>
                </a:solidFill>
                <a:effectLst/>
                <a:ea typeface="Times New Roman" panose="02020603050405020304" pitchFamily="18" charset="0"/>
              </a:rPr>
              <a:t>in the context of what</a:t>
            </a:r>
            <a:r>
              <a:rPr lang="en-GB" sz="2000">
                <a:solidFill>
                  <a:srgbClr val="202C8F"/>
                </a:solidFill>
                <a:ea typeface="Times New Roman" panose="02020603050405020304" pitchFamily="18" charset="0"/>
              </a:rPr>
              <a:t> Chantal</a:t>
            </a:r>
            <a:r>
              <a:rPr lang="en-GB" sz="2000">
                <a:solidFill>
                  <a:srgbClr val="202C8F"/>
                </a:solidFill>
                <a:effectLst/>
                <a:ea typeface="Times New Roman" panose="02020603050405020304" pitchFamily="18" charset="0"/>
              </a:rPr>
              <a:t> and Bill were discussing?</a:t>
            </a:r>
            <a:r>
              <a:rPr lang="en-GB" sz="2000">
                <a:solidFill>
                  <a:srgbClr val="202C8F"/>
                </a:solidFill>
                <a:ea typeface="Times New Roman" panose="02020603050405020304" pitchFamily="18" charset="0"/>
              </a:rPr>
              <a:t> </a:t>
            </a:r>
            <a:endParaRPr lang="en-GB" sz="2000">
              <a:solidFill>
                <a:srgbClr val="202C8F"/>
              </a:solidFill>
              <a:effectLst/>
              <a:ea typeface="Calibri" panose="020F0502020204030204" pitchFamily="34" charset="0"/>
              <a:cs typeface="Sabon Next LT"/>
            </a:endParaRPr>
          </a:p>
          <a:p>
            <a:pPr marL="0" indent="0">
              <a:buNone/>
            </a:pPr>
            <a:r>
              <a:rPr lang="en-GB" sz="2000">
                <a:solidFill>
                  <a:srgbClr val="202C8F"/>
                </a:solidFill>
                <a:effectLst/>
                <a:ea typeface="Times New Roman" panose="02020603050405020304" pitchFamily="18" charset="0"/>
              </a:rPr>
              <a:t>What might you be able to do, to help change this?</a:t>
            </a:r>
            <a:endParaRPr lang="en-GB" sz="2000">
              <a:solidFill>
                <a:srgbClr val="202C8F"/>
              </a:solidFill>
              <a:effectLst/>
              <a:ea typeface="Calibri" panose="020F0502020204030204" pitchFamily="34" charset="0"/>
            </a:endParaRPr>
          </a:p>
          <a:p>
            <a:pPr marL="0" indent="0">
              <a:buNone/>
            </a:pPr>
            <a:endParaRPr lang="en-GB" sz="2000">
              <a:solidFill>
                <a:srgbClr val="202C8F"/>
              </a:solidFill>
              <a:effectLst/>
              <a:latin typeface="Calibri" panose="020F0502020204030204" pitchFamily="34" charset="0"/>
              <a:ea typeface="Calibri" panose="020F0502020204030204" pitchFamily="34" charset="0"/>
            </a:endParaRPr>
          </a:p>
          <a:p>
            <a:pPr marL="347345" indent="-347345"/>
            <a:endParaRPr lang="en-GB">
              <a:cs typeface="Sabon Next LT"/>
            </a:endParaRPr>
          </a:p>
        </p:txBody>
      </p:sp>
      <p:sp>
        <p:nvSpPr>
          <p:cNvPr id="5" name="Slide Number Placeholder 4">
            <a:extLst>
              <a:ext uri="{FF2B5EF4-FFF2-40B4-BE49-F238E27FC236}">
                <a16:creationId xmlns:a16="http://schemas.microsoft.com/office/drawing/2014/main" id="{090506B2-7E35-44BF-AD91-DA7720954C66}"/>
              </a:ext>
            </a:extLst>
          </p:cNvPr>
          <p:cNvSpPr>
            <a:spLocks noGrp="1"/>
          </p:cNvSpPr>
          <p:nvPr>
            <p:ph type="sldNum" sz="quarter" idx="12"/>
          </p:nvPr>
        </p:nvSpPr>
        <p:spPr/>
        <p:txBody>
          <a:bodyPr/>
          <a:lstStyle/>
          <a:p>
            <a:fld id="{48F63A3B-78C7-47BE-AE5E-E10140E04643}" type="slidenum">
              <a:rPr lang="en-US" smtClean="0"/>
              <a:t>17</a:t>
            </a:fld>
            <a:endParaRPr lang="en-US"/>
          </a:p>
        </p:txBody>
      </p:sp>
    </p:spTree>
    <p:extLst>
      <p:ext uri="{BB962C8B-B14F-4D97-AF65-F5344CB8AC3E}">
        <p14:creationId xmlns:p14="http://schemas.microsoft.com/office/powerpoint/2010/main" val="3904822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a:xfrm>
            <a:off x="648438" y="1883664"/>
            <a:ext cx="8892784" cy="768096"/>
          </a:xfrm>
        </p:spPr>
        <p:txBody>
          <a:bodyPr/>
          <a:lstStyle/>
          <a:p>
            <a:r>
              <a:rPr lang="en-US"/>
              <a:t>Feedback to the Room </a:t>
            </a:r>
          </a:p>
        </p:txBody>
      </p:sp>
      <p:sp>
        <p:nvSpPr>
          <p:cNvPr id="5" name="Slide Number Placeholder 4">
            <a:extLst>
              <a:ext uri="{FF2B5EF4-FFF2-40B4-BE49-F238E27FC236}">
                <a16:creationId xmlns:a16="http://schemas.microsoft.com/office/drawing/2014/main" id="{BF7F20BE-640F-EFAB-3A43-2AA146DB42BF}"/>
              </a:ext>
            </a:extLst>
          </p:cNvPr>
          <p:cNvSpPr>
            <a:spLocks noGrp="1"/>
          </p:cNvSpPr>
          <p:nvPr>
            <p:ph type="sldNum" sz="quarter" idx="12"/>
          </p:nvPr>
        </p:nvSpPr>
        <p:spPr/>
        <p:txBody>
          <a:bodyPr/>
          <a:lstStyle/>
          <a:p>
            <a:fld id="{48F63A3B-78C7-47BE-AE5E-E10140E04643}" type="slidenum">
              <a:rPr lang="en-US" smtClean="0"/>
              <a:pPr/>
              <a:t>18</a:t>
            </a:fld>
            <a:endParaRPr lang="en-US"/>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a:xfrm>
            <a:off x="722179" y="2776236"/>
            <a:ext cx="5879592" cy="2700528"/>
          </a:xfrm>
        </p:spPr>
        <p:txBody>
          <a:bodyPr vert="horz" lIns="91440" tIns="45720" rIns="91440" bIns="45720" rtlCol="0" anchor="t">
            <a:noAutofit/>
          </a:bodyPr>
          <a:lstStyle/>
          <a:p>
            <a:r>
              <a:rPr lang="en-US">
                <a:cs typeface="Sabon Next LT"/>
              </a:rPr>
              <a:t>We welcome any comments or conclusions that you discussed in your pairs to be shared with the room.</a:t>
            </a:r>
          </a:p>
          <a:p>
            <a:endParaRPr lang="en-US"/>
          </a:p>
        </p:txBody>
      </p:sp>
    </p:spTree>
    <p:extLst>
      <p:ext uri="{BB962C8B-B14F-4D97-AF65-F5344CB8AC3E}">
        <p14:creationId xmlns:p14="http://schemas.microsoft.com/office/powerpoint/2010/main" val="2185430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08104-7372-EBAB-4831-73BD6DEAFA30}"/>
              </a:ext>
            </a:extLst>
          </p:cNvPr>
          <p:cNvSpPr>
            <a:spLocks noGrp="1"/>
          </p:cNvSpPr>
          <p:nvPr>
            <p:ph type="ctrTitle"/>
          </p:nvPr>
        </p:nvSpPr>
        <p:spPr/>
        <p:txBody>
          <a:bodyPr/>
          <a:lstStyle/>
          <a:p>
            <a:r>
              <a:rPr lang="en-US"/>
              <a:t>Thank you</a:t>
            </a:r>
            <a:br>
              <a:rPr lang="en-US"/>
            </a:br>
            <a:br>
              <a:rPr lang="en-US"/>
            </a:br>
            <a:endParaRPr lang="en-US"/>
          </a:p>
        </p:txBody>
      </p:sp>
      <p:sp>
        <p:nvSpPr>
          <p:cNvPr id="5" name="Content Placeholder 2">
            <a:extLst>
              <a:ext uri="{FF2B5EF4-FFF2-40B4-BE49-F238E27FC236}">
                <a16:creationId xmlns:a16="http://schemas.microsoft.com/office/drawing/2014/main" id="{69A2ED70-C719-9881-CA1F-6FBF682CFA21}"/>
              </a:ext>
            </a:extLst>
          </p:cNvPr>
          <p:cNvSpPr txBox="1">
            <a:spLocks/>
          </p:cNvSpPr>
          <p:nvPr/>
        </p:nvSpPr>
        <p:spPr>
          <a:xfrm>
            <a:off x="3204824" y="2985172"/>
            <a:ext cx="5879592" cy="2700528"/>
          </a:xfrm>
          <a:prstGeom prst="rect">
            <a:avLst/>
          </a:prstGeom>
        </p:spPr>
        <p:txBody>
          <a:bodyPr vert="horz" lIns="91440" tIns="45720" rIns="91440" bIns="45720" rtlCol="0" anchor="t">
            <a:noAutofit/>
          </a:bodyPr>
          <a:lstStyle>
            <a:lvl1pPr marL="0" indent="0" algn="ctr" defTabSz="914400" rtl="0" eaLnBrk="1" latinLnBrk="0" hangingPunct="1">
              <a:lnSpc>
                <a:spcPct val="100000"/>
              </a:lnSpc>
              <a:spcBef>
                <a:spcPts val="360"/>
              </a:spcBef>
              <a:buFont typeface="Arial" panose="020B0604020202020204" pitchFamily="34" charset="0"/>
              <a:buNone/>
              <a:defRPr sz="2400" kern="1200">
                <a:solidFill>
                  <a:schemeClr val="accent6"/>
                </a:solidFill>
                <a:latin typeface="+mn-lt"/>
                <a:ea typeface="+mn-ea"/>
                <a:cs typeface="+mn-cs"/>
              </a:defRPr>
            </a:lvl1pPr>
            <a:lvl2pPr marL="457200" indent="0" algn="ctr" defTabSz="914400" rtl="0" eaLnBrk="1" latinLnBrk="0" hangingPunct="1">
              <a:lnSpc>
                <a:spcPct val="100000"/>
              </a:lnSpc>
              <a:spcBef>
                <a:spcPts val="360"/>
              </a:spcBef>
              <a:buFont typeface="Arial" panose="020B0604020202020204" pitchFamily="34" charset="0"/>
              <a:buNone/>
              <a:defRPr sz="2000" kern="1200">
                <a:solidFill>
                  <a:schemeClr val="accent6"/>
                </a:solidFill>
                <a:latin typeface="+mn-lt"/>
                <a:ea typeface="+mn-ea"/>
                <a:cs typeface="+mn-cs"/>
              </a:defRPr>
            </a:lvl2pPr>
            <a:lvl3pPr marL="914400" indent="0" algn="ctr" defTabSz="914400" rtl="0" eaLnBrk="1" latinLnBrk="0" hangingPunct="1">
              <a:lnSpc>
                <a:spcPct val="100000"/>
              </a:lnSpc>
              <a:spcBef>
                <a:spcPts val="360"/>
              </a:spcBef>
              <a:buFont typeface="Arial" panose="020B0604020202020204" pitchFamily="34" charset="0"/>
              <a:buNone/>
              <a:defRPr sz="1800" kern="1200">
                <a:solidFill>
                  <a:schemeClr val="accent6"/>
                </a:solidFill>
                <a:latin typeface="+mn-lt"/>
                <a:ea typeface="+mn-ea"/>
                <a:cs typeface="+mn-cs"/>
              </a:defRPr>
            </a:lvl3pPr>
            <a:lvl4pPr marL="1371600" indent="0" algn="ctr" defTabSz="914400" rtl="0" eaLnBrk="1" latinLnBrk="0" hangingPunct="1">
              <a:lnSpc>
                <a:spcPct val="100000"/>
              </a:lnSpc>
              <a:spcBef>
                <a:spcPts val="360"/>
              </a:spcBef>
              <a:buFont typeface="Arial" panose="020B0604020202020204" pitchFamily="34" charset="0"/>
              <a:buNone/>
              <a:defRPr sz="1600" kern="1200">
                <a:solidFill>
                  <a:schemeClr val="accent6"/>
                </a:solidFill>
                <a:latin typeface="+mn-lt"/>
                <a:ea typeface="+mn-ea"/>
                <a:cs typeface="+mn-cs"/>
              </a:defRPr>
            </a:lvl4pPr>
            <a:lvl5pPr marL="1828800" indent="0" algn="ctr" defTabSz="914400" rtl="0" eaLnBrk="1" latinLnBrk="0" hangingPunct="1">
              <a:lnSpc>
                <a:spcPct val="100000"/>
              </a:lnSpc>
              <a:spcBef>
                <a:spcPts val="360"/>
              </a:spcBef>
              <a:buFont typeface="Arial" panose="020B0604020202020204" pitchFamily="34" charset="0"/>
              <a:buNone/>
              <a:defRPr sz="1600" kern="1200">
                <a:solidFill>
                  <a:schemeClr val="accent6"/>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a:cs typeface="Sabon Next LT"/>
              </a:rPr>
              <a:t>Content by Dr Gayle Meikle</a:t>
            </a:r>
            <a:endParaRPr lang="en-US">
              <a:cs typeface="Sabon Next LT"/>
            </a:endParaRPr>
          </a:p>
          <a:p>
            <a:r>
              <a:rPr lang="en-US" sz="1800">
                <a:cs typeface="Sabon Next LT"/>
              </a:rPr>
              <a:t>December 2022</a:t>
            </a:r>
          </a:p>
          <a:p>
            <a:endParaRPr lang="en-US"/>
          </a:p>
        </p:txBody>
      </p:sp>
    </p:spTree>
    <p:extLst>
      <p:ext uri="{BB962C8B-B14F-4D97-AF65-F5344CB8AC3E}">
        <p14:creationId xmlns:p14="http://schemas.microsoft.com/office/powerpoint/2010/main" val="59001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899540" y="273177"/>
            <a:ext cx="6072759" cy="768096"/>
          </a:xfrm>
        </p:spPr>
        <p:txBody>
          <a:bodyPr/>
          <a:lstStyle/>
          <a:p>
            <a:r>
              <a:rPr lang="en-US" sz="4400" b="1" dirty="0">
                <a:solidFill>
                  <a:schemeClr val="accent6"/>
                </a:solidFill>
                <a:latin typeface="Arial Black" panose="020B0604020202020204" pitchFamily="34" charset="0"/>
                <a:ea typeface="Arial Regular" pitchFamily="34" charset="-122"/>
                <a:cs typeface="Arial Black" panose="020B0604020202020204" pitchFamily="34" charset="0"/>
              </a:rPr>
              <a:t>Today’s session</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899540" y="1042289"/>
            <a:ext cx="5693664" cy="3122168"/>
          </a:xfrm>
        </p:spPr>
        <p:txBody>
          <a:bodyPr/>
          <a:lstStyle/>
          <a:p>
            <a:r>
              <a:rPr lang="en-US" dirty="0"/>
              <a:t>We will:</a:t>
            </a:r>
          </a:p>
          <a:p>
            <a:pPr marL="342900" indent="-342900">
              <a:lnSpc>
                <a:spcPct val="100000"/>
              </a:lnSpc>
              <a:buFont typeface="Arial" panose="020B0604020202020204" pitchFamily="34" charset="0"/>
              <a:buChar char="•"/>
            </a:pPr>
            <a:r>
              <a:rPr lang="en-US" dirty="0"/>
              <a:t>Learn about artists and artistic practices that deal with issues and topics raised in anti-racism work.</a:t>
            </a:r>
          </a:p>
          <a:p>
            <a:pPr>
              <a:lnSpc>
                <a:spcPct val="100000"/>
              </a:lnSpc>
            </a:pPr>
            <a:endParaRPr lang="en-US" dirty="0"/>
          </a:p>
          <a:p>
            <a:pPr marL="342900" indent="-342900">
              <a:lnSpc>
                <a:spcPct val="100000"/>
              </a:lnSpc>
              <a:buFont typeface="Arial" panose="020B0604020202020204" pitchFamily="34" charset="0"/>
              <a:buChar char="•"/>
            </a:pPr>
            <a:r>
              <a:rPr lang="en-US" dirty="0"/>
              <a:t>Listen to two interviews from the Audio Arts archive. </a:t>
            </a:r>
          </a:p>
          <a:p>
            <a:pPr>
              <a:lnSpc>
                <a:spcPct val="100000"/>
              </a:lnSpc>
            </a:pPr>
            <a:endParaRPr lang="en-US" dirty="0"/>
          </a:p>
          <a:p>
            <a:pPr marL="342900" indent="-342900">
              <a:lnSpc>
                <a:spcPct val="100000"/>
              </a:lnSpc>
              <a:buFont typeface="Arial" panose="020B0604020202020204" pitchFamily="34" charset="0"/>
              <a:buChar char="•"/>
            </a:pPr>
            <a:r>
              <a:rPr lang="en-US" dirty="0"/>
              <a:t>Discuss in pairs our responses to the interviews.</a:t>
            </a:r>
          </a:p>
          <a:p>
            <a:pPr>
              <a:lnSpc>
                <a:spcPct val="100000"/>
              </a:lnSpc>
            </a:pPr>
            <a:endParaRPr lang="en-US" dirty="0"/>
          </a:p>
          <a:p>
            <a:pPr marL="342900" indent="-342900">
              <a:lnSpc>
                <a:spcPct val="100000"/>
              </a:lnSpc>
              <a:buFont typeface="Arial" panose="020B0604020202020204" pitchFamily="34" charset="0"/>
              <a:buChar char="•"/>
            </a:pPr>
            <a:r>
              <a:rPr lang="en-US" dirty="0"/>
              <a:t>Propose actions we can take to contribute to change in the sector.</a:t>
            </a:r>
          </a:p>
        </p:txBody>
      </p:sp>
    </p:spTree>
    <p:extLst>
      <p:ext uri="{BB962C8B-B14F-4D97-AF65-F5344CB8AC3E}">
        <p14:creationId xmlns:p14="http://schemas.microsoft.com/office/powerpoint/2010/main" val="3855531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586478" y="830580"/>
            <a:ext cx="6766560" cy="768096"/>
          </a:xfrm>
        </p:spPr>
        <p:txBody>
          <a:bodyPr/>
          <a:lstStyle/>
          <a:p>
            <a:r>
              <a:rPr lang="en-US" dirty="0"/>
              <a:t>Introduction</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4443603" y="1692783"/>
            <a:ext cx="6766560" cy="2700528"/>
          </a:xfrm>
        </p:spPr>
        <p:txBody>
          <a:bodyPr/>
          <a:lstStyle/>
          <a:p>
            <a:r>
              <a:rPr lang="en-US" dirty="0"/>
              <a:t>Audio Arts archive is an audio cassette magazine initiated by artists William Furlong and Bill Barker in 1973. The magazine ran until 2006 and captured recordings of conversations with contemporary artists about their practices and exhibitions. The archive is a great source to hear about artistic practice and from artists that you might not of heard talk about their work before. The archive is digitized and can be found online via Tate website.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hlinkClick r:id="rId2"/>
              </a:rPr>
              <a:t>https://www.tate.org.uk/art/archive/tga-200414/material-relating-to-william-furlongs-audio-arts-magazine</a:t>
            </a:r>
            <a:endParaRPr lang="en-US" dirty="0"/>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3</a:t>
            </a:fld>
            <a:endParaRPr lang="en-US" dirty="0"/>
          </a:p>
        </p:txBody>
      </p:sp>
      <p:pic>
        <p:nvPicPr>
          <p:cNvPr id="5" name="Picture 4">
            <a:extLst>
              <a:ext uri="{FF2B5EF4-FFF2-40B4-BE49-F238E27FC236}">
                <a16:creationId xmlns:a16="http://schemas.microsoft.com/office/drawing/2014/main" id="{7DAA56D5-431A-4771-A51B-C202F287EC84}"/>
              </a:ext>
            </a:extLst>
          </p:cNvPr>
          <p:cNvPicPr>
            <a:picLocks noChangeAspect="1"/>
          </p:cNvPicPr>
          <p:nvPr/>
        </p:nvPicPr>
        <p:blipFill rotWithShape="1">
          <a:blip r:embed="rId3"/>
          <a:srcRect l="63750" t="33200" r="4141" b="27778"/>
          <a:stretch/>
        </p:blipFill>
        <p:spPr>
          <a:xfrm>
            <a:off x="7295388" y="3181350"/>
            <a:ext cx="3914775" cy="2676144"/>
          </a:xfrm>
          <a:prstGeom prst="rect">
            <a:avLst/>
          </a:prstGeom>
        </p:spPr>
      </p:pic>
      <p:sp>
        <p:nvSpPr>
          <p:cNvPr id="9" name="TextBox 8">
            <a:extLst>
              <a:ext uri="{FF2B5EF4-FFF2-40B4-BE49-F238E27FC236}">
                <a16:creationId xmlns:a16="http://schemas.microsoft.com/office/drawing/2014/main" id="{38216BAD-6943-4DCA-9671-C8D332A59FC5}"/>
              </a:ext>
            </a:extLst>
          </p:cNvPr>
          <p:cNvSpPr txBox="1"/>
          <p:nvPr/>
        </p:nvSpPr>
        <p:spPr>
          <a:xfrm>
            <a:off x="8391144" y="5626662"/>
            <a:ext cx="6096000" cy="230832"/>
          </a:xfrm>
          <a:prstGeom prst="rect">
            <a:avLst/>
          </a:prstGeom>
          <a:noFill/>
        </p:spPr>
        <p:txBody>
          <a:bodyPr wrap="square">
            <a:spAutoFit/>
          </a:bodyPr>
          <a:lstStyle/>
          <a:p>
            <a:r>
              <a:rPr lang="en-GB" sz="900" b="0" i="0" dirty="0">
                <a:solidFill>
                  <a:srgbClr val="202C8F"/>
                </a:solidFill>
                <a:effectLst/>
                <a:latin typeface="Tate regular"/>
              </a:rPr>
              <a:t>An Audio Arts cassette - TGA 200414, Tate Archives</a:t>
            </a:r>
            <a:endParaRPr lang="en-GB" sz="900" dirty="0">
              <a:solidFill>
                <a:srgbClr val="202C8F"/>
              </a:solidFill>
            </a:endParaRPr>
          </a:p>
        </p:txBody>
      </p:sp>
    </p:spTree>
    <p:extLst>
      <p:ext uri="{BB962C8B-B14F-4D97-AF65-F5344CB8AC3E}">
        <p14:creationId xmlns:p14="http://schemas.microsoft.com/office/powerpoint/2010/main" val="97962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C5825-6409-4BAA-917C-A263F1309B23}"/>
              </a:ext>
            </a:extLst>
          </p:cNvPr>
          <p:cNvSpPr>
            <a:spLocks noGrp="1"/>
          </p:cNvSpPr>
          <p:nvPr>
            <p:ph type="title"/>
          </p:nvPr>
        </p:nvSpPr>
        <p:spPr/>
        <p:txBody>
          <a:bodyPr/>
          <a:lstStyle/>
          <a:p>
            <a:r>
              <a:rPr lang="en-GB" dirty="0"/>
              <a:t>ACTIVE Listening</a:t>
            </a:r>
          </a:p>
        </p:txBody>
      </p:sp>
      <p:sp>
        <p:nvSpPr>
          <p:cNvPr id="3" name="Content Placeholder 2">
            <a:extLst>
              <a:ext uri="{FF2B5EF4-FFF2-40B4-BE49-F238E27FC236}">
                <a16:creationId xmlns:a16="http://schemas.microsoft.com/office/drawing/2014/main" id="{DAB2E1E4-74A5-4466-9AC8-2B3DF3C65902}"/>
              </a:ext>
            </a:extLst>
          </p:cNvPr>
          <p:cNvSpPr>
            <a:spLocks noGrp="1"/>
          </p:cNvSpPr>
          <p:nvPr>
            <p:ph sz="half" idx="1"/>
          </p:nvPr>
        </p:nvSpPr>
        <p:spPr/>
        <p:txBody>
          <a:bodyPr vert="horz" lIns="91440" tIns="45720" rIns="91440" bIns="45720" rtlCol="0" anchor="t">
            <a:noAutofit/>
          </a:bodyPr>
          <a:lstStyle/>
          <a:p>
            <a:pPr marL="347345" indent="-347345"/>
            <a:r>
              <a:rPr lang="en-GB"/>
              <a:t>Close your eyes</a:t>
            </a:r>
            <a:endParaRPr lang="en-GB">
              <a:cs typeface="Sabon Next LT"/>
            </a:endParaRPr>
          </a:p>
          <a:p>
            <a:pPr marL="347345" indent="-347345"/>
            <a:r>
              <a:rPr lang="en-GB"/>
              <a:t>Tune in to the sound being played.</a:t>
            </a:r>
            <a:endParaRPr lang="en-GB">
              <a:cs typeface="Sabon Next LT"/>
            </a:endParaRPr>
          </a:p>
          <a:p>
            <a:pPr marL="347345" indent="-347345"/>
            <a:r>
              <a:rPr lang="en-GB"/>
              <a:t>Try to focus beyond what is being heard to what is being said. </a:t>
            </a:r>
            <a:endParaRPr lang="en-GB">
              <a:cs typeface="Sabon Next LT"/>
            </a:endParaRPr>
          </a:p>
        </p:txBody>
      </p:sp>
      <p:sp>
        <p:nvSpPr>
          <p:cNvPr id="5" name="Slide Number Placeholder 4">
            <a:extLst>
              <a:ext uri="{FF2B5EF4-FFF2-40B4-BE49-F238E27FC236}">
                <a16:creationId xmlns:a16="http://schemas.microsoft.com/office/drawing/2014/main" id="{393F2321-D2F8-4501-AF87-5CE23AA97EA3}"/>
              </a:ext>
            </a:extLst>
          </p:cNvPr>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3144448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p:txBody>
          <a:bodyPr/>
          <a:lstStyle/>
          <a:p>
            <a:r>
              <a:rPr lang="en-US" dirty="0">
                <a:latin typeface="Arial Black" panose="020B0604020202020204" pitchFamily="34" charset="0"/>
                <a:cs typeface="Arial Black" panose="020B0604020202020204" pitchFamily="34" charset="0"/>
              </a:rPr>
              <a:t>Rasheed </a:t>
            </a:r>
            <a:r>
              <a:rPr lang="en-US" dirty="0" err="1">
                <a:latin typeface="Arial Black" panose="020B0604020202020204" pitchFamily="34" charset="0"/>
                <a:cs typeface="Arial Black" panose="020B0604020202020204" pitchFamily="34" charset="0"/>
              </a:rPr>
              <a:t>araeen</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2790825" y="4583811"/>
            <a:ext cx="6800850" cy="512064"/>
          </a:xfrm>
        </p:spPr>
        <p:txBody>
          <a:bodyPr/>
          <a:lstStyle/>
          <a:p>
            <a:pPr algn="ctr"/>
            <a:r>
              <a:rPr lang="en-US" dirty="0">
                <a:latin typeface="Sabon Next LT" panose="02000500000000000000" pitchFamily="2" charset="0"/>
                <a:cs typeface="Sabon Next LT" panose="02000500000000000000" pitchFamily="2" charset="0"/>
              </a:rPr>
              <a:t> ‘From Two Worlds’, Whitechapel Gallery, </a:t>
            </a:r>
            <a:r>
              <a:rPr lang="en-US" sz="2400" dirty="0">
                <a:solidFill>
                  <a:schemeClr val="accent6"/>
                </a:solidFill>
                <a:latin typeface="Sabon Next LT" panose="02000500000000000000" pitchFamily="2" charset="0"/>
                <a:cs typeface="Sabon Next LT" panose="02000500000000000000" pitchFamily="2" charset="0"/>
              </a:rPr>
              <a:t>1986</a:t>
            </a:r>
          </a:p>
        </p:txBody>
      </p:sp>
    </p:spTree>
    <p:extLst>
      <p:ext uri="{BB962C8B-B14F-4D97-AF65-F5344CB8AC3E}">
        <p14:creationId xmlns:p14="http://schemas.microsoft.com/office/powerpoint/2010/main" val="2952923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75852-3017-43C8-8BCB-CC3058DF538D}"/>
              </a:ext>
            </a:extLst>
          </p:cNvPr>
          <p:cNvSpPr>
            <a:spLocks noGrp="1"/>
          </p:cNvSpPr>
          <p:nvPr>
            <p:ph type="title"/>
          </p:nvPr>
        </p:nvSpPr>
        <p:spPr/>
        <p:txBody>
          <a:bodyPr/>
          <a:lstStyle/>
          <a:p>
            <a:r>
              <a:rPr lang="en-GB" dirty="0"/>
              <a:t>From Two worlds</a:t>
            </a:r>
          </a:p>
        </p:txBody>
      </p:sp>
      <p:sp>
        <p:nvSpPr>
          <p:cNvPr id="3" name="Content Placeholder 2">
            <a:extLst>
              <a:ext uri="{FF2B5EF4-FFF2-40B4-BE49-F238E27FC236}">
                <a16:creationId xmlns:a16="http://schemas.microsoft.com/office/drawing/2014/main" id="{EC138964-E5F1-4A59-8E28-B3497F8D8812}"/>
              </a:ext>
            </a:extLst>
          </p:cNvPr>
          <p:cNvSpPr>
            <a:spLocks noGrp="1"/>
          </p:cNvSpPr>
          <p:nvPr>
            <p:ph sz="half" idx="1"/>
          </p:nvPr>
        </p:nvSpPr>
        <p:spPr>
          <a:xfrm>
            <a:off x="755904" y="2064259"/>
            <a:ext cx="10680192" cy="2834640"/>
          </a:xfrm>
        </p:spPr>
        <p:txBody>
          <a:bodyPr/>
          <a:lstStyle/>
          <a:p>
            <a:r>
              <a:rPr lang="en-GB" dirty="0"/>
              <a:t>Artists included: </a:t>
            </a:r>
            <a:r>
              <a:rPr lang="en-GB" b="0" i="0" dirty="0">
                <a:solidFill>
                  <a:srgbClr val="202C8F"/>
                </a:solidFill>
                <a:effectLst/>
              </a:rPr>
              <a:t>Rasheed </a:t>
            </a:r>
            <a:r>
              <a:rPr lang="en-GB" b="0" i="0" dirty="0" err="1">
                <a:solidFill>
                  <a:srgbClr val="202C8F"/>
                </a:solidFill>
                <a:effectLst/>
              </a:rPr>
              <a:t>Araeen</a:t>
            </a:r>
            <a:r>
              <a:rPr lang="en-GB" b="0" i="0" dirty="0">
                <a:solidFill>
                  <a:srgbClr val="202C8F"/>
                </a:solidFill>
                <a:effectLst/>
              </a:rPr>
              <a:t>, Saleem </a:t>
            </a:r>
            <a:r>
              <a:rPr lang="en-GB" b="0" i="0" dirty="0" err="1">
                <a:solidFill>
                  <a:srgbClr val="202C8F"/>
                </a:solidFill>
                <a:effectLst/>
              </a:rPr>
              <a:t>Arif</a:t>
            </a:r>
            <a:r>
              <a:rPr lang="en-GB" b="0" i="0" dirty="0">
                <a:solidFill>
                  <a:srgbClr val="202C8F"/>
                </a:solidFill>
                <a:effectLst/>
              </a:rPr>
              <a:t>, Franklyn Beckford, Zadok Ben-David, Zarina </a:t>
            </a:r>
            <a:r>
              <a:rPr lang="en-GB" b="0" i="0" dirty="0" err="1">
                <a:solidFill>
                  <a:srgbClr val="202C8F"/>
                </a:solidFill>
                <a:effectLst/>
              </a:rPr>
              <a:t>Bhimji</a:t>
            </a:r>
            <a:r>
              <a:rPr lang="en-GB" b="0" i="0" dirty="0">
                <a:solidFill>
                  <a:srgbClr val="202C8F"/>
                </a:solidFill>
                <a:effectLst/>
              </a:rPr>
              <a:t>, The Black Audio Film Collective, Sonia Boyce, </a:t>
            </a:r>
            <a:r>
              <a:rPr lang="en-GB" b="0" i="0" dirty="0" err="1">
                <a:solidFill>
                  <a:srgbClr val="202C8F"/>
                </a:solidFill>
                <a:effectLst/>
              </a:rPr>
              <a:t>Sokari</a:t>
            </a:r>
            <a:r>
              <a:rPr lang="en-GB" b="0" i="0" dirty="0">
                <a:solidFill>
                  <a:srgbClr val="202C8F"/>
                </a:solidFill>
                <a:effectLst/>
              </a:rPr>
              <a:t> Douglas Camp, </a:t>
            </a:r>
            <a:r>
              <a:rPr lang="en-GB" b="0" i="0" dirty="0" err="1">
                <a:solidFill>
                  <a:srgbClr val="202C8F"/>
                </a:solidFill>
                <a:effectLst/>
              </a:rPr>
              <a:t>Denzil</a:t>
            </a:r>
            <a:r>
              <a:rPr lang="en-GB" b="0" i="0" dirty="0">
                <a:solidFill>
                  <a:srgbClr val="202C8F"/>
                </a:solidFill>
                <a:effectLst/>
              </a:rPr>
              <a:t> Forrester, </a:t>
            </a:r>
            <a:r>
              <a:rPr lang="en-GB" b="0" i="0" dirty="0" err="1">
                <a:solidFill>
                  <a:srgbClr val="202C8F"/>
                </a:solidFill>
                <a:effectLst/>
              </a:rPr>
              <a:t>Lubaina</a:t>
            </a:r>
            <a:r>
              <a:rPr lang="en-GB" b="0" i="0" dirty="0">
                <a:solidFill>
                  <a:srgbClr val="202C8F"/>
                </a:solidFill>
                <a:effectLst/>
              </a:rPr>
              <a:t> </a:t>
            </a:r>
            <a:r>
              <a:rPr lang="en-GB" b="0" i="0" dirty="0" err="1">
                <a:solidFill>
                  <a:srgbClr val="202C8F"/>
                </a:solidFill>
                <a:effectLst/>
              </a:rPr>
              <a:t>Himid</a:t>
            </a:r>
            <a:r>
              <a:rPr lang="en-GB" b="0" i="0" dirty="0">
                <a:solidFill>
                  <a:srgbClr val="202C8F"/>
                </a:solidFill>
                <a:effectLst/>
              </a:rPr>
              <a:t>, Gavin </a:t>
            </a:r>
            <a:r>
              <a:rPr lang="en-GB" b="0" i="0" dirty="0" err="1">
                <a:solidFill>
                  <a:srgbClr val="202C8F"/>
                </a:solidFill>
                <a:effectLst/>
              </a:rPr>
              <a:t>Jantjes</a:t>
            </a:r>
            <a:r>
              <a:rPr lang="en-GB" b="0" i="0" dirty="0">
                <a:solidFill>
                  <a:srgbClr val="202C8F"/>
                </a:solidFill>
                <a:effectLst/>
              </a:rPr>
              <a:t>, Tam Joseph, </a:t>
            </a:r>
            <a:r>
              <a:rPr lang="en-GB" b="0" i="0" dirty="0" err="1">
                <a:solidFill>
                  <a:srgbClr val="202C8F"/>
                </a:solidFill>
                <a:effectLst/>
              </a:rPr>
              <a:t>Houria</a:t>
            </a:r>
            <a:r>
              <a:rPr lang="en-GB" b="0" i="0" dirty="0">
                <a:solidFill>
                  <a:srgbClr val="202C8F"/>
                </a:solidFill>
                <a:effectLst/>
              </a:rPr>
              <a:t> </a:t>
            </a:r>
            <a:r>
              <a:rPr lang="en-GB" b="0" i="0" dirty="0" err="1">
                <a:solidFill>
                  <a:srgbClr val="202C8F"/>
                </a:solidFill>
                <a:effectLst/>
              </a:rPr>
              <a:t>Niati</a:t>
            </a:r>
            <a:r>
              <a:rPr lang="en-GB" b="0" i="0" dirty="0">
                <a:solidFill>
                  <a:srgbClr val="202C8F"/>
                </a:solidFill>
                <a:effectLst/>
              </a:rPr>
              <a:t>, Keith Piper, Veronica Ryan, and Shafique Uddin</a:t>
            </a:r>
            <a:endParaRPr lang="en-GB" dirty="0">
              <a:solidFill>
                <a:srgbClr val="202C8F"/>
              </a:solidFill>
            </a:endParaRPr>
          </a:p>
          <a:p>
            <a:r>
              <a:rPr lang="en-GB" dirty="0"/>
              <a:t>Curated by: </a:t>
            </a:r>
            <a:r>
              <a:rPr lang="en-GB" b="0" i="0" dirty="0">
                <a:solidFill>
                  <a:srgbClr val="202C8F"/>
                </a:solidFill>
                <a:effectLst/>
              </a:rPr>
              <a:t>Nicholas Serota and Gavin </a:t>
            </a:r>
            <a:r>
              <a:rPr lang="en-GB" b="0" i="0" dirty="0" err="1">
                <a:solidFill>
                  <a:srgbClr val="202C8F"/>
                </a:solidFill>
                <a:effectLst/>
              </a:rPr>
              <a:t>Jantjes</a:t>
            </a:r>
            <a:endParaRPr lang="en-GB" dirty="0">
              <a:solidFill>
                <a:srgbClr val="202C8F"/>
              </a:solidFill>
            </a:endParaRPr>
          </a:p>
          <a:p>
            <a:r>
              <a:rPr lang="en-GB" dirty="0"/>
              <a:t>Date: 1986</a:t>
            </a:r>
          </a:p>
          <a:p>
            <a:r>
              <a:rPr lang="en-GB" dirty="0"/>
              <a:t>Location: Whitechapel, London and </a:t>
            </a:r>
            <a:r>
              <a:rPr lang="en-GB" dirty="0" err="1"/>
              <a:t>Fruitmarket</a:t>
            </a:r>
            <a:r>
              <a:rPr lang="en-GB" dirty="0"/>
              <a:t> Gallery, Edinburgh UK</a:t>
            </a:r>
          </a:p>
          <a:p>
            <a:r>
              <a:rPr lang="en-GB" dirty="0"/>
              <a:t>Significance: “</a:t>
            </a:r>
            <a:r>
              <a:rPr lang="en-GB" b="0" i="1" dirty="0">
                <a:solidFill>
                  <a:srgbClr val="202C8F"/>
                </a:solidFill>
                <a:effectLst/>
              </a:rPr>
              <a:t>From Two Worlds</a:t>
            </a:r>
            <a:r>
              <a:rPr lang="en-GB" b="0" i="0" dirty="0">
                <a:solidFill>
                  <a:srgbClr val="202C8F"/>
                </a:solidFill>
                <a:effectLst/>
              </a:rPr>
              <a:t> was a major undertaking and was at the time the most substantial exhibition of Black artists’ work at a major London gallery to have taken place. Predictably perhaps, it featured the work of a number of relatively prominent Black artists. However, it also featured the work of a number of other artists, whose inclusion was perhaps less predictable, thereby representing an intriguing mix of practitioners. The exhibition also generated a significant amount of press coverage.” (source: diaspora-artists.net)</a:t>
            </a:r>
            <a:endParaRPr lang="en-GB" dirty="0">
              <a:solidFill>
                <a:srgbClr val="202C8F"/>
              </a:solidFill>
            </a:endParaRPr>
          </a:p>
        </p:txBody>
      </p:sp>
      <p:sp>
        <p:nvSpPr>
          <p:cNvPr id="5" name="Slide Number Placeholder 4">
            <a:extLst>
              <a:ext uri="{FF2B5EF4-FFF2-40B4-BE49-F238E27FC236}">
                <a16:creationId xmlns:a16="http://schemas.microsoft.com/office/drawing/2014/main" id="{1329E7B5-1CC5-44AC-A1F8-8A4BAC28FF5E}"/>
              </a:ext>
            </a:extLst>
          </p:cNvPr>
          <p:cNvSpPr>
            <a:spLocks noGrp="1"/>
          </p:cNvSpPr>
          <p:nvPr>
            <p:ph type="sldNum" sz="quarter" idx="12"/>
          </p:nvPr>
        </p:nvSpPr>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563318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34203-5924-4898-B473-B2693C0C8565}"/>
              </a:ext>
            </a:extLst>
          </p:cNvPr>
          <p:cNvSpPr>
            <a:spLocks noGrp="1"/>
          </p:cNvSpPr>
          <p:nvPr>
            <p:ph type="title"/>
          </p:nvPr>
        </p:nvSpPr>
        <p:spPr>
          <a:xfrm>
            <a:off x="863727" y="2568702"/>
            <a:ext cx="10671048" cy="768096"/>
          </a:xfrm>
        </p:spPr>
        <p:txBody>
          <a:bodyPr/>
          <a:lstStyle/>
          <a:p>
            <a:r>
              <a:rPr lang="en-GB" dirty="0">
                <a:hlinkClick r:id="rId2"/>
              </a:rPr>
              <a:t>https://www.fruitmarket.co.uk/archive/from-two-worlds/</a:t>
            </a:r>
            <a:endParaRPr lang="en-GB" dirty="0"/>
          </a:p>
        </p:txBody>
      </p:sp>
      <p:sp>
        <p:nvSpPr>
          <p:cNvPr id="5" name="Slide Number Placeholder 4">
            <a:extLst>
              <a:ext uri="{FF2B5EF4-FFF2-40B4-BE49-F238E27FC236}">
                <a16:creationId xmlns:a16="http://schemas.microsoft.com/office/drawing/2014/main" id="{1FDABAB2-EA79-4EF7-ABAE-B82C900E612D}"/>
              </a:ext>
            </a:extLst>
          </p:cNvPr>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1367401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34203-5924-4898-B473-B2693C0C8565}"/>
              </a:ext>
            </a:extLst>
          </p:cNvPr>
          <p:cNvSpPr>
            <a:spLocks noGrp="1"/>
          </p:cNvSpPr>
          <p:nvPr>
            <p:ph type="title"/>
          </p:nvPr>
        </p:nvSpPr>
        <p:spPr>
          <a:xfrm>
            <a:off x="768096" y="1149477"/>
            <a:ext cx="10671048" cy="768096"/>
          </a:xfrm>
        </p:spPr>
        <p:txBody>
          <a:bodyPr/>
          <a:lstStyle/>
          <a:p>
            <a:r>
              <a:rPr lang="en-GB" dirty="0">
                <a:hlinkClick r:id="rId2"/>
              </a:rPr>
              <a:t>https://www.tate.org.uk/art/archive/items/tga-200414-7-3-1-27/audio-arts-volume-8-nos-2-3</a:t>
            </a:r>
            <a:br>
              <a:rPr lang="en-GB" dirty="0"/>
            </a:br>
            <a:br>
              <a:rPr lang="en-GB" dirty="0"/>
            </a:br>
            <a:r>
              <a:rPr lang="en-GB" sz="1800" dirty="0">
                <a:latin typeface="+mn-lt"/>
              </a:rPr>
              <a:t>running time: 09.52</a:t>
            </a:r>
          </a:p>
        </p:txBody>
      </p:sp>
      <p:sp>
        <p:nvSpPr>
          <p:cNvPr id="5" name="Slide Number Placeholder 4">
            <a:extLst>
              <a:ext uri="{FF2B5EF4-FFF2-40B4-BE49-F238E27FC236}">
                <a16:creationId xmlns:a16="http://schemas.microsoft.com/office/drawing/2014/main" id="{1FDABAB2-EA79-4EF7-ABAE-B82C900E612D}"/>
              </a:ext>
            </a:extLst>
          </p:cNvPr>
          <p:cNvSpPr>
            <a:spLocks noGrp="1"/>
          </p:cNvSpPr>
          <p:nvPr>
            <p:ph type="sldNum" sz="quarter" idx="12"/>
          </p:nvPr>
        </p:nvSpPr>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1645206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576AA3-69D6-4D82-8A73-42206E29C6F4}"/>
              </a:ext>
            </a:extLst>
          </p:cNvPr>
          <p:cNvSpPr>
            <a:spLocks noGrp="1"/>
          </p:cNvSpPr>
          <p:nvPr>
            <p:ph sz="half" idx="1"/>
          </p:nvPr>
        </p:nvSpPr>
        <p:spPr>
          <a:xfrm>
            <a:off x="1444371" y="1360170"/>
            <a:ext cx="11119104" cy="4434840"/>
          </a:xfrm>
        </p:spPr>
        <p:txBody>
          <a:bodyPr/>
          <a:lstStyle/>
          <a:p>
            <a:r>
              <a:rPr lang="en-GB" sz="2000" dirty="0">
                <a:solidFill>
                  <a:srgbClr val="202C8F"/>
                </a:solidFill>
                <a:effectLst/>
                <a:ea typeface="Times New Roman" panose="02020603050405020304" pitchFamily="18" charset="0"/>
              </a:rPr>
              <a:t>What are the points covered by Rasheed and Bill? </a:t>
            </a:r>
            <a:endParaRPr lang="en-GB" sz="2000" dirty="0">
              <a:solidFill>
                <a:srgbClr val="202C8F"/>
              </a:solidFill>
              <a:effectLst/>
              <a:ea typeface="Calibri" panose="020F0502020204030204" pitchFamily="34" charset="0"/>
            </a:endParaRPr>
          </a:p>
          <a:p>
            <a:pPr marL="0" indent="0">
              <a:buNone/>
            </a:pPr>
            <a:endParaRPr lang="en-GB" sz="2000" dirty="0">
              <a:solidFill>
                <a:srgbClr val="202C8F"/>
              </a:solidFill>
              <a:effectLst/>
              <a:ea typeface="Calibri" panose="020F0502020204030204" pitchFamily="34" charset="0"/>
            </a:endParaRPr>
          </a:p>
          <a:p>
            <a:r>
              <a:rPr lang="en-GB" sz="2000" dirty="0">
                <a:solidFill>
                  <a:srgbClr val="202C8F"/>
                </a:solidFill>
                <a:effectLst/>
                <a:ea typeface="Times New Roman" panose="02020603050405020304" pitchFamily="18" charset="0"/>
              </a:rPr>
              <a:t>Do you agree with what they are talking about? </a:t>
            </a:r>
            <a:endParaRPr lang="en-GB" sz="2000" dirty="0">
              <a:solidFill>
                <a:srgbClr val="202C8F"/>
              </a:solidFill>
              <a:effectLst/>
              <a:ea typeface="Calibri" panose="020F0502020204030204" pitchFamily="34" charset="0"/>
            </a:endParaRPr>
          </a:p>
          <a:p>
            <a:pPr marL="0" indent="0">
              <a:buNone/>
            </a:pPr>
            <a:r>
              <a:rPr lang="en-GB" sz="2000" dirty="0">
                <a:solidFill>
                  <a:srgbClr val="202C8F"/>
                </a:solidFill>
                <a:effectLst/>
                <a:ea typeface="Times New Roman" panose="02020603050405020304" pitchFamily="18" charset="0"/>
              </a:rPr>
              <a:t>Tell your partner why you do or don't agree.</a:t>
            </a:r>
            <a:endParaRPr lang="en-GB" sz="2000" dirty="0">
              <a:solidFill>
                <a:srgbClr val="202C8F"/>
              </a:solidFill>
              <a:effectLst/>
              <a:ea typeface="Calibri" panose="020F0502020204030204" pitchFamily="34" charset="0"/>
            </a:endParaRPr>
          </a:p>
          <a:p>
            <a:pPr marL="0" indent="0">
              <a:buNone/>
            </a:pPr>
            <a:endParaRPr lang="en-GB" sz="2000" dirty="0">
              <a:solidFill>
                <a:srgbClr val="202C8F"/>
              </a:solidFill>
              <a:effectLst/>
              <a:ea typeface="Calibri" panose="020F0502020204030204" pitchFamily="34" charset="0"/>
            </a:endParaRPr>
          </a:p>
          <a:p>
            <a:r>
              <a:rPr lang="en-GB" sz="2000" dirty="0">
                <a:solidFill>
                  <a:srgbClr val="202C8F"/>
                </a:solidFill>
                <a:effectLst/>
                <a:ea typeface="Times New Roman" panose="02020603050405020304" pitchFamily="18" charset="0"/>
              </a:rPr>
              <a:t>Tell your partner about something that stood out to you during their conversation?</a:t>
            </a:r>
            <a:endParaRPr lang="en-GB" sz="2000" dirty="0">
              <a:solidFill>
                <a:srgbClr val="202C8F"/>
              </a:solidFill>
              <a:effectLst/>
              <a:ea typeface="Calibri" panose="020F0502020204030204" pitchFamily="34" charset="0"/>
            </a:endParaRPr>
          </a:p>
          <a:p>
            <a:pPr marL="0" indent="0">
              <a:buNone/>
            </a:pPr>
            <a:endParaRPr lang="en-GB" sz="2000" dirty="0">
              <a:solidFill>
                <a:srgbClr val="202C8F"/>
              </a:solidFill>
              <a:effectLst/>
              <a:ea typeface="Calibri" panose="020F0502020204030204" pitchFamily="34" charset="0"/>
            </a:endParaRPr>
          </a:p>
          <a:p>
            <a:r>
              <a:rPr lang="en-GB" sz="2000" dirty="0">
                <a:solidFill>
                  <a:srgbClr val="202C8F"/>
                </a:solidFill>
                <a:effectLst/>
                <a:ea typeface="Times New Roman" panose="02020603050405020304" pitchFamily="18" charset="0"/>
              </a:rPr>
              <a:t>In your experience, what has changed since 1986 in the context of what Rasheed and Bill were discussing?</a:t>
            </a:r>
            <a:endParaRPr lang="en-GB" sz="2000" dirty="0">
              <a:solidFill>
                <a:srgbClr val="202C8F"/>
              </a:solidFill>
              <a:effectLst/>
              <a:ea typeface="Calibri" panose="020F0502020204030204" pitchFamily="34" charset="0"/>
            </a:endParaRPr>
          </a:p>
          <a:p>
            <a:pPr marL="0" indent="0">
              <a:buNone/>
            </a:pPr>
            <a:endParaRPr lang="en-GB" sz="2000" dirty="0">
              <a:solidFill>
                <a:srgbClr val="202C8F"/>
              </a:solidFill>
              <a:effectLst/>
              <a:ea typeface="Calibri" panose="020F0502020204030204" pitchFamily="34" charset="0"/>
            </a:endParaRPr>
          </a:p>
          <a:p>
            <a:r>
              <a:rPr lang="en-GB" sz="2000" dirty="0">
                <a:solidFill>
                  <a:srgbClr val="202C8F"/>
                </a:solidFill>
                <a:effectLst/>
                <a:ea typeface="Times New Roman" panose="02020603050405020304" pitchFamily="18" charset="0"/>
              </a:rPr>
              <a:t>In your view, what hasn't changed since 1986 in the context of what Rasheed and Bill were discussing? </a:t>
            </a:r>
            <a:endParaRPr lang="en-GB" sz="2000" dirty="0">
              <a:solidFill>
                <a:srgbClr val="202C8F"/>
              </a:solidFill>
              <a:effectLst/>
              <a:ea typeface="Calibri" panose="020F0502020204030204" pitchFamily="34" charset="0"/>
            </a:endParaRPr>
          </a:p>
          <a:p>
            <a:pPr marL="0" indent="0">
              <a:buNone/>
            </a:pPr>
            <a:r>
              <a:rPr lang="en-GB" sz="2000" dirty="0">
                <a:solidFill>
                  <a:srgbClr val="202C8F"/>
                </a:solidFill>
                <a:effectLst/>
                <a:ea typeface="Times New Roman" panose="02020603050405020304" pitchFamily="18" charset="0"/>
              </a:rPr>
              <a:t>What might you be able to do, to help change this?</a:t>
            </a:r>
            <a:endParaRPr lang="en-GB" sz="2000" dirty="0">
              <a:solidFill>
                <a:srgbClr val="202C8F"/>
              </a:solidFill>
              <a:effectLst/>
              <a:ea typeface="Calibri" panose="020F0502020204030204" pitchFamily="34" charset="0"/>
            </a:endParaRPr>
          </a:p>
          <a:p>
            <a:pPr marL="0" indent="0">
              <a:buNone/>
            </a:pPr>
            <a:endParaRPr lang="en-GB" sz="2000" dirty="0">
              <a:solidFill>
                <a:srgbClr val="202C8F"/>
              </a:solidFill>
              <a:effectLst/>
              <a:latin typeface="Calibri" panose="020F0502020204030204" pitchFamily="34" charset="0"/>
              <a:ea typeface="Calibri" panose="020F0502020204030204" pitchFamily="34" charset="0"/>
            </a:endParaRPr>
          </a:p>
          <a:p>
            <a:endParaRPr lang="en-GB" dirty="0"/>
          </a:p>
        </p:txBody>
      </p:sp>
      <p:sp>
        <p:nvSpPr>
          <p:cNvPr id="5" name="Slide Number Placeholder 4">
            <a:extLst>
              <a:ext uri="{FF2B5EF4-FFF2-40B4-BE49-F238E27FC236}">
                <a16:creationId xmlns:a16="http://schemas.microsoft.com/office/drawing/2014/main" id="{090506B2-7E35-44BF-AD91-DA7720954C66}"/>
              </a:ext>
            </a:extLst>
          </p:cNvPr>
          <p:cNvSpPr>
            <a:spLocks noGrp="1"/>
          </p:cNvSpPr>
          <p:nvPr>
            <p:ph type="sldNum" sz="quarter" idx="12"/>
          </p:nvPr>
        </p:nvSpPr>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4050255565"/>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{F0DCEE2F-6496-4C76-807A-566823BB881D}tf78438558_win32</Template>
  <TotalTime>2800</TotalTime>
  <Words>862</Words>
  <Application>Microsoft Office PowerPoint</Application>
  <PresentationFormat>Widescreen</PresentationFormat>
  <Paragraphs>96</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Sabon Next LT</vt:lpstr>
      <vt:lpstr>Arial</vt:lpstr>
      <vt:lpstr>Arial Black</vt:lpstr>
      <vt:lpstr>Tate regular</vt:lpstr>
      <vt:lpstr>Office Theme</vt:lpstr>
      <vt:lpstr>Anti-racism   forum </vt:lpstr>
      <vt:lpstr>Today’s session</vt:lpstr>
      <vt:lpstr>Introduction</vt:lpstr>
      <vt:lpstr>ACTIVE Listening</vt:lpstr>
      <vt:lpstr>Rasheed araeen</vt:lpstr>
      <vt:lpstr>From Two worlds</vt:lpstr>
      <vt:lpstr>https://www.fruitmarket.co.uk/archive/from-two-worlds/</vt:lpstr>
      <vt:lpstr>https://www.tate.org.uk/art/archive/items/tga-200414-7-3-1-27/audio-arts-volume-8-nos-2-3  running time: 09.52</vt:lpstr>
      <vt:lpstr>PowerPoint Presentation</vt:lpstr>
      <vt:lpstr>Green painting, 1985</vt:lpstr>
      <vt:lpstr>Feedback to the Room </vt:lpstr>
      <vt:lpstr>Chantal akerman</vt:lpstr>
      <vt:lpstr>From the otherside</vt:lpstr>
      <vt:lpstr>documenta11</vt:lpstr>
      <vt:lpstr>From the other side, 2002</vt:lpstr>
      <vt:lpstr>https://www.tate.org.uk/art/archive/items/tga-200414-7-3-1-63/audio-arts-volume-20-no-4-volume-21-no-1</vt:lpstr>
      <vt:lpstr>PowerPoint Presentation</vt:lpstr>
      <vt:lpstr>Feedback to the Room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Anti-racism   forum </dc:title>
  <dc:subject/>
  <dc:creator>Gayle Meikle</dc:creator>
  <cp:lastModifiedBy>Gayle Meikle</cp:lastModifiedBy>
  <cp:revision>1</cp:revision>
  <dcterms:created xsi:type="dcterms:W3CDTF">2022-12-06T14:20:11Z</dcterms:created>
  <dcterms:modified xsi:type="dcterms:W3CDTF">2023-03-13T11:25:57Z</dcterms:modified>
</cp:coreProperties>
</file>