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75" r:id="rId4"/>
    <p:sldId id="276" r:id="rId5"/>
    <p:sldId id="259" r:id="rId6"/>
    <p:sldId id="289" r:id="rId7"/>
    <p:sldId id="277" r:id="rId8"/>
    <p:sldId id="280" r:id="rId9"/>
    <p:sldId id="281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dja3" initials="s" lastIdx="7" clrIdx="0"/>
  <p:cmAuthor id="1" name="nslb6" initials="n" lastIdx="9" clrIdx="1"/>
  <p:cmAuthor id="2" name="sdja3" initials="sdja3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29E33B"/>
    <a:srgbClr val="E428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8" autoAdjust="0"/>
    <p:restoredTop sz="65424" autoAdjust="0"/>
  </p:normalViewPr>
  <p:slideViewPr>
    <p:cSldViewPr>
      <p:cViewPr varScale="1">
        <p:scale>
          <a:sx n="49" d="100"/>
          <a:sy n="49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100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273050"/>
            <a:ext cx="2481262" cy="1862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2227683"/>
            <a:ext cx="5438140" cy="695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19C34-9DAE-4611-A38D-B1E7FD8110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2829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9C34-9DAE-4611-A38D-B1E7FD811013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60550" y="508000"/>
            <a:ext cx="2559050" cy="1919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2462234"/>
            <a:ext cx="5438140" cy="6721374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9C34-9DAE-4611-A38D-B1E7FD811013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194908"/>
            <a:ext cx="5438140" cy="8988700"/>
          </a:xfrm>
        </p:spPr>
        <p:txBody>
          <a:bodyPr>
            <a:noAutofit/>
          </a:bodyPr>
          <a:lstStyle/>
          <a:p>
            <a:endParaRPr lang="en-GB" sz="1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9C34-9DAE-4611-A38D-B1E7FD81101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4689475" y="663575"/>
            <a:ext cx="1492250" cy="1119188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00" y="195263"/>
            <a:ext cx="1698625" cy="1274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1445846"/>
            <a:ext cx="5438140" cy="7737762"/>
          </a:xfrm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9C34-9DAE-4611-A38D-B1E7FD811013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22550" y="117475"/>
            <a:ext cx="1462088" cy="1098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1289479"/>
            <a:ext cx="5438140" cy="7894129"/>
          </a:xfrm>
        </p:spPr>
        <p:txBody>
          <a:bodyPr>
            <a:normAutofit fontScale="85000" lnSpcReduction="20000"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9C34-9DAE-4611-A38D-B1E7FD811013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9C34-9DAE-4611-A38D-B1E7FD811013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7275" y="273050"/>
            <a:ext cx="1697038" cy="12747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603" y="1524030"/>
            <a:ext cx="5438140" cy="7972313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9C34-9DAE-4611-A38D-B1E7FD811013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9C34-9DAE-4611-A38D-B1E7FD811013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19C34-9DAE-4611-A38D-B1E7FD811013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940E89A-8CE1-9547-9502-CF2BD4BC6481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r>
              <a:rPr lang="en-GB" dirty="0" smtClean="0"/>
              <a:t>www.itrc.org.uk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DB42A14-BD52-1D4C-B46E-307B6EF8B74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505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A98D07C-4575-7347-8F41-4FA3EB9BD242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E8F095B-639B-9642-9E10-6DD1A57E686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30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3F814E3-1635-3143-87B7-CAA87BE293CF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FEE30C9-B921-564C-83F8-E616C57E282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93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568952" cy="6318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GB" sz="4000" kern="1200" baseline="0" dirty="0">
                <a:solidFill>
                  <a:schemeClr val="bg1">
                    <a:lumMod val="95000"/>
                  </a:schemeClr>
                </a:solidFill>
                <a:latin typeface="Arial Bold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 smtClean="0"/>
              <a:t>Slide Heading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51520" y="1340768"/>
            <a:ext cx="6480720" cy="4834880"/>
          </a:xfrm>
        </p:spPr>
        <p:txBody>
          <a:bodyPr/>
          <a:lstStyle>
            <a:lvl1pPr marL="195263" indent="-195263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Times" charset="0"/>
              <a:buChar char="•"/>
              <a:defRPr lang="en-US" sz="22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195263" indent="-195263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Times" charset="0"/>
              <a:buChar char="•"/>
              <a:defRPr lang="en-US" sz="22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Times" charset="0"/>
              <a:buChar char="•"/>
              <a:defRPr lang="en-US" sz="22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Arial" pitchFamily="34" charset="0"/>
              <a:buChar char="•"/>
              <a:defRPr lang="en-US" sz="22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95263" indent="-195263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Times" charset="0"/>
              <a:buChar char="•"/>
              <a:defRPr lang="en-GB" sz="2200" kern="1200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712788" indent="-355600">
              <a:defRPr>
                <a:solidFill>
                  <a:schemeClr val="bg1">
                    <a:lumMod val="50000"/>
                  </a:schemeClr>
                </a:solidFill>
              </a:defRPr>
            </a:lvl6pPr>
            <a:lvl7pPr marL="1079500" indent="-366713">
              <a:defRPr>
                <a:solidFill>
                  <a:schemeClr val="bg1">
                    <a:lumMod val="50000"/>
                  </a:schemeClr>
                </a:solidFill>
              </a:defRPr>
            </a:lvl7pPr>
            <a:lvl8pPr marL="1435100" indent="-355600">
              <a:defRPr>
                <a:solidFill>
                  <a:schemeClr val="bg1">
                    <a:lumMod val="50000"/>
                  </a:schemeClr>
                </a:solidFill>
              </a:defRPr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5"/>
            <a:r>
              <a:rPr lang="en-US" dirty="0" smtClean="0"/>
              <a:t>Second level</a:t>
            </a:r>
          </a:p>
          <a:p>
            <a:pPr lvl="6"/>
            <a:r>
              <a:rPr lang="en-US" dirty="0" smtClean="0"/>
              <a:t>Third level</a:t>
            </a:r>
          </a:p>
          <a:p>
            <a:pPr lvl="7"/>
            <a:r>
              <a:rPr lang="en-US" dirty="0" smtClean="0"/>
              <a:t>Fourth level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3591" y="4986433"/>
            <a:ext cx="2140409" cy="190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NU - A4 Logo (RGB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50" y="4149080"/>
            <a:ext cx="1405842" cy="46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72" y="3333046"/>
            <a:ext cx="2043828" cy="4962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1079369"/>
            <a:ext cx="21431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psrc-master-hires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8503" y="6283161"/>
            <a:ext cx="757816" cy="443409"/>
          </a:xfrm>
          <a:prstGeom prst="rect">
            <a:avLst/>
          </a:prstGeom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906012" y="6551227"/>
            <a:ext cx="4458075" cy="1901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This research was funded by EPSRC Programme Grant EP/I01344X/1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pic>
        <p:nvPicPr>
          <p:cNvPr id="14" name="Picture 7" descr="ITRC_logo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61" y="6549666"/>
            <a:ext cx="1051467" cy="27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18393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568952" cy="6318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GB" sz="4000" kern="1200" baseline="0" dirty="0">
                <a:solidFill>
                  <a:schemeClr val="bg1">
                    <a:lumMod val="95000"/>
                  </a:schemeClr>
                </a:solidFill>
                <a:latin typeface="Arial Bold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dirty="0" smtClean="0"/>
              <a:t>Slide Heading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51520" y="1340768"/>
            <a:ext cx="6480720" cy="4834880"/>
          </a:xfrm>
        </p:spPr>
        <p:txBody>
          <a:bodyPr/>
          <a:lstStyle>
            <a:lvl1pPr marL="195263" indent="-195263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Times" charset="0"/>
              <a:buChar char="•"/>
              <a:defRPr lang="en-US" sz="22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195263" indent="-195263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Times" charset="0"/>
              <a:buChar char="•"/>
              <a:defRPr lang="en-US" sz="22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95263" indent="-195263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Times" charset="0"/>
              <a:buChar char="•"/>
              <a:defRPr lang="en-US" sz="22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Arial" pitchFamily="34" charset="0"/>
              <a:buChar char="•"/>
              <a:defRPr lang="en-US" sz="2200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95263" indent="-195263" algn="l" defTabSz="914400" rtl="0" eaLnBrk="1" latinLnBrk="0" hangingPunct="1">
              <a:spcAft>
                <a:spcPct val="25000"/>
              </a:spcAft>
              <a:buClr>
                <a:srgbClr val="163462"/>
              </a:buClr>
              <a:buFont typeface="Times" charset="0"/>
              <a:buChar char="•"/>
              <a:defRPr lang="en-GB" sz="2200" kern="1200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712788" indent="-355600">
              <a:defRPr>
                <a:solidFill>
                  <a:schemeClr val="bg1">
                    <a:lumMod val="50000"/>
                  </a:schemeClr>
                </a:solidFill>
              </a:defRPr>
            </a:lvl6pPr>
            <a:lvl7pPr marL="1079500" indent="-366713">
              <a:defRPr>
                <a:solidFill>
                  <a:schemeClr val="bg1">
                    <a:lumMod val="50000"/>
                  </a:schemeClr>
                </a:solidFill>
              </a:defRPr>
            </a:lvl7pPr>
            <a:lvl8pPr marL="1435100" indent="-355600">
              <a:defRPr>
                <a:solidFill>
                  <a:schemeClr val="bg1">
                    <a:lumMod val="50000"/>
                  </a:schemeClr>
                </a:solidFill>
              </a:defRPr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5"/>
            <a:r>
              <a:rPr lang="en-US" dirty="0" smtClean="0"/>
              <a:t>Second level</a:t>
            </a:r>
          </a:p>
          <a:p>
            <a:pPr lvl="6"/>
            <a:r>
              <a:rPr lang="en-US" dirty="0" smtClean="0"/>
              <a:t>Third level</a:t>
            </a:r>
          </a:p>
          <a:p>
            <a:pPr lvl="7"/>
            <a:r>
              <a:rPr lang="en-US" dirty="0" smtClean="0"/>
              <a:t>Fourth level</a:t>
            </a:r>
          </a:p>
        </p:txBody>
      </p:sp>
      <p:pic>
        <p:nvPicPr>
          <p:cNvPr id="16" name="Picture 5" descr="NU - A4 Logo (RGB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50" y="4149080"/>
            <a:ext cx="1405842" cy="46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72" y="3333046"/>
            <a:ext cx="2043828" cy="496249"/>
          </a:xfrm>
          <a:prstGeom prst="rect">
            <a:avLst/>
          </a:prstGeom>
        </p:spPr>
      </p:pic>
      <p:pic>
        <p:nvPicPr>
          <p:cNvPr id="8" name="Picture 7" descr="epsrc-master-hire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8503" y="6283161"/>
            <a:ext cx="757816" cy="4434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839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9BC0EC55-C036-2445-B70E-39FB5CC449A7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B21B008C-7E15-524E-8B43-66C25B97A5E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91D95D8C-F00D-2C43-836E-790672592358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82CAEC1-CA28-814D-A0AE-4263F66204C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765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D8CC3BF-9D88-A44F-B701-93F8FED27F5A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395DC1E-4B77-1640-8B3B-62D760D61D7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72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65B959D0-24E3-B142-82E7-2139206F312B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1B064FB-0C03-5342-8C2C-48EADFAA6B3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27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8F5854A-C6C7-EB43-8FA3-C0DDB3235895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5E540114-BB39-6249-84D9-0826EDCDD72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39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88F4D3D-51B8-7E4C-8258-A7E98C4A3C4E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FC5A2D11-3CE7-FD40-9B08-0DD0ED36099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729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F23C918A-E00B-F142-8A1E-55A1F3CAF2D8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F72DE0AF-4084-5D41-A283-09EA1CA5375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34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92C278F-8495-CC40-8632-349D6773F9F4}" type="datetime1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94BB0F09-E13E-BD48-8C9A-99B469CD3A0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www.itrc.org.uk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82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ITRC-header2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9072" y="635905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Calibri" charset="0"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  <a:cs typeface="Calibri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  <a:cs typeface="Calibri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  <a:cs typeface="Calibri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  <a:cs typeface="Calibri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gif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A National-Scale Infrastructure Database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and Modelling Environment for the UK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7016824" cy="1752600"/>
          </a:xfrm>
        </p:spPr>
        <p:txBody>
          <a:bodyPr/>
          <a:lstStyle/>
          <a:p>
            <a:r>
              <a:rPr lang="en-GB" sz="2200" b="1" dirty="0" smtClean="0"/>
              <a:t>Mr David Alderson</a:t>
            </a:r>
          </a:p>
          <a:p>
            <a:r>
              <a:rPr lang="en-GB" sz="1800" dirty="0" smtClean="0"/>
              <a:t>Dr Stuart Barr, Mr Craig Robson</a:t>
            </a:r>
          </a:p>
          <a:p>
            <a:r>
              <a:rPr lang="en-GB" sz="1800" dirty="0" smtClean="0"/>
              <a:t>Dr Alexander Otto, Prof Jim Hall, Mr Scott Thacker, Dr Raghav Pant</a:t>
            </a:r>
          </a:p>
          <a:p>
            <a:endParaRPr lang="en-GB" sz="1800" dirty="0" smtClean="0"/>
          </a:p>
          <a:p>
            <a:r>
              <a:rPr lang="en-GB" sz="1800" dirty="0" smtClean="0"/>
              <a:t>International Symposium for Next Generation Infrastructure</a:t>
            </a:r>
          </a:p>
          <a:p>
            <a:r>
              <a:rPr lang="en-GB" sz="1800" dirty="0" smtClean="0"/>
              <a:t>SMART Infrastructure Facility, University of Wollongong</a:t>
            </a:r>
          </a:p>
          <a:p>
            <a:r>
              <a:rPr lang="en-GB" sz="2000" dirty="0" smtClean="0"/>
              <a:t>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 October 2013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63182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Overview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520" y="1412776"/>
            <a:ext cx="6408712" cy="4978896"/>
          </a:xfr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Introduction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National Infrastructure System Model (NISMOD-DB)</a:t>
            </a:r>
          </a:p>
          <a:p>
            <a:pPr lvl="5"/>
            <a:r>
              <a:rPr lang="en-GB" dirty="0" smtClean="0">
                <a:solidFill>
                  <a:schemeClr val="tx1"/>
                </a:solidFill>
              </a:rPr>
              <a:t>Contents</a:t>
            </a:r>
          </a:p>
          <a:p>
            <a:pPr lvl="5"/>
            <a:r>
              <a:rPr lang="en-GB" dirty="0" smtClean="0">
                <a:solidFill>
                  <a:schemeClr val="tx1"/>
                </a:solidFill>
              </a:rPr>
              <a:t>Technology</a:t>
            </a:r>
          </a:p>
          <a:p>
            <a:pPr lvl="5"/>
            <a:r>
              <a:rPr lang="en-GB" dirty="0" smtClean="0">
                <a:solidFill>
                  <a:schemeClr val="tx1"/>
                </a:solidFill>
              </a:rPr>
              <a:t>Visualisation</a:t>
            </a:r>
          </a:p>
          <a:p>
            <a:pPr lvl="4"/>
            <a:r>
              <a:rPr lang="en-GB" sz="2000" dirty="0" smtClean="0">
                <a:solidFill>
                  <a:schemeClr val="tx1"/>
                </a:solidFill>
              </a:rPr>
              <a:t>NISMOD-DB for Networks</a:t>
            </a:r>
          </a:p>
          <a:p>
            <a:pPr lvl="5"/>
            <a:r>
              <a:rPr lang="en-GB" dirty="0" smtClean="0">
                <a:solidFill>
                  <a:schemeClr val="tx1"/>
                </a:solidFill>
              </a:rPr>
              <a:t>Overview</a:t>
            </a:r>
          </a:p>
          <a:p>
            <a:pPr lvl="5"/>
            <a:r>
              <a:rPr lang="en-GB" dirty="0" smtClean="0">
                <a:solidFill>
                  <a:schemeClr val="tx1"/>
                </a:solidFill>
              </a:rPr>
              <a:t>Structure</a:t>
            </a:r>
          </a:p>
          <a:p>
            <a:pPr lvl="5"/>
            <a:r>
              <a:rPr lang="en-GB" dirty="0" smtClean="0">
                <a:solidFill>
                  <a:schemeClr val="tx1"/>
                </a:solidFill>
              </a:rPr>
              <a:t>Visualisation</a:t>
            </a:r>
          </a:p>
          <a:p>
            <a:pPr lvl="4"/>
            <a:r>
              <a:rPr lang="en-GB" sz="2000" dirty="0" smtClean="0">
                <a:solidFill>
                  <a:schemeClr val="tx1"/>
                </a:solidFill>
              </a:rPr>
              <a:t>Future work…</a:t>
            </a:r>
          </a:p>
          <a:p>
            <a:pPr lvl="4"/>
            <a:r>
              <a:rPr lang="en-GB" sz="2000" dirty="0" smtClean="0">
                <a:solidFill>
                  <a:schemeClr val="tx1"/>
                </a:solidFill>
              </a:rPr>
              <a:t>Summary</a:t>
            </a:r>
          </a:p>
          <a:p>
            <a:pPr lvl="4"/>
            <a:r>
              <a:rPr lang="en-GB" sz="2000" dirty="0" smtClean="0">
                <a:solidFill>
                  <a:schemeClr val="tx1"/>
                </a:solidFill>
              </a:rPr>
              <a:t>Contacts and Links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79512" y="1271588"/>
            <a:ext cx="8793038" cy="5100637"/>
          </a:xfrm>
        </p:spPr>
        <p:txBody>
          <a:bodyPr/>
          <a:lstStyle/>
          <a:p>
            <a:r>
              <a:rPr lang="en-GB" dirty="0" smtClean="0"/>
              <a:t>Infrastructure planning, investment, delivery, maintenance, upgrading and improving all require DATA!</a:t>
            </a:r>
          </a:p>
          <a:p>
            <a:pPr lvl="1"/>
            <a:r>
              <a:rPr lang="en-GB" sz="2000" dirty="0" smtClean="0"/>
              <a:t>Supply and demand (NISMOD-LP)</a:t>
            </a:r>
          </a:p>
          <a:p>
            <a:pPr lvl="1"/>
            <a:r>
              <a:rPr lang="en-GB" sz="2000" dirty="0" smtClean="0"/>
              <a:t>Asset inventory</a:t>
            </a:r>
          </a:p>
          <a:p>
            <a:pPr lvl="1"/>
            <a:r>
              <a:rPr lang="en-GB" sz="2000" dirty="0" smtClean="0"/>
              <a:t>Performance</a:t>
            </a:r>
          </a:p>
          <a:p>
            <a:pPr lvl="1"/>
            <a:r>
              <a:rPr lang="en-GB" sz="2000" dirty="0" smtClean="0"/>
              <a:t>Failures and recovery</a:t>
            </a:r>
          </a:p>
          <a:p>
            <a:pPr lvl="1"/>
            <a:r>
              <a:rPr lang="en-GB" sz="2000" dirty="0" smtClean="0"/>
              <a:t>Connectivity</a:t>
            </a:r>
          </a:p>
          <a:p>
            <a:r>
              <a:rPr lang="en-GB" dirty="0" smtClean="0"/>
              <a:t>Integrated data management  environment required</a:t>
            </a:r>
          </a:p>
          <a:p>
            <a:pPr lvl="1"/>
            <a:r>
              <a:rPr lang="en-GB" sz="2000" dirty="0" smtClean="0"/>
              <a:t>Storage, maintenance and updates</a:t>
            </a:r>
          </a:p>
          <a:p>
            <a:pPr lvl="1"/>
            <a:r>
              <a:rPr lang="en-GB" sz="2000" dirty="0" smtClean="0"/>
              <a:t>Modelling and analysis</a:t>
            </a:r>
          </a:p>
          <a:p>
            <a:pPr lvl="1"/>
            <a:r>
              <a:rPr lang="en-GB" sz="2000" dirty="0" smtClean="0"/>
              <a:t>Visualisation and dissemination</a:t>
            </a:r>
          </a:p>
          <a:p>
            <a:pPr lvl="5">
              <a:buNone/>
            </a:pPr>
            <a:endParaRPr lang="en-GB" dirty="0" smtClean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3553" y="4660279"/>
            <a:ext cx="1331109" cy="184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NISMOD-DB - Contents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785395"/>
          </a:xfrm>
        </p:spPr>
        <p:txBody>
          <a:bodyPr/>
          <a:lstStyle/>
          <a:p>
            <a:r>
              <a:rPr lang="en-GB" sz="2400" dirty="0" smtClean="0"/>
              <a:t>Database of spatial and aspatial infrastructure-related data for the UK</a:t>
            </a:r>
          </a:p>
          <a:p>
            <a:pPr lvl="1"/>
            <a:r>
              <a:rPr lang="en-GB" sz="2200" dirty="0" smtClean="0"/>
              <a:t>Traditional physical infrastructure assets</a:t>
            </a:r>
          </a:p>
          <a:p>
            <a:pPr lvl="1"/>
            <a:r>
              <a:rPr lang="en-GB" sz="2200" dirty="0" smtClean="0"/>
              <a:t>Hazards</a:t>
            </a:r>
          </a:p>
          <a:p>
            <a:pPr lvl="1"/>
            <a:r>
              <a:rPr lang="en-GB" sz="2200" dirty="0" smtClean="0"/>
              <a:t>Infrastructure capacity and demand modelling inputs and outputs (NISMOD-LP)</a:t>
            </a:r>
          </a:p>
          <a:p>
            <a:pPr lvl="1"/>
            <a:r>
              <a:rPr lang="en-GB" sz="2200" dirty="0" smtClean="0"/>
              <a:t>Network modelling and storage</a:t>
            </a:r>
          </a:p>
          <a:p>
            <a:pPr lvl="2"/>
            <a:r>
              <a:rPr lang="en-GB" dirty="0" smtClean="0"/>
              <a:t>Network-enabled database schema</a:t>
            </a:r>
          </a:p>
          <a:p>
            <a:pPr lvl="2"/>
            <a:r>
              <a:rPr lang="en-GB" dirty="0" smtClean="0"/>
              <a:t>Physical infrastructure network construction</a:t>
            </a:r>
            <a:endParaRPr lang="en-GB" sz="1600" dirty="0" smtClean="0"/>
          </a:p>
          <a:p>
            <a:r>
              <a:rPr lang="en-GB" sz="2400" dirty="0" smtClean="0"/>
              <a:t>Prototype visualisation tools</a:t>
            </a:r>
          </a:p>
          <a:p>
            <a:pPr lvl="1"/>
            <a:r>
              <a:rPr lang="en-GB" sz="2000" dirty="0" smtClean="0"/>
              <a:t>Visualisation of infrastructure networks</a:t>
            </a:r>
          </a:p>
          <a:p>
            <a:pPr lvl="1"/>
            <a:r>
              <a:rPr lang="en-GB" sz="2000" dirty="0" smtClean="0"/>
              <a:t>Infrastructure data dashboard for demographic and economic projections to 2100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NISMOD-DB - Overview</a:t>
            </a:r>
            <a:endParaRPr lang="en-GB" dirty="0"/>
          </a:p>
        </p:txBody>
      </p:sp>
      <p:pic>
        <p:nvPicPr>
          <p:cNvPr id="25" name="Picture 24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7688" y="1179239"/>
            <a:ext cx="8424936" cy="5254261"/>
          </a:xfrm>
          <a:prstGeom prst="rect">
            <a:avLst/>
          </a:prstGeom>
        </p:spPr>
      </p:pic>
      <p:sp>
        <p:nvSpPr>
          <p:cNvPr id="10242" name="AutoShape 2" descr="http://www.highcharts.com/images/stories/logohighcharts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95536" y="3861048"/>
            <a:ext cx="2016224" cy="1440160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444208" y="3068960"/>
            <a:ext cx="2232248" cy="1440160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2627784" y="3284984"/>
            <a:ext cx="3384376" cy="1944216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 Bold" pitchFamily="34" charset="0"/>
                <a:cs typeface="Arial Bold" pitchFamily="34" charset="0"/>
              </a:rPr>
              <a:t>NISMOD – DB – Technology</a:t>
            </a:r>
            <a:endParaRPr lang="en-GB" dirty="0"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0993" y="4587766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SQL / plpgSQL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39567" y="1285953"/>
            <a:ext cx="4587766" cy="1567606"/>
            <a:chOff x="977462" y="1213322"/>
            <a:chExt cx="4587766" cy="156760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2166977"/>
              <a:ext cx="1565466" cy="34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7074" y="2189015"/>
              <a:ext cx="1696219" cy="298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09946" y="1678405"/>
              <a:ext cx="941144" cy="319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02901" y="1655820"/>
              <a:ext cx="1159257" cy="3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4571191" y="1628800"/>
              <a:ext cx="954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D3js.org</a:t>
              </a:r>
              <a:endParaRPr lang="en-GB" dirty="0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98240" y="1680790"/>
              <a:ext cx="5524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977462" y="1213322"/>
              <a:ext cx="4587766" cy="156760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</a:rPr>
                <a:t>Prototype web client(s)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1520" y="3356992"/>
            <a:ext cx="5377288" cy="1150873"/>
            <a:chOff x="611560" y="3284984"/>
            <a:chExt cx="5377288" cy="115087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74552" y="3621813"/>
              <a:ext cx="790102" cy="814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611560" y="3284984"/>
              <a:ext cx="5377288" cy="114781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</a:rPr>
                <a:t>Middleware / Analysis packages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2" descr="homepag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47256" y="3819266"/>
              <a:ext cx="1800314" cy="605794"/>
            </a:xfrm>
            <a:prstGeom prst="rect">
              <a:avLst/>
            </a:prstGeom>
            <a:noFill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02313" y="3917230"/>
              <a:ext cx="11144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4616504" y="3868688"/>
              <a:ext cx="111427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NetworkX</a:t>
              </a:r>
              <a:endParaRPr lang="en-GB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3866" y="5048673"/>
            <a:ext cx="6120680" cy="1147434"/>
            <a:chOff x="323529" y="5064180"/>
            <a:chExt cx="6120680" cy="1147434"/>
          </a:xfrm>
        </p:grpSpPr>
        <p:pic>
          <p:nvPicPr>
            <p:cNvPr id="7" name="Picture 6" descr="http://postgis.refractions.net/download/logo_suite/stock_elephant/stock_elephant_060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19923" y="5211499"/>
              <a:ext cx="582762" cy="864096"/>
            </a:xfrm>
            <a:prstGeom prst="rect">
              <a:avLst/>
            </a:prstGeom>
            <a:noFill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63688" y="5445224"/>
              <a:ext cx="22288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323529" y="5064180"/>
              <a:ext cx="6120680" cy="114743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</a:rPr>
                <a:t>Database(s)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Plus 21"/>
            <p:cNvSpPr/>
            <p:nvPr/>
          </p:nvSpPr>
          <p:spPr>
            <a:xfrm>
              <a:off x="1229630" y="5445224"/>
              <a:ext cx="504056" cy="504056"/>
            </a:xfrm>
            <a:prstGeom prst="mathPlu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Plus 27"/>
            <p:cNvSpPr/>
            <p:nvPr/>
          </p:nvSpPr>
          <p:spPr>
            <a:xfrm>
              <a:off x="3995936" y="5445224"/>
              <a:ext cx="504056" cy="504056"/>
            </a:xfrm>
            <a:prstGeom prst="mathPlu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0" name="Picture 29" descr="test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50145" y="5186856"/>
              <a:ext cx="942771" cy="887799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4593340" y="5473201"/>
              <a:ext cx="178273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Network Schema</a:t>
              </a:r>
              <a:endParaRPr lang="en-GB" dirty="0"/>
            </a:p>
          </p:txBody>
        </p:sp>
      </p:grpSp>
      <p:sp>
        <p:nvSpPr>
          <p:cNvPr id="43" name="Up-Down Arrow 42"/>
          <p:cNvSpPr/>
          <p:nvPr/>
        </p:nvSpPr>
        <p:spPr>
          <a:xfrm>
            <a:off x="1479832" y="2813082"/>
            <a:ext cx="360040" cy="576064"/>
          </a:xfrm>
          <a:prstGeom prst="up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6740094" y="4222849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Network views</a:t>
            </a:r>
          </a:p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(SQL/plpgSQL)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588224" y="5013435"/>
            <a:ext cx="2427890" cy="1245475"/>
            <a:chOff x="6588224" y="5013435"/>
            <a:chExt cx="2427890" cy="1245475"/>
          </a:xfrm>
        </p:grpSpPr>
        <p:sp>
          <p:nvSpPr>
            <p:cNvPr id="35" name="Rectangle 34"/>
            <p:cNvSpPr/>
            <p:nvPr/>
          </p:nvSpPr>
          <p:spPr>
            <a:xfrm>
              <a:off x="6588224" y="5013435"/>
              <a:ext cx="2427890" cy="12454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</a:rPr>
                <a:t>Admin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718753" y="5558032"/>
              <a:ext cx="1212235" cy="40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 descr="pgadmin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97224" y="5423338"/>
              <a:ext cx="953817" cy="649895"/>
            </a:xfrm>
            <a:prstGeom prst="rect">
              <a:avLst/>
            </a:prstGeom>
          </p:spPr>
        </p:pic>
      </p:grpSp>
      <p:sp>
        <p:nvSpPr>
          <p:cNvPr id="1030" name="AutoShape 6" descr="data:image/jpeg;base64,/9j/4AAQSkZJRgABAQAAAQABAAD/2wCEAAkGBxQQEBASEBAPEhAQEBAQEA8QFA8PEA8PFBIWFhQUFRQYHCggGBolGxQUITEhJSkrLi4uFx8zODMsNygtLisBCgoKDg0OGhAQGywkHyQsLCwsLCwsLCwsLCwtLCwsLCwsLCwsLCwsLCwsLCwsLCwsLCwsLCwsLCwsLCwsLCwsLP/AABEIAOgA2QMBEQACEQEDEQH/xAAbAAACAgMBAAAAAAAAAAAAAAAABgQFAgMHAf/EAD4QAAEDAgMEBwUGBQQDAAAAAAEAAgMEEQUhMQYSQVETImFxkbHBBzJCUoEUYnKh0fAjM4KS4SRDU9KiwvH/xAAaAQEAAgMBAAAAAAAAAAAAAAAAAwUCBAYB/8QAMREBAAIBAgQDBgYDAQEAAAAAAAECAwQRBRIhMUFRYSIycYGRwRMjobHR8BQz4UIV/9oADAMBAAIRAxEAPwDuKAQCAQCAQCAQCAQCAQCAQCAQCAQCAQCAQCDEvQa3TgIPGzgoNrXIMkAgEAgEAgEAgEAgEAgEAgEAgEAgEAgEGJcg1vnAQQ58RA4oKisx9reIQRGV8smbWODfmf1G/S+v0WE3rHdjN4hIpq+zwzfDnakNvYDv8F5XJzT0eVvzT0MdK+4UjNIQeoBAIBAIBAIBAIBAXQYl4QYmUIPOmHNB6JQgyDggyugEHhKCLUVQagpa3HGt4oKt+Jyy/wAtjiPnPVZ/cdfosbXrHeWM3iO6NJHxmn/oi/7O/Ra99VWOyC2prHZGfikMP8tjd75z13+J0+i0smtamTVqnEdpXEEi6051NrTtDWnUTaWewsj5XPleb7z91v4W/wCb+CuNHWeTmnxWelieXeXU6JuQW22ktAIBAIBAIBAIBB4SgjzVQbxQVlVjTW8UEF2KyP8AcY49tjbxUV8+OnvWh7s1mWc/CB3uCgnX4Y8f0OWWJdP93+5Yf/Sw+v0e8sj7TO34b9zmr2OI6efH9Jecss2409nvscO0g28VsU1GK/u2ifmbLClxxruIUzxaQ1YdxQZyOyQLOOVYZ75IbxI/eSjyXmkbsMl5rG5emxaFmbWtLuDndc/S+n0VZl1sq7Jq1ZWbQvdpdaN9VaezUtqJlVzVj3auKgm9pQzeZaCVgwQcUls2w1PBTYa72S4q7y6NsRh/RxRt5NF+08T43XT0ry1iHQ0ry1iD9A2wWTJtQCAQCAQCAQCDXJJZBUYhiobkNUFb0UkubzuN5fEfpwWjm11KdK9f2/69iGYjjj0AJ+Y5lU+o4ha3SZ+XgziqHW44yPVwC0fxsl/dhlso6jbFg0N1l+Dlt3ebwjjbNi9/xMpun0m00b/isobYctXu8LaGrDhcEFQTe0d3rGWBjsy2x+ZvVP5araw8Rz4vdt08p6x/fg8msNbJJYc2npG8tHj9VdabjOK/s5fZnz8P+f3qwmnkt8PxlsgtfPQg6gq5iYmN4YNONQCRh0IIOS9HLK+n+zykDONxyB1b/hUut0fL7deyp1el5far2eqqVoQCCJTxdNVRM1Advnubp+dlZ6DHveJWGjx72j6uy7P0260K8XBhaEHqAQCAQCAQCDXLJYIKDEcQJO4zMnIALG1orG89hqhphH1n9Z/5N7lS6vW7x5R5fyziGqoqr9yocuptedoZxBO2j2kEd2sOfErY02ktknq8mSxSUdTWu6ocGn4j+i6LBoKUj2mE2NWHeze4BlcSe1b1aVr2hit2ezmED3VkItV7O2DOMuaewkLG1K296NxV/Yamidnd8fP4gPVVmq4XTJG9Ok/oyixjw+sErQQuYz6e+G3LaEkTulLXetFRTb3Wad140cOPY4cVYaLiOTTTt3r5fx5PJrugTY4Y7sl6rgOOhHMHiF12DPTPSL0neP73RTGyPDhzH/6ioaCLXiidoeT3DlyH1UWozRETDVz5YiNiw8WJA0ubLm5UM92KPGMrrAlexG8vYjeU3YSk6SWSQjiGN7hmfMeC6DQ02puu9HTasy7DhsVmhbzcWCAQCAQCAQCDFxsgo8XrrdUanLJeTO3WRHp4RE3edm92vZ2BUet1e/Xw8P5ZxCLNKXFc9lyzeUkQXdp8V6GMgHMqbS4eezyZLGy+Avrpd99+jBuL8e1dfptPGKvqimXY8JwdkLQGtAstl4tAwBB7ZB4WBBCraFrwbgIFKqw77PJvNHVJ6zefaO1ams0ldRTae/hP98HsTskubkCMwRcHsXGZsVsdpiU0Si1dSGAklYUpNpFc2nZKGzVDAWsO9C12rvvH7vYdbA6a3+ix208Tffbfw+7T1GeKxtCqxrFjISAcuJUebNNp2hSZcs2naCzJO579yIXdxPADmVnptLOSWWDTzklufFLELvu5vE2zb29y2dVoIpHNRsajRRWOajRiU4DLg65rQxV9ppY69XQdhcM6OKMEZ2u78RzP5krpsdeWkQ6DHXlrEOh07bBZs25AIBAIBAIBBBxCo3WlBR0bN5xldoLhvfxKrtdn2jkj5/wyiGFVNvFcrqM03skiEWR9gTyWvEby9c4xh7quqEbcwXZ/hBXUcL0+0c0+CO0uvbL4S2CJoA4C6u2C/AQeoBAIPCgrMVpw5pQKkdYGb8bjpdzfUeviqbimki+2SPhP2Z1lXxRdJ/Fm/lDOOM/7p+Zw+Xs492ulptLGOOe6DUaiKxtCqxnFi8kA5cSmbNNp2hR5cs2kq11WTdrATYEutwA1JXuDDzWjfxZ6fTzeTnsTg7SwG1y7Mk6kroceOMddoXWPHFI2g2VOBNLdApGZKrdhZPtUBjzpjIDMwkAxBt3ZX1aSA22ovy01J0lYyRaGp/i1i8Wjs6VhdFuALbba4aEGSAQCAQCAQYvOSBcxeYucGDUmyxvaK1m0+AKkhjQ0aAWXK67PPzlLEICp2Stx6o3IXHsU+nrzXgkvezyg6aofKRexsPou201OTFEIZdigZYBTvG1AIBAIMHusgpcYrw1pzQJEdL0kv2iU2ibfo2cZTpc/c8+7XV1OWsV5UGbNFI6K/GcVLyQDl5KjzZptO0KbLlm0lepqHPcI483H93K8x44iOazPT6ebyacBwAMYSRdzhdxPH/C1M+p3t0X+LFGOu0LrY+QRSOhPwnq/hOn77F1Wkz/jYq38fH4vJjaXQo2ghbDx59nCDYxlkGxAIBAIBAIBBHq32aUC9S9aVzzo0Zd5/ZWjrsnLSK+f2ZVaap93LkdRfmukhpWu9LG21RuxWVjw/HzZIhjZfezWh3IGm2ZzXZoj6EHqAQCDF7rIKfFMQDAc0CpNL0t5JP5Q91v/ACH/AK+a1s+eKRtHdBmzRSNlBjOKl5IBsB4AKizZptO0KbLlm0lepqHSO6OIEuPlxJ7F5jx7RzWZ4ME3k07M4AIxvOzccyTx/wALT1Op5ukL7DijHG0GxjLCyr5ndMoKp/Q1Ub+DjunzHr4rpOCZvex/NHeHScNl3mg9iv2CagEAgEAgEAgEAgrcXks0oKijyiJ+Yk+noqPiWT2p9IZ1RHFcxM7ykeLwJW277ua3mWjxIV5wim+SGF3SNkYN2Bg7AuoRmJAIBBi91kFRieIBgOaBTnm6Yl7zaIHIadIRw7u1a+fPFI2jugzZopHqoMYxUvJDTYDLLIAcgqHNmm07QpsuWbSVquqL3COMXcf2SexZ6fTzeWWDBNpO+xeBsbTvJAMhf138SLCw7hnkpuIY/wAOvLHkvcGKKRtC/ZHbJczaerYZLwL+1bLMDhq0h3gbq04Vk5c9fp9ejG3Y6bKVO/Cw9gXYIjCgEAgEAgEAgEAgo8df1UER+UTB90eS5fiV95t8ZSVQVRswgR9putVRD77fVdHwaPa+TC7rGBMtE3uC6FGtUAgxc6yCqxKvDAc0ChU1HTEueSIge4yEcB2cz+xr588Y49UGbNFI9VBi+Kbx3W5NGWWQAHAKhzZptKmy5ZtJXqqlz3COIbz3GwA8zyCz0+nm8ssOGbScNm9mBEzed1nuze/n2DkFfYsUY42hc4sUY42g0YJHuiVv4T5qv4pHSPn9k9WTtVyNu6VivBU7SMvCVs6W214l5Kx9nc+9A3syXdoTyEHqAQCAQCAQCDwoF7Hyg1VuQA7AuP187paoKq2QQJGMC9dF+P0XTcGjv8Ed3XcJH8NvcFfME9Bi51kFXiNeGA5oE+rqTMSXEiJpzOheflHqVBnzxjj1Q5ssUj1UGLYnvdVtg0ZZZADkFQZs03lS5cs2krVlU57hHEC57jYAce3uWWn083llhwzaTtsfsv0Y3ndaR1i53oOxX+LFGONoXOLFFIP7aMNZpwUqVVUA68vcPVVvEvdr82VWqTUrj7+9KVisRXY8P4Lu5T6f34JeezR/UcOTnea7rHO9In0hA6M3RZj1AIBAIBAIBB4UC5j6DCv4dy4zXeCWEFVzIFAlYkP9fF+JdRwbtKO7rmF+43uCvGCY51kFZiNcGA5oE+sqjMSSSImnM8XH5R+qgz5oxx6oc2WKR6l/FsT3uqywaMstAFQZ883lS5s02krVtWXOEcYLnuNgBqSssGCbSyw4ZtJz2O2W6Prv60jrbzuX3R2eavsOGMcbLnFiikOk0FEGgZKZKkVY6pQLlD/Ml7h5lVvEvdj5sqtUmpXIX96UrBYCux8/wXdyn0/vwS0+zL3X/jd5rucX+uvwj9kEult0Ug9QCAQCAQCAQeFAv4+3JBoqzdrTzA8lx2vjaUtUJVjIIEzFBaui/Eun4L2n4I7usYa7qN7gr1g14hXBgOaBOr60zE5kRtPWdzPyjt8lBmzRjj1Q5csUj1LuK4pfqssGjLLQBUOfNN5U2bLNpK1fXEkMjBc5xsANSV7g082l7hwzaTjsbsvudeTrSu953Bo+VvZ5q+w4Yxx6rnFiikerpmH0QaBkpkqxa1BorT1SgW6D35v6fVVnEp9mvz+zKrTJqVyF/elKxWIp9p32hK2dLG93ktvswZ/CvzJP5ruaxtWIQujtWQ9QCAQCAQCAQCCkx1nVQV7jeJh+6B4Zei5XilNr2+KSqKqVmECdjw3auE/fHkV0fBZ6zHp94YXdDhrg2IZ8F0KMr4rinSE9azG+870HaosuWKR6osuSKQWq3EXyno4GOIGQawFxt3BU+WbXneVZeL5J6Ik2zNdIOpA4fidGw/8Ak4KOlcVfet+6XHord5hNwLY6enO/JHvSHUh0bt0chn/9Vji1OmpHvfpP8LDHh5IOeH1vRWD2ub3ggLcx5seT3LRLPYz0OItcBYhSCyY+6CNiB6pQLuH/AO6e0DzVTxOekfCWVWl2q5K3dKxXgWNtqjdjsrHh9ObJDGxk9nNNu07O5dmiO4QeoBAIBAIBAIBBXYrHdpQUdNnG5vyuPgc/1VBxbH1384Z1aCuaSPECftl1Hxv5Pb529Ve8Ft+Zt6SwukuxQyMADrMA6zvQdq6LLlikNfJkikPcHwp1ad5xLKZhtlq88Q31P7FTmzdevdr48U5Z5rdjXGIqZm7ExrGjW2p7SdSe9VeXU9do6y360isbQrqjaSMGxeFD+dZn0Z02Msk914UN4y17iYZLjPMH6qP8W0Tu92RHQlh3osjxZ8J7uR/JXGi4xak8ufrHn4x8fP8Af4sJp5L3BcVDxY66EHUFdNExMbx2Rp+JSdQ9y9FHQ/y3nm8+QVJxW3X5fyzq0FcvKR4vAh7Xz9JM2McXAfmug4Ri9qJ+bC0up7K0u5AwdgXSI18gEAgEAgEAgEAg0VTLgoFpg3JXNOjx+Y09VocRxc+LfyZVaZG2JXG5K7W2SsFgFfbun3qdx5De/t63orPhmTkzQxv2LOEymqfDTx5BxAJ5DVx7cgSrnNknebSqtpyZNnViGwxtjjFmsaAB2BUupzT28VpWsRG0Oe7X4+QdxhOtrDUnktjQaOckvbShYNsnUVXXe5zQeAy/NdFTS46x23R7rl2xU8HWjldccDmCmTSYbxtNfobyvcEle5pbILPbqOY5jsXMcQ4fbBO8daykrbdZKqZK6qn6GRsgyBID/Q+ngui4Lq5/0W+X3j7/AFYXjxXtRXB0V76hdEja4MoW9tz4lc1xW+97JKo6oGaPXThjHOPALPHXmtsETBYjVVwOoab/AFXY8OxcmPfzRWl22hi3WgcgrBilIBAIBAIBAIBAIPHBAuY3CQd4ag3XlqxaJifERZSHAPGhHgeIXF67BOO8xKaJaFoPUHGaYSROB4gg9ymwX5bxJJK9klKRVVG/rTMdH/WX7t/BrvFdFq7RGOLR49f0aeHHy2mT7i01mPPYVz2/PkbhA2cw77XWlzs2sP56n99i7HQ44piifNDPd2vDqJrGgADILceJE0AI0QK+J0/RSB4Ghz7RxCizYoy45pPi9idhUMsbjQriNRi5LJYVeMQ70Z7j4LzT3ml4mO72VNhGJlzeiJu5rty3M3sF3VMkWpF/DbdAcakbrWtHwgDwC4/XZOa3xS1RVXMiltlim63cB77Kz0Gnm9oY2la+zPBi1vSuHWdmuvrWK1isInS2CwWQyQCAQCAQCAQCAQYucgp8ZkG6UClheKDpXQuPVceqeDX8vqqrimmjJTnjvH7f8exaInaVo4WK5K1eWdkzBzbiyxgU2C4X9mrauRvuVUULx2SxFzX91w6M+Ks76rn01a+NZn6Ttt92PLtO6djDbxP7itHDPtwylU+zWEB8pOvSO813WD/VX4Qhl1SPRSvGSCkx2K7Sgr25xMPIW8Db0XLcUx7Xt8f36pKoczLtI5hUtZ2lmXMAwhwxDfI/hBpeeXSNNgPzaf6SujwauP8AFmnj9p/v6o5jqbKl9yqLPfmskhU4xiIhYSTnbJeYcU3sSRcMpX19UNS0Oue/kuu0On/DrzSimXbsHohFG1oGgVgxWKAQCAQCAQCDwlBrdKAgjTVwHFBV1mNNaDmgWMQxYzEtYcvif8LR+vYo8uWuON5R5MkUjeSri1QBkzQaniTzPaqS+rta+6pvqZtbdd7ObTNntFI4dM0ZE/7oH/tz8ea09XpN6/iV7fsuNPm569e5ia66p5iYbL1eDGVm8COYXsTtIpMBaaaqe05Nk6zfI/n5rsuGZ4y4Ijxjp/CK0dXSKWoDgM1YsUjeQVuL23Sgp6TOE9jnD19VQcWr7U/CGdUcrmkgi6t7cVJXJMCFiWIthaS4i6yx47ZJHPcQrZKybcZc3PDgF0eg0URG89v3R2l1LYrZwU0YuOsRmrtgcGiyD1AIBAIBAIMXFBCqqndQUNZihzDQT3LG1or3l5NojupKytd8cjWDkOs79PzWrk1uOvZrX1dKqeoxSMe60yHm83Hhoq/LxG0+60smutPZAqcSe/K9hyGi0b5r27tK2W1u5dxqt3Bb93Uunxc0pMOPmlN2Y2Ykf/GkuHnNjf8Aj5E/e8lfYsMVr1XWHHyx1N7KySCwlBt8/A9/JVGu4Vv7WL6fw2YstqWvY8ZEXXPXxWrPVIlKIR6ykEg13XA3a8atPqOxbej1d9Nk569vGPN5MbvKSvmhyewuA+Jl3NPqPqur0/EdPmjpbafKen9+SOazCwbjx+V3gVt/iU84+rFHrMSkkFmxvN+TXLyc2OO9o+sGzfhcb2wu6Ru6S4kA20sFS8SyUv1rO/RnVqK5qUjTVPIY4jUBe0jeRzSuqZaucxNuSHWJ4NXVaHRRyxaeyOZdJ2L2RbA0OcLvOZJVxEbdGB5jZYIM0AgEAgEAgEGuQIKHFqeR19x4b2Fm96rC1bT2nZhasz2kmYrR1me7LERyIc3yutLJo727WamTS3t2sXqijqRm+MO/C79bLTvw3J57tW2gyIEtS5nvxub4HyUF9DlrG8whtpMlY3mEgOyv2XWnt12a23XZS0sP2mtiZqA7pHdzcx+e6PqrrQ4+q00lOsO2YBhwDRkrVZrKuwdsjSCAgR8W2WkiJdA4jjunT/C1c+kxZvejr5vYnZVMxyaA2mY4W42uPFUufg9o616s4usqbaiN2psqzJor1nbZlusIcbiOjwovwclfA3SRjkfzhSROSPAYSbRxj4wpInLPgdGdJiwmvum4UOa2SOliG5ar149twQvYCzhUDYq51wP4lj9RkfRdhwnNz4NvL+/yitHV1OjI3QrNizlnDUEf7e3mgkxzAoNqAQCAQCDwhBpkhugiyUAPBBDqMIaRogSdrMHG4+w4HyWN45qzDG0b1mCS+e0IPNq5iK732c9Fd7p/s3oOkklmI95wjb+FuZPibf0roNLTlpuu9PXau7tWGxWaFsthPsg1yQg8EFZXYHHIOs0H6IFjENgYnklo3TzGS8mInuKOo9n0g9yR31z81DOmxT/5h7vKG7YWp/5D4BY/4eHy/c3li7YOe3Wkd9LBZRpcUf8Ak3lebH4EYOmDnOcTue8SbW3r2v8ARVXFtPWYrMRt3+zKsrlwXMTG0pHi8C/jzOjkjlHwuF+45H0V5wXNy5eSfFheD7g9VvRg9i6hG1TS7z93vUOe80pNoewgVW4wEkuy7VT24peJ26fRlysNmcaEznNHwmyuNPeb462nvLGTc05KZ49QCAQCAQCAQYvGSBV2kgu0oOI4vLuNcwase9luNw4iyooxbZpj1U0Y/wAyfi6nsJhPQwxMIza0b3a85uPiSrusbRst6xtGzoVO2wWTJtQCAQeWQeFgQedEEGmpiG6UC7Ti0rxzb5FaHEa744n1ZVaJRmVxuSNrSlYLARcRpRIwtPEEKXDlnHeLR4EsNnMRMbTG82cw7p/Vd3iy1y0i9e0oJW+Hy78jncA0+J/ZWvrrbY9nsK3aCW0bz2FclPtZkvgpvZsbySn7y7LTRthr8EU93VI9FO8ZIBAIBAIBAIPHIKbFoN4FBxmTCDLjboLdRkgqXfgDGvH033NH1WpGP86ZasY/zZl2PCKXdAW22l40IPUAgEAgEAgwkFwgWq5u5K13C9j3HJQ6inPjmr2GmqbZy4nUV2ulhoWu9CCvxDCulcHMf0bxkTa7XN5Ec+1WnD+JW03sTG9Z/T4MbV3XGHxCCK29vOObnaX7hyW5qtfGWN3kVKm2eIBrC2+ZVfpMc3vuylY+zCjIi3yM3G/iuyrXliI8kLozVkPUAgEAgEAgEAgjzxXQUFPs61tZPVfFNDBCB8vRukLj9d5n9i82ebdV/BFZevUhAIBAIBAIBAFBU4vS7wKBfkqgBuvyc3LvHNc3xTRTE89e0/okrLxkgOhCoJrMd2bJeALkFbimMMhaesL8lsYsNry8mSI5z6+oDRcjeF+wcl0/D9JyRzT8kdpdp2dw4QxNaBoArViuUAgEAgEAgEAgEHhCDzdQegIPUAgEAgEAgEAgwkZcIF7G8EEgNsjwI1BXkxExtIQcRpKqncd0FzeY18FV5uFY7zvXoyiyuftFO3Isf4Fac8Hllzo0uOVEmQa/6BSU4TMd9nnM9o9n6qqcN4FoOpOqsMOhpTv1YzLpeymybKVoNru4lbrw3MbZBkgEAgEAgEAgEAgEAgEAgEAgEAgEAgEAgxc26CPLRtdqAghSYHG7VjfBAR4FENGN8EE6Gja3QAIJACD1AIBAIBA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41" name="Group 40"/>
          <p:cNvGrpSpPr/>
          <p:nvPr/>
        </p:nvGrpSpPr>
        <p:grpSpPr>
          <a:xfrm>
            <a:off x="6682377" y="2588370"/>
            <a:ext cx="1656184" cy="1526430"/>
            <a:chOff x="7092280" y="1484784"/>
            <a:chExt cx="1656184" cy="1526430"/>
          </a:xfrm>
        </p:grpSpPr>
        <p:sp>
          <p:nvSpPr>
            <p:cNvPr id="40" name="Rectangle 39"/>
            <p:cNvSpPr/>
            <p:nvPr/>
          </p:nvSpPr>
          <p:spPr>
            <a:xfrm>
              <a:off x="7092280" y="1484784"/>
              <a:ext cx="1656184" cy="15264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  <a:cs typeface="Arial Bold" pitchFamily="34" charset="0"/>
                </a:rPr>
                <a:t>Desktop</a:t>
              </a:r>
              <a:endParaRPr lang="en-GB" sz="2400" b="1" dirty="0">
                <a:solidFill>
                  <a:schemeClr val="tx1"/>
                </a:solidFill>
                <a:cs typeface="Arial Bold" pitchFamily="34" charset="0"/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452320" y="1916832"/>
              <a:ext cx="967104" cy="1033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763688" y="2924944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{“key”: “JSON”}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4" name="Up-Down Arrow 43"/>
          <p:cNvSpPr/>
          <p:nvPr/>
        </p:nvSpPr>
        <p:spPr>
          <a:xfrm>
            <a:off x="3933921" y="4497927"/>
            <a:ext cx="360040" cy="576064"/>
          </a:xfrm>
          <a:prstGeom prst="upDown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Left-Right Arrow 46"/>
          <p:cNvSpPr/>
          <p:nvPr/>
        </p:nvSpPr>
        <p:spPr>
          <a:xfrm>
            <a:off x="6081237" y="5130613"/>
            <a:ext cx="648072" cy="360040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Left-Right Arrow 47"/>
          <p:cNvSpPr/>
          <p:nvPr/>
        </p:nvSpPr>
        <p:spPr>
          <a:xfrm rot="18962003">
            <a:off x="5702104" y="4352615"/>
            <a:ext cx="1145255" cy="415442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365" y="2855062"/>
            <a:ext cx="2421018" cy="371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NISMOD-DB - Visualisation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20717" y="1277008"/>
            <a:ext cx="8718331" cy="4849156"/>
          </a:xfrm>
        </p:spPr>
        <p:txBody>
          <a:bodyPr/>
          <a:lstStyle/>
          <a:p>
            <a:r>
              <a:rPr lang="en-GB" sz="2400" dirty="0" smtClean="0"/>
              <a:t>Requirements:</a:t>
            </a:r>
          </a:p>
          <a:p>
            <a:pPr lvl="1"/>
            <a:r>
              <a:rPr lang="en-GB" sz="1800" dirty="0" smtClean="0"/>
              <a:t>Reporting</a:t>
            </a:r>
          </a:p>
          <a:p>
            <a:pPr lvl="1"/>
            <a:r>
              <a:rPr lang="en-GB" sz="1800" dirty="0" smtClean="0"/>
              <a:t>Investigation</a:t>
            </a:r>
          </a:p>
          <a:p>
            <a:pPr lvl="1"/>
            <a:r>
              <a:rPr lang="en-GB" sz="1800" dirty="0" smtClean="0"/>
              <a:t>Interactivity</a:t>
            </a:r>
          </a:p>
          <a:p>
            <a:r>
              <a:rPr lang="en-GB" sz="2400" dirty="0" smtClean="0"/>
              <a:t>Standard approaches: maps, plots, charts, graphs, diagrams…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0074" y="6350592"/>
            <a:ext cx="1228725" cy="35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908" y="6373422"/>
            <a:ext cx="1408113" cy="33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D:\Sites\Media\itrc\downloads\data\population\2012_1_5_15_13_55_4bfe15a1-1134-11e1-a8c9-7071bc21f099\2012_1_5_15_13_55_4bfe15a1-1134-11e1-a8c9-7071bc21f099_combined_00AG_20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9445" y="3767959"/>
            <a:ext cx="3016163" cy="2262123"/>
          </a:xfrm>
          <a:prstGeom prst="rect">
            <a:avLst/>
          </a:prstGeom>
          <a:noFill/>
        </p:spPr>
      </p:pic>
      <p:pic>
        <p:nvPicPr>
          <p:cNvPr id="10" name="Picture 3" descr="D:\Sites\Media\itrc\downloads\data\economics\uk-industry-exports\2012_5_31_13_41_31_4bfe15a1-1134-11e1-a8c9-7071bc21f095_UKIndustryExportsSector_20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903" y="3743990"/>
            <a:ext cx="2186229" cy="2186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243445"/>
            <a:ext cx="8408510" cy="631825"/>
          </a:xfrm>
        </p:spPr>
        <p:txBody>
          <a:bodyPr>
            <a:normAutofit/>
          </a:bodyPr>
          <a:lstStyle/>
          <a:p>
            <a:r>
              <a:rPr lang="en-GB" dirty="0" smtClean="0"/>
              <a:t>NISMOD-DB – Visualisation…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684" y="6435385"/>
            <a:ext cx="1115227" cy="31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666" y="1116678"/>
            <a:ext cx="7951440" cy="555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13077" y="2199549"/>
            <a:ext cx="3964329" cy="4175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Map Panel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43795" y="2210059"/>
            <a:ext cx="3964329" cy="4175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Chart Panel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75627" y="1103967"/>
            <a:ext cx="3964329" cy="4175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Control Panel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NISMOD-DB – Visualisation…</a:t>
            </a:r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432" y="1296875"/>
            <a:ext cx="8781015" cy="536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5005" y="6385519"/>
            <a:ext cx="1408113" cy="33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87408" y="2603878"/>
            <a:ext cx="3964329" cy="4175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Chart / Map Panel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28151" y="2605381"/>
            <a:ext cx="3964329" cy="4175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Chart Panel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75627" y="1103967"/>
            <a:ext cx="3964329" cy="4175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Control Panel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4185</TotalTime>
  <Words>263</Words>
  <Application>Microsoft Office PowerPoint</Application>
  <PresentationFormat>On-screen Show (4:3)</PresentationFormat>
  <Paragraphs>80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A National-Scale Infrastructure Database and Modelling Environment for the UK</vt:lpstr>
      <vt:lpstr>Overview</vt:lpstr>
      <vt:lpstr>Introduction</vt:lpstr>
      <vt:lpstr>NISMOD-DB - Contents</vt:lpstr>
      <vt:lpstr>NISMOD-DB - Overview</vt:lpstr>
      <vt:lpstr>NISMOD – DB – Technology</vt:lpstr>
      <vt:lpstr>NISMOD-DB - Visualisation</vt:lpstr>
      <vt:lpstr>NISMOD-DB – Visualisation…</vt:lpstr>
      <vt:lpstr>NISMOD-DB – Visualisation…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open source relational database schema and system for the analysis of large scale spatially interdependent infrastructure networks</dc:title>
  <dc:creator>sdja3</dc:creator>
  <cp:lastModifiedBy>sdja3</cp:lastModifiedBy>
  <cp:revision>771</cp:revision>
  <dcterms:created xsi:type="dcterms:W3CDTF">2012-08-08T11:03:42Z</dcterms:created>
  <dcterms:modified xsi:type="dcterms:W3CDTF">2013-10-04T04:01:10Z</dcterms:modified>
</cp:coreProperties>
</file>