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2" r:id="rId2"/>
    <p:sldId id="278" r:id="rId3"/>
    <p:sldId id="285" r:id="rId4"/>
    <p:sldId id="283" r:id="rId5"/>
    <p:sldId id="286" r:id="rId6"/>
    <p:sldId id="288" r:id="rId7"/>
    <p:sldId id="284" r:id="rId8"/>
    <p:sldId id="267" r:id="rId9"/>
    <p:sldId id="269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dja3" initials="s" lastIdx="7" clrIdx="0"/>
  <p:cmAuthor id="1" name="nslb6" initials="n" lastIdx="9" clrIdx="1"/>
  <p:cmAuthor id="2" name="sdja3" initials="sdja3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29E33B"/>
    <a:srgbClr val="E428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65424" autoAdjust="0"/>
  </p:normalViewPr>
  <p:slideViewPr>
    <p:cSldViewPr>
      <p:cViewPr varScale="1">
        <p:scale>
          <a:sx n="49" d="100"/>
          <a:sy n="49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00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273050"/>
            <a:ext cx="2481262" cy="1862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2227683"/>
            <a:ext cx="5438140" cy="695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9C34-9DAE-4611-A38D-B1E7FD8110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2829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195263"/>
            <a:ext cx="1854200" cy="139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1680398"/>
            <a:ext cx="5438140" cy="750321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940E89A-8CE1-9547-9502-CF2BD4BC6481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GB" dirty="0" smtClean="0"/>
              <a:t>www.itrc.org.uk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DB42A14-BD52-1D4C-B46E-307B6EF8B7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50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A98D07C-4575-7347-8F41-4FA3EB9BD242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E8F095B-639B-9642-9E10-6DD1A57E68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30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3F814E3-1635-3143-87B7-CAA87BE293CF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FEE30C9-B921-564C-83F8-E616C57E282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3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568952" cy="6318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GB" sz="4000" kern="1200" baseline="0" dirty="0">
                <a:solidFill>
                  <a:schemeClr val="bg1">
                    <a:lumMod val="95000"/>
                  </a:schemeClr>
                </a:solidFill>
                <a:latin typeface="Arial Bold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/>
              <a:t>Slide Heading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1520" y="1340768"/>
            <a:ext cx="6480720" cy="4834880"/>
          </a:xfrm>
        </p:spPr>
        <p:txBody>
          <a:bodyPr/>
          <a:lstStyle>
            <a:lvl1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Arial" pitchFamily="34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GB" sz="2200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788" indent="-355600">
              <a:defRPr>
                <a:solidFill>
                  <a:schemeClr val="bg1">
                    <a:lumMod val="50000"/>
                  </a:schemeClr>
                </a:solidFill>
              </a:defRPr>
            </a:lvl6pPr>
            <a:lvl7pPr marL="1079500" indent="-366713">
              <a:defRPr>
                <a:solidFill>
                  <a:schemeClr val="bg1">
                    <a:lumMod val="50000"/>
                  </a:schemeClr>
                </a:solidFill>
              </a:defRPr>
            </a:lvl7pPr>
            <a:lvl8pPr marL="1435100" indent="-355600">
              <a:defRPr>
                <a:solidFill>
                  <a:schemeClr val="bg1">
                    <a:lumMod val="50000"/>
                  </a:schemeClr>
                </a:solidFill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3591" y="4986433"/>
            <a:ext cx="2140409" cy="19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NU - A4 Logo (RGB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50" y="4149080"/>
            <a:ext cx="1405842" cy="4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72" y="3333046"/>
            <a:ext cx="2043828" cy="4962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079369"/>
            <a:ext cx="2143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psrc-master-hires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8503" y="6283161"/>
            <a:ext cx="757816" cy="443409"/>
          </a:xfrm>
          <a:prstGeom prst="rect">
            <a:avLst/>
          </a:prstGeom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906012" y="6551227"/>
            <a:ext cx="4458075" cy="1901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This research was funded by EPSRC Programme Grant EP/I01344X/1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pic>
        <p:nvPicPr>
          <p:cNvPr id="14" name="Picture 7" descr="ITRC_log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61" y="6549666"/>
            <a:ext cx="1051467" cy="2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839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568952" cy="6318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GB" sz="4000" kern="1200" baseline="0" dirty="0">
                <a:solidFill>
                  <a:schemeClr val="bg1">
                    <a:lumMod val="95000"/>
                  </a:schemeClr>
                </a:solidFill>
                <a:latin typeface="Arial Bold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/>
              <a:t>Slide Heading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1520" y="1340768"/>
            <a:ext cx="6480720" cy="4834880"/>
          </a:xfrm>
        </p:spPr>
        <p:txBody>
          <a:bodyPr/>
          <a:lstStyle>
            <a:lvl1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Arial" pitchFamily="34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GB" sz="2200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788" indent="-355600">
              <a:defRPr>
                <a:solidFill>
                  <a:schemeClr val="bg1">
                    <a:lumMod val="50000"/>
                  </a:schemeClr>
                </a:solidFill>
              </a:defRPr>
            </a:lvl6pPr>
            <a:lvl7pPr marL="1079500" indent="-366713">
              <a:defRPr>
                <a:solidFill>
                  <a:schemeClr val="bg1">
                    <a:lumMod val="50000"/>
                  </a:schemeClr>
                </a:solidFill>
              </a:defRPr>
            </a:lvl7pPr>
            <a:lvl8pPr marL="1435100" indent="-355600">
              <a:defRPr>
                <a:solidFill>
                  <a:schemeClr val="bg1">
                    <a:lumMod val="50000"/>
                  </a:schemeClr>
                </a:solidFill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</p:txBody>
      </p:sp>
      <p:pic>
        <p:nvPicPr>
          <p:cNvPr id="16" name="Picture 5" descr="NU - A4 Logo (RGB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50" y="4149080"/>
            <a:ext cx="1405842" cy="4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72" y="3333046"/>
            <a:ext cx="2043828" cy="496249"/>
          </a:xfrm>
          <a:prstGeom prst="rect">
            <a:avLst/>
          </a:prstGeom>
        </p:spPr>
      </p:pic>
      <p:pic>
        <p:nvPicPr>
          <p:cNvPr id="8" name="Picture 7" descr="epsrc-master-hir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8503" y="6283161"/>
            <a:ext cx="757816" cy="443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39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BC0EC55-C036-2445-B70E-39FB5CC449A7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21B008C-7E15-524E-8B43-66C25B97A5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1D95D8C-F00D-2C43-836E-790672592358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82CAEC1-CA28-814D-A0AE-4263F66204C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6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D8CC3BF-9D88-A44F-B701-93F8FED27F5A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395DC1E-4B77-1640-8B3B-62D760D61D7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72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5B959D0-24E3-B142-82E7-2139206F312B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B064FB-0C03-5342-8C2C-48EADFAA6B3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2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8F5854A-C6C7-EB43-8FA3-C0DDB3235895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E540114-BB39-6249-84D9-0826EDCDD7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39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88F4D3D-51B8-7E4C-8258-A7E98C4A3C4E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C5A2D11-3CE7-FD40-9B08-0DD0ED36099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2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23C918A-E00B-F142-8A1E-55A1F3CAF2D8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72DE0AF-4084-5D41-A283-09EA1CA5375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92C278F-8495-CC40-8632-349D6773F9F4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4BB0F09-E13E-BD48-8C9A-99B469CD3A0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82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TRC-header2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ceser/" TargetMode="External"/><Relationship Id="rId3" Type="http://schemas.openxmlformats.org/officeDocument/2006/relationships/hyperlink" Target="http://www.itrc.org.uk/" TargetMode="External"/><Relationship Id="rId7" Type="http://schemas.openxmlformats.org/officeDocument/2006/relationships/hyperlink" Target="http://blogs.ncl.ac.uk/geospatialenginee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l.ac.uk/ceg/research/geomatics/geospatialengineering/" TargetMode="External"/><Relationship Id="rId5" Type="http://schemas.openxmlformats.org/officeDocument/2006/relationships/hyperlink" Target="http://www.ceg.ncl.ac.uk/" TargetMode="External"/><Relationship Id="rId4" Type="http://schemas.openxmlformats.org/officeDocument/2006/relationships/hyperlink" Target="http://gow.epsrc.ac.uk/NGBOViewGrant.aspx?GrantRef=EP/I01344X/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Scott.Thacker@ouce.ox.ac.uk" TargetMode="External"/><Relationship Id="rId3" Type="http://schemas.openxmlformats.org/officeDocument/2006/relationships/hyperlink" Target="mailto:David.Alderson@ncl.ac.uk" TargetMode="External"/><Relationship Id="rId7" Type="http://schemas.openxmlformats.org/officeDocument/2006/relationships/hyperlink" Target="mailto:Jim.Hall@eci.ox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lexander.Otto@ouce.ox.ac.uk" TargetMode="External"/><Relationship Id="rId5" Type="http://schemas.openxmlformats.org/officeDocument/2006/relationships/hyperlink" Target="mailto:C.A.Robson1@ncl.ac.uk" TargetMode="External"/><Relationship Id="rId4" Type="http://schemas.openxmlformats.org/officeDocument/2006/relationships/hyperlink" Target="mailto:Stuart.Barr@ncl.ac.uk" TargetMode="External"/><Relationship Id="rId9" Type="http://schemas.openxmlformats.org/officeDocument/2006/relationships/hyperlink" Target="mailto:Raghav.Pant@ouce.ox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– Visualisation…</a:t>
            </a:r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20" y="1238276"/>
            <a:ext cx="8880945" cy="535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7408" y="2603878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Chart / Map Panel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8151" y="2605381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Chart Panel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627" y="1103967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Control Panel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for Networks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1449" y="1271588"/>
            <a:ext cx="8505007" cy="4854575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Architecture to handle various regional </a:t>
            </a:r>
            <a:r>
              <a:rPr lang="en-GB" sz="2400" dirty="0">
                <a:solidFill>
                  <a:schemeClr val="tx1"/>
                </a:solidFill>
              </a:rPr>
              <a:t>and national scale spatial </a:t>
            </a:r>
            <a:r>
              <a:rPr lang="en-GB" sz="2400" dirty="0" smtClean="0">
                <a:solidFill>
                  <a:schemeClr val="tx1"/>
                </a:solidFill>
              </a:rPr>
              <a:t>networks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Storage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Analysis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Visualisation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None/>
            </a:pP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9824" y="1674893"/>
            <a:ext cx="8618680" cy="4755796"/>
            <a:chOff x="387345" y="1674893"/>
            <a:chExt cx="8618680" cy="4755796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5012654" y="1674893"/>
              <a:ext cx="3993371" cy="2202311"/>
            </a:xfrm>
            <a:prstGeom prst="rect">
              <a:avLst/>
            </a:prstGeom>
          </p:spPr>
        </p:pic>
        <p:pic>
          <p:nvPicPr>
            <p:cNvPr id="4" name="Picture 3" descr="NetworkInterdependencyBaseSchem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345" y="3345582"/>
              <a:ext cx="5829287" cy="30851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4168" y="2564904"/>
              <a:ext cx="1584176" cy="792088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95536" y="2564904"/>
              <a:ext cx="5688632" cy="792088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228184" y="3356992"/>
              <a:ext cx="1440160" cy="3024336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23528" y="1340768"/>
            <a:ext cx="3973388" cy="42472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for Networks…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71280" y="3367080"/>
            <a:ext cx="3736736" cy="1103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an 18"/>
          <p:cNvSpPr/>
          <p:nvPr/>
        </p:nvSpPr>
        <p:spPr>
          <a:xfrm>
            <a:off x="683568" y="1700808"/>
            <a:ext cx="3046493" cy="1296144"/>
          </a:xfrm>
          <a:prstGeom prst="can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600" y="3645024"/>
            <a:ext cx="1178625" cy="49244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nx_pg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9279" y="3644900"/>
            <a:ext cx="1178625" cy="49244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nx_pgnet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87441" y="2996952"/>
            <a:ext cx="260223" cy="64388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059832" y="2996952"/>
            <a:ext cx="233786" cy="63524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1560913" y="4137466"/>
            <a:ext cx="310303" cy="42183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60216" y="4152900"/>
            <a:ext cx="241300" cy="4191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3690" y="2196917"/>
            <a:ext cx="2354107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Database</a:t>
            </a:r>
          </a:p>
          <a:p>
            <a:pPr algn="ctr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Schema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73932" y="4581128"/>
            <a:ext cx="1798955" cy="861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487126" y="4863817"/>
            <a:ext cx="1553861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NetworkX</a:t>
            </a:r>
          </a:p>
        </p:txBody>
      </p:sp>
      <p:pic>
        <p:nvPicPr>
          <p:cNvPr id="30" name="Picture 2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404768" y="4516884"/>
            <a:ext cx="3487712" cy="22424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5435600" y="5676900"/>
            <a:ext cx="954732" cy="596900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708400" y="1154360"/>
            <a:ext cx="1869504" cy="2490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07904" y="4149080"/>
            <a:ext cx="1867396" cy="1816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77780" y="1148804"/>
            <a:ext cx="3197920" cy="3181896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chemeClr val="tx1"/>
                </a:solidFill>
              </a:rPr>
              <a:t>Import / export graph: </a:t>
            </a:r>
            <a:r>
              <a:rPr lang="en-GB" dirty="0" smtClean="0">
                <a:solidFill>
                  <a:schemeClr val="tx1"/>
                </a:solidFill>
              </a:rPr>
              <a:t>GEXF, PAJEK, YAML, GRAPHML, CSV, JSON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Calculate metrics:</a:t>
            </a:r>
            <a:r>
              <a:rPr lang="en-GB" dirty="0" smtClean="0">
                <a:solidFill>
                  <a:schemeClr val="tx1"/>
                </a:solidFill>
              </a:rPr>
              <a:t> wrap NetworkX algorithms, can add custom calculations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Publish networks: </a:t>
            </a:r>
            <a:r>
              <a:rPr lang="en-GB" dirty="0" smtClean="0">
                <a:solidFill>
                  <a:schemeClr val="tx1"/>
                </a:solidFill>
              </a:rPr>
              <a:t>Interface with Geoserver WMS via gsconfig (in dev)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317500" y="5588000"/>
            <a:ext cx="5118100" cy="685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88100" y="5523160"/>
            <a:ext cx="1346200" cy="648072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4267200" y="5588000"/>
            <a:ext cx="1168400" cy="101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– Networks…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216" y="1142940"/>
            <a:ext cx="3756882" cy="2667060"/>
            <a:chOff x="82004" y="1148548"/>
            <a:chExt cx="3001997" cy="2227466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004" y="1148548"/>
              <a:ext cx="2993975" cy="22208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507831" y="3087292"/>
              <a:ext cx="1576170" cy="28872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b="1" dirty="0" smtClean="0"/>
                <a:t>Topographical View</a:t>
              </a:r>
              <a:endParaRPr lang="en-GB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2314" y="4149079"/>
            <a:ext cx="3799286" cy="2601162"/>
            <a:chOff x="3450580" y="1146944"/>
            <a:chExt cx="3040071" cy="2263977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0580" y="1146944"/>
              <a:ext cx="3024026" cy="22529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088147" y="3116253"/>
              <a:ext cx="1402504" cy="2946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/>
                <a:t>Topological View</a:t>
              </a:r>
              <a:endParaRPr lang="en-GB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6724" y="4165869"/>
            <a:ext cx="3494212" cy="2546825"/>
            <a:chOff x="58240" y="3861048"/>
            <a:chExt cx="3031931" cy="2142838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240" y="3861048"/>
              <a:ext cx="3017763" cy="21377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007561" y="5719035"/>
              <a:ext cx="1082610" cy="28485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/>
                <a:t>Metric View</a:t>
              </a:r>
              <a:endParaRPr lang="en-GB" sz="1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75100" y="1145289"/>
            <a:ext cx="5120132" cy="267765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UK Road 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OS Meridian (24071 nodes, 50292 edges)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OS Strategi (18066 nodes, 28089 edges)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b="1" dirty="0" smtClean="0"/>
              <a:t>UK Rail </a:t>
            </a:r>
            <a:r>
              <a:rPr lang="en-GB" sz="1400" dirty="0" smtClean="0"/>
              <a:t>(2526 stations, 1415 junctions)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400" b="1" dirty="0" smtClean="0"/>
              <a:t>UK National Grid-owned Electricity Transmission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Generation Stations, Interconnectors, Substations (643 nodes)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Underground cables, Overhead lines, Interconnectors (759 edges)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UK National Grid-owned Gas Transmission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Offtakes, Block Valves, Compressors, Storage Sites, LNG Sites, Terminals, Pipelines plus more (625 nodes, 679 edges)</a:t>
            </a:r>
          </a:p>
        </p:txBody>
      </p:sp>
      <p:cxnSp>
        <p:nvCxnSpPr>
          <p:cNvPr id="23" name="Straight Arrow Connector 22"/>
          <p:cNvCxnSpPr>
            <a:stCxn id="53251" idx="0"/>
            <a:endCxn id="53250" idx="2"/>
          </p:cNvCxnSpPr>
          <p:nvPr/>
        </p:nvCxnSpPr>
        <p:spPr>
          <a:xfrm flipH="1" flipV="1">
            <a:off x="2001638" y="3802103"/>
            <a:ext cx="293" cy="34697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3251" idx="3"/>
            <a:endCxn id="15361" idx="1"/>
          </p:cNvCxnSpPr>
          <p:nvPr/>
        </p:nvCxnSpPr>
        <p:spPr>
          <a:xfrm flipV="1">
            <a:off x="3891548" y="5436247"/>
            <a:ext cx="455176" cy="708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 bwMode="auto">
          <a:xfrm>
            <a:off x="251520" y="260648"/>
            <a:ext cx="856895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NISMOD-DB for Networks…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4" t="18499" r="4484" b="16756"/>
          <a:stretch/>
        </p:blipFill>
        <p:spPr bwMode="auto">
          <a:xfrm>
            <a:off x="7950943" y="6462739"/>
            <a:ext cx="1019563" cy="24834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9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912" y="6090023"/>
            <a:ext cx="1135505" cy="2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57225"/>
          </a:xfrm>
        </p:spPr>
        <p:txBody>
          <a:bodyPr>
            <a:noAutofit/>
          </a:bodyPr>
          <a:lstStyle/>
          <a:p>
            <a:r>
              <a:rPr lang="en-GB" dirty="0" smtClean="0"/>
              <a:t>Example: Network analysis, London, UK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303" t="35063" r="25014" b="29500"/>
          <a:stretch>
            <a:fillRect/>
          </a:stretch>
        </p:blipFill>
        <p:spPr bwMode="auto">
          <a:xfrm>
            <a:off x="2249150" y="4549676"/>
            <a:ext cx="5635218" cy="20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58" t="6170" b="3602"/>
          <a:stretch/>
        </p:blipFill>
        <p:spPr>
          <a:xfrm>
            <a:off x="307132" y="1374676"/>
            <a:ext cx="4062534" cy="2714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4" t="7395" r="8942" b="2155"/>
          <a:stretch/>
        </p:blipFill>
        <p:spPr>
          <a:xfrm>
            <a:off x="4860032" y="1124744"/>
            <a:ext cx="4093535" cy="3179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528" y="3276600"/>
            <a:ext cx="1918072" cy="741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 smtClean="0">
                <a:solidFill>
                  <a:schemeClr val="tx1"/>
                </a:solidFill>
              </a:rPr>
              <a:t>Substations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Tube stations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Dependency links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86992" y="3356992"/>
            <a:ext cx="164728" cy="164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1886992" y="3573016"/>
            <a:ext cx="164728" cy="164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36180" y="3861048"/>
            <a:ext cx="459556" cy="4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94784" y="4533900"/>
            <a:ext cx="2376512" cy="317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GUI for network analysis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290" name="AutoShape 2" descr="Python and Qt.svg"/>
          <p:cNvSpPr>
            <a:spLocks noChangeAspect="1" noChangeArrowheads="1"/>
          </p:cNvSpPr>
          <p:nvPr/>
        </p:nvSpPr>
        <p:spPr bwMode="auto">
          <a:xfrm>
            <a:off x="63500" y="-136525"/>
            <a:ext cx="152400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785" y="6084268"/>
            <a:ext cx="632820" cy="5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507" y="6248972"/>
            <a:ext cx="1133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Future Work…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520" y="1340768"/>
            <a:ext cx="6480720" cy="4896544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Complex sets of outputs from infrastructure capacity and demand modelling (NISMOD-LP)</a:t>
            </a:r>
          </a:p>
          <a:p>
            <a:pPr lvl="5"/>
            <a:r>
              <a:rPr lang="en-GB" sz="1800" dirty="0" smtClean="0">
                <a:solidFill>
                  <a:schemeClr val="tx1"/>
                </a:solidFill>
              </a:rPr>
              <a:t>Integration of inputs/outputs within NISMOD-DB</a:t>
            </a:r>
          </a:p>
          <a:p>
            <a:pPr lvl="5"/>
            <a:r>
              <a:rPr lang="en-GB" sz="1800" dirty="0" smtClean="0">
                <a:solidFill>
                  <a:schemeClr val="tx1"/>
                </a:solidFill>
              </a:rPr>
              <a:t>Web services for remote execution</a:t>
            </a:r>
          </a:p>
          <a:p>
            <a:pPr lvl="5"/>
            <a:r>
              <a:rPr lang="en-GB" sz="1800" dirty="0" smtClean="0">
                <a:solidFill>
                  <a:schemeClr val="tx1"/>
                </a:solidFill>
              </a:rPr>
              <a:t>Development of infrastructure data dashboards</a:t>
            </a:r>
          </a:p>
          <a:p>
            <a:pPr lvl="6"/>
            <a:r>
              <a:rPr lang="en-GB" sz="1800" dirty="0" smtClean="0">
                <a:solidFill>
                  <a:schemeClr val="tx1"/>
                </a:solidFill>
              </a:rPr>
              <a:t>Extension of current dashboards per sector</a:t>
            </a:r>
          </a:p>
          <a:p>
            <a:pPr lvl="6"/>
            <a:r>
              <a:rPr lang="en-GB" sz="1800" dirty="0" smtClean="0">
                <a:solidFill>
                  <a:schemeClr val="tx1"/>
                </a:solidFill>
              </a:rPr>
              <a:t>Single, integrated interface for all sectors</a:t>
            </a:r>
          </a:p>
          <a:p>
            <a:pPr lvl="6"/>
            <a:r>
              <a:rPr lang="en-GB" sz="1800" dirty="0" smtClean="0">
                <a:solidFill>
                  <a:schemeClr val="tx1"/>
                </a:solidFill>
              </a:rPr>
              <a:t>Development of visualisations for investigating and disseminating infrastructure performance</a:t>
            </a:r>
          </a:p>
          <a:p>
            <a:pPr lvl="4"/>
            <a:r>
              <a:rPr lang="en-GB" sz="2000" dirty="0" smtClean="0">
                <a:solidFill>
                  <a:schemeClr val="tx1"/>
                </a:solidFill>
              </a:rPr>
              <a:t>Development of network visualisation</a:t>
            </a:r>
          </a:p>
          <a:p>
            <a:pPr lvl="5"/>
            <a:r>
              <a:rPr lang="en-GB" sz="1800" dirty="0" smtClean="0">
                <a:solidFill>
                  <a:schemeClr val="tx1"/>
                </a:solidFill>
              </a:rPr>
              <a:t>Use of network visualisation tools for NISMOD-LP</a:t>
            </a:r>
          </a:p>
          <a:p>
            <a:pPr lvl="5"/>
            <a:r>
              <a:rPr lang="en-GB" sz="1800" dirty="0" smtClean="0">
                <a:solidFill>
                  <a:schemeClr val="tx1"/>
                </a:solidFill>
              </a:rPr>
              <a:t>Further development of network visualisation dashboards for failure simulation</a:t>
            </a:r>
          </a:p>
          <a:p>
            <a:pPr lvl="5"/>
            <a:r>
              <a:rPr lang="en-GB" sz="1800" dirty="0" smtClean="0">
                <a:solidFill>
                  <a:schemeClr val="tx1"/>
                </a:solidFill>
              </a:rPr>
              <a:t>Extension of network module for end-to-end network construction, storage, analysis and dissemination</a:t>
            </a:r>
          </a:p>
          <a:p>
            <a:pPr lvl="5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Data available on many aspects of infrastructure</a:t>
            </a:r>
          </a:p>
          <a:p>
            <a:r>
              <a:rPr lang="en-GB" sz="2400" dirty="0" smtClean="0"/>
              <a:t>Management, provenance, analysis and dissemination key to effective research</a:t>
            </a:r>
          </a:p>
          <a:p>
            <a:r>
              <a:rPr lang="en-GB" sz="2400" dirty="0" smtClean="0"/>
              <a:t>Relational database, with spatial and network extensions being developed as part of UK ITRC to:</a:t>
            </a:r>
          </a:p>
          <a:p>
            <a:pPr lvl="5"/>
            <a:r>
              <a:rPr lang="en-GB" sz="2200" dirty="0" smtClean="0"/>
              <a:t>Handle model outputs for future capacity and demand under range of different scenarios</a:t>
            </a:r>
          </a:p>
          <a:p>
            <a:pPr lvl="5"/>
            <a:r>
              <a:rPr lang="en-GB" sz="2200" dirty="0" smtClean="0"/>
              <a:t>Build, store and manage networks</a:t>
            </a:r>
          </a:p>
          <a:p>
            <a:pPr lvl="5"/>
            <a:r>
              <a:rPr lang="en-GB" sz="2200" dirty="0" smtClean="0"/>
              <a:t>Disseminate data via prototype visualisation tools</a:t>
            </a:r>
          </a:p>
          <a:p>
            <a:pPr lvl="5"/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Links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437" y="1104900"/>
            <a:ext cx="6840760" cy="5146587"/>
          </a:xfrm>
        </p:spPr>
        <p:txBody>
          <a:bodyPr/>
          <a:lstStyle/>
          <a:p>
            <a:pPr lvl="4"/>
            <a:r>
              <a:rPr lang="en-GB" sz="2400" dirty="0" smtClean="0">
                <a:solidFill>
                  <a:schemeClr val="tx1"/>
                </a:solidFill>
              </a:rPr>
              <a:t>Infrastructure Transitions Research Consortium </a:t>
            </a:r>
          </a:p>
          <a:p>
            <a:pPr lvl="5">
              <a:buNone/>
            </a:pPr>
            <a:r>
              <a:rPr lang="en-GB" sz="1600" dirty="0" smtClean="0">
                <a:solidFill>
                  <a:schemeClr val="tx1"/>
                </a:solidFill>
                <a:hlinkClick r:id="rId3"/>
              </a:rPr>
              <a:t>www.itrc.org.uk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5">
              <a:buNone/>
            </a:pPr>
            <a:r>
              <a:rPr lang="en-GB" sz="1600" dirty="0" smtClean="0">
                <a:solidFill>
                  <a:schemeClr val="tx1"/>
                </a:solidFill>
                <a:hlinkClick r:id="rId4"/>
              </a:rPr>
              <a:t>http://gow.epsrc.ac.uk/NGBOViewGrant.aspx?GrantRef=EP/I01344X/1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4"/>
            <a:r>
              <a:rPr lang="en-GB" sz="2400" dirty="0" smtClean="0">
                <a:solidFill>
                  <a:schemeClr val="tx1"/>
                </a:solidFill>
              </a:rPr>
              <a:t>School of Civil Engineering and Geosciences, Newcastle University</a:t>
            </a:r>
          </a:p>
          <a:p>
            <a:pPr lvl="5">
              <a:buNone/>
            </a:pPr>
            <a:r>
              <a:rPr lang="en-GB" sz="1400" dirty="0" smtClean="0">
                <a:solidFill>
                  <a:schemeClr val="tx1"/>
                </a:solidFill>
                <a:hlinkClick r:id="rId5"/>
              </a:rPr>
              <a:t>www.ceg.ncl.ac.uk</a:t>
            </a:r>
            <a:endParaRPr lang="en-GB" sz="1400" dirty="0" smtClean="0">
              <a:solidFill>
                <a:schemeClr val="tx1"/>
              </a:solidFill>
            </a:endParaRPr>
          </a:p>
          <a:p>
            <a:pPr lvl="4"/>
            <a:r>
              <a:rPr lang="en-GB" sz="2400" dirty="0" smtClean="0">
                <a:solidFill>
                  <a:schemeClr val="tx1"/>
                </a:solidFill>
              </a:rPr>
              <a:t>Geospatial Engineering  Group@ Newcastle</a:t>
            </a:r>
          </a:p>
          <a:p>
            <a:pPr lvl="5">
              <a:buNone/>
            </a:pPr>
            <a:r>
              <a:rPr lang="en-GB" sz="1600" dirty="0" smtClean="0">
                <a:solidFill>
                  <a:schemeClr val="tx1"/>
                </a:solidFill>
                <a:hlinkClick r:id="rId6"/>
              </a:rPr>
              <a:t>http://www.ncl.ac.uk/ceg/research/geomatics/geospatialengineering/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4"/>
            <a:r>
              <a:rPr lang="en-GB" sz="2400" dirty="0" smtClean="0">
                <a:solidFill>
                  <a:schemeClr val="tx1"/>
                </a:solidFill>
              </a:rPr>
              <a:t>Geospatial Engineering Group Blog @ Newcastle</a:t>
            </a:r>
          </a:p>
          <a:p>
            <a:pPr lvl="5">
              <a:buNone/>
            </a:pPr>
            <a:r>
              <a:rPr lang="en-GB" sz="1600" dirty="0" smtClean="0">
                <a:solidFill>
                  <a:schemeClr val="tx1"/>
                </a:solidFill>
                <a:hlinkClick r:id="rId7"/>
              </a:rPr>
              <a:t>http://blogs.ncl.ac.uk/geospatialengineering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4"/>
            <a:r>
              <a:rPr lang="en-GB" sz="2400" dirty="0" smtClean="0">
                <a:solidFill>
                  <a:schemeClr val="tx1"/>
                </a:solidFill>
              </a:rPr>
              <a:t>Centre for Earth System’s Engineering Research (CESER) @ Newcastle</a:t>
            </a:r>
          </a:p>
          <a:p>
            <a:pPr lvl="5">
              <a:buNone/>
            </a:pPr>
            <a:r>
              <a:rPr lang="en-GB" sz="1600" dirty="0" smtClean="0">
                <a:solidFill>
                  <a:schemeClr val="tx1"/>
                </a:solidFill>
                <a:hlinkClick r:id="rId8"/>
              </a:rPr>
              <a:t>http://www.ncl.ac.uk/ceser/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863" y="1340768"/>
            <a:ext cx="6689377" cy="4834880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pPr algn="ctr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Thank you.</a:t>
            </a:r>
          </a:p>
          <a:p>
            <a:pPr>
              <a:buNone/>
            </a:pPr>
            <a:endParaRPr lang="en-GB" dirty="0" smtClean="0"/>
          </a:p>
          <a:p>
            <a:pPr lvl="4">
              <a:buNone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David.Alderson@ncl.ac.uk</a:t>
            </a:r>
            <a:endParaRPr lang="en-GB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4">
              <a:buNone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Stuart.Barr@ncl.ac.uk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4">
              <a:buNone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C.A.Robson1@ncl.ac.uk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lvl="4">
              <a:buNone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hlinkClick r:id="rId6"/>
              </a:rPr>
              <a:t>Alexander.Otto@ouce.ox.ac.uk</a:t>
            </a:r>
            <a:endParaRPr lang="en-GB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4">
              <a:buNone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hlinkClick r:id="rId7"/>
              </a:rPr>
              <a:t>Jim.Hall@eci.ox.ac.uk</a:t>
            </a:r>
            <a:endParaRPr lang="en-GB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4">
              <a:buNone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hlinkClick r:id="rId8"/>
              </a:rPr>
              <a:t>Scott.Thacker@ouce.ox.ac.uk</a:t>
            </a:r>
            <a:endParaRPr lang="en-GB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4">
              <a:buNone/>
            </a:pP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hlinkClick r:id="rId9"/>
              </a:rPr>
              <a:t>Raghav.Pant@ouce.ox.ac.uk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4">
              <a:buNone/>
            </a:pP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4185</TotalTime>
  <Words>420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NISMOD-DB – Visualisation…</vt:lpstr>
      <vt:lpstr>NISMOD-DB for Networks</vt:lpstr>
      <vt:lpstr>NISMOD-DB for Networks…</vt:lpstr>
      <vt:lpstr>NISMOD-DB – Networks…</vt:lpstr>
      <vt:lpstr>Example: Network analysis, London, UK</vt:lpstr>
      <vt:lpstr>Future Work…</vt:lpstr>
      <vt:lpstr>Summary</vt:lpstr>
      <vt:lpstr>Links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source relational database schema and system for the analysis of large scale spatially interdependent infrastructure networks</dc:title>
  <dc:creator>sdja3</dc:creator>
  <cp:lastModifiedBy>sdja3</cp:lastModifiedBy>
  <cp:revision>771</cp:revision>
  <dcterms:created xsi:type="dcterms:W3CDTF">2012-08-08T11:03:42Z</dcterms:created>
  <dcterms:modified xsi:type="dcterms:W3CDTF">2013-10-04T04:01:28Z</dcterms:modified>
</cp:coreProperties>
</file>