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0" r:id="rId5"/>
    <p:sldId id="261" r:id="rId6"/>
    <p:sldId id="271" r:id="rId7"/>
    <p:sldId id="272" r:id="rId8"/>
    <p:sldId id="263" r:id="rId9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51" autoAdjust="0"/>
  </p:normalViewPr>
  <p:slideViewPr>
    <p:cSldViewPr>
      <p:cViewPr>
        <p:scale>
          <a:sx n="66" d="100"/>
          <a:sy n="66" d="100"/>
        </p:scale>
        <p:origin x="-128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D1038-167E-47F0-9D11-1D71E82981F3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40475-B556-4C27-BF02-BF56A35AA9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822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0454A-E70B-4354-AB20-198C6F99259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0A79E-F7C2-4C5A-BCB8-FB6C920150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3265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A79E-F7C2-4C5A-BCB8-FB6C9201500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05451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A79E-F7C2-4C5A-BCB8-FB6C9201500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80814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D8EF16C-A4A6-472C-BE93-B305CED4F1C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F337DAA5-8452-4729-9F49-3B1D9673A9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F16C-A4A6-472C-BE93-B305CED4F1C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F337DAA5-8452-4729-9F49-3B1D9673A9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F16C-A4A6-472C-BE93-B305CED4F1C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F337DAA5-8452-4729-9F49-3B1D9673A9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8EF16C-A4A6-472C-BE93-B305CED4F1C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F337DAA5-8452-4729-9F49-3B1D9673A9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D8EF16C-A4A6-472C-BE93-B305CED4F1C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F337DAA5-8452-4729-9F49-3B1D9673A9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F16C-A4A6-472C-BE93-B305CED4F1C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F337DAA5-8452-4729-9F49-3B1D9673A9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F16C-A4A6-472C-BE93-B305CED4F1C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F337DAA5-8452-4729-9F49-3B1D9673A9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8EF16C-A4A6-472C-BE93-B305CED4F1C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F337DAA5-8452-4729-9F49-3B1D9673A9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F16C-A4A6-472C-BE93-B305CED4F1C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F337DAA5-8452-4729-9F49-3B1D9673A9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8EF16C-A4A6-472C-BE93-B305CED4F1C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F337DAA5-8452-4729-9F49-3B1D9673A9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8EF16C-A4A6-472C-BE93-B305CED4F1C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F337DAA5-8452-4729-9F49-3B1D9673A9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-1114672" y="-1105544"/>
            <a:ext cx="2734344" cy="2734344"/>
          </a:xfrm>
          <a:prstGeom prst="ellipse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8EF16C-A4A6-472C-BE93-B305CED4F1C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Calibri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envis.praha-mesto.cz/rocenky/pr05_html/img/b2_10.gi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3808" y="2816932"/>
            <a:ext cx="6172200" cy="2002374"/>
          </a:xfrm>
        </p:spPr>
        <p:txBody>
          <a:bodyPr>
            <a:noAutofit/>
          </a:bodyPr>
          <a:lstStyle/>
          <a:p>
            <a:pPr algn="r"/>
            <a:r>
              <a:rPr lang="en-GB" sz="4400" dirty="0" smtClean="0">
                <a:latin typeface="Calibri" pitchFamily="34" charset="0"/>
              </a:rPr>
              <a:t>Modelling Infrastructure Systems for Resilience and Sustainability</a:t>
            </a:r>
            <a:endParaRPr lang="en-GB" sz="4400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858000" cy="1371600"/>
          </a:xfrm>
        </p:spPr>
        <p:txBody>
          <a:bodyPr>
            <a:normAutofit/>
          </a:bodyPr>
          <a:lstStyle/>
          <a:p>
            <a:r>
              <a:rPr lang="en-GB" sz="2100" u="sng" dirty="0" smtClean="0">
                <a:solidFill>
                  <a:schemeClr val="accent2"/>
                </a:solidFill>
                <a:latin typeface="Calibri" pitchFamily="34" charset="0"/>
              </a:rPr>
              <a:t>Sarah Dunn</a:t>
            </a:r>
            <a:r>
              <a:rPr lang="en-GB" sz="2100" dirty="0" smtClean="0">
                <a:solidFill>
                  <a:schemeClr val="accent2"/>
                </a:solidFill>
                <a:latin typeface="Calibri" pitchFamily="34" charset="0"/>
              </a:rPr>
              <a:t>, Sean Wilkinson, Gaihua Fu and Richard Dawson</a:t>
            </a:r>
            <a:endParaRPr lang="en-GB" sz="21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9552" y="3356992"/>
            <a:ext cx="1368152" cy="1368152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318658" y="4869160"/>
            <a:ext cx="648072" cy="648072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15516" y="2492896"/>
            <a:ext cx="648072" cy="648072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36509" y="2924944"/>
            <a:ext cx="324036" cy="324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05526" y="3555014"/>
            <a:ext cx="162018" cy="1620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cegunilogopc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798"/>
          <a:stretch/>
        </p:blipFill>
        <p:spPr bwMode="auto">
          <a:xfrm>
            <a:off x="6089490" y="5805262"/>
            <a:ext cx="2947006" cy="100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03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76" y="399802"/>
            <a:ext cx="8259688" cy="652934"/>
          </a:xfrm>
        </p:spPr>
        <p:txBody>
          <a:bodyPr>
            <a:noAutofit/>
          </a:bodyPr>
          <a:lstStyle/>
          <a:p>
            <a:r>
              <a:rPr lang="en-GB" sz="4000" dirty="0" smtClean="0"/>
              <a:t>Analysis of Infrastructure Systems</a:t>
            </a:r>
            <a:endParaRPr lang="en-GB" sz="4000" dirty="0"/>
          </a:p>
        </p:txBody>
      </p:sp>
      <p:sp>
        <p:nvSpPr>
          <p:cNvPr id="5" name="Oval 4"/>
          <p:cNvSpPr/>
          <p:nvPr/>
        </p:nvSpPr>
        <p:spPr>
          <a:xfrm>
            <a:off x="7164288" y="1844824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>
            <a:endCxn id="9" idx="7"/>
          </p:cNvCxnSpPr>
          <p:nvPr/>
        </p:nvCxnSpPr>
        <p:spPr>
          <a:xfrm flipH="1">
            <a:off x="5919061" y="1990503"/>
            <a:ext cx="1266299" cy="12838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211960" y="2585995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796136" y="325331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292080" y="3442849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292080" y="3156874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752020" y="3287479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824028" y="3586864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923928" y="291770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491880" y="2687746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149875" y="1909591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>
            <a:stCxn id="9" idx="1"/>
            <a:endCxn id="11" idx="6"/>
          </p:cNvCxnSpPr>
          <p:nvPr/>
        </p:nvCxnSpPr>
        <p:spPr>
          <a:xfrm flipH="1" flipV="1">
            <a:off x="5436097" y="3228883"/>
            <a:ext cx="381131" cy="455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  <a:endCxn id="10" idx="6"/>
          </p:cNvCxnSpPr>
          <p:nvPr/>
        </p:nvCxnSpPr>
        <p:spPr>
          <a:xfrm flipH="1">
            <a:off x="5436097" y="3376238"/>
            <a:ext cx="381131" cy="1386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6"/>
            <a:endCxn id="10" idx="3"/>
          </p:cNvCxnSpPr>
          <p:nvPr/>
        </p:nvCxnSpPr>
        <p:spPr>
          <a:xfrm flipV="1">
            <a:off x="4968047" y="3565773"/>
            <a:ext cx="345127" cy="930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0"/>
            <a:endCxn id="11" idx="4"/>
          </p:cNvCxnSpPr>
          <p:nvPr/>
        </p:nvCxnSpPr>
        <p:spPr>
          <a:xfrm flipV="1">
            <a:off x="5364088" y="3300892"/>
            <a:ext cx="0" cy="1419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6"/>
            <a:endCxn id="10" idx="1"/>
          </p:cNvCxnSpPr>
          <p:nvPr/>
        </p:nvCxnSpPr>
        <p:spPr>
          <a:xfrm>
            <a:off x="4896039" y="3359488"/>
            <a:ext cx="417135" cy="1044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4"/>
            <a:endCxn id="13" idx="0"/>
          </p:cNvCxnSpPr>
          <p:nvPr/>
        </p:nvCxnSpPr>
        <p:spPr>
          <a:xfrm>
            <a:off x="4824028" y="3431497"/>
            <a:ext cx="72008" cy="1553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5"/>
            <a:endCxn id="12" idx="1"/>
          </p:cNvCxnSpPr>
          <p:nvPr/>
        </p:nvCxnSpPr>
        <p:spPr>
          <a:xfrm>
            <a:off x="4334885" y="2708920"/>
            <a:ext cx="438227" cy="599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2"/>
            <a:endCxn id="8" idx="6"/>
          </p:cNvCxnSpPr>
          <p:nvPr/>
        </p:nvCxnSpPr>
        <p:spPr>
          <a:xfrm flipH="1">
            <a:off x="4355976" y="1916832"/>
            <a:ext cx="2808312" cy="7411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4" idx="7"/>
            <a:endCxn id="8" idx="3"/>
          </p:cNvCxnSpPr>
          <p:nvPr/>
        </p:nvCxnSpPr>
        <p:spPr>
          <a:xfrm flipV="1">
            <a:off x="4046855" y="2708920"/>
            <a:ext cx="186199" cy="2298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5"/>
            <a:endCxn id="14" idx="2"/>
          </p:cNvCxnSpPr>
          <p:nvPr/>
        </p:nvCxnSpPr>
        <p:spPr>
          <a:xfrm>
            <a:off x="3614805" y="2810669"/>
            <a:ext cx="309123" cy="179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37509" y="2349409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>
            <a:stCxn id="27" idx="3"/>
            <a:endCxn id="15" idx="6"/>
          </p:cNvCxnSpPr>
          <p:nvPr/>
        </p:nvCxnSpPr>
        <p:spPr>
          <a:xfrm flipH="1">
            <a:off x="3635896" y="2472335"/>
            <a:ext cx="622704" cy="2874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7" idx="4"/>
            <a:endCxn id="8" idx="0"/>
          </p:cNvCxnSpPr>
          <p:nvPr/>
        </p:nvCxnSpPr>
        <p:spPr>
          <a:xfrm flipH="1">
            <a:off x="4283968" y="2493426"/>
            <a:ext cx="25549" cy="925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4"/>
            <a:endCxn id="27" idx="0"/>
          </p:cNvCxnSpPr>
          <p:nvPr/>
        </p:nvCxnSpPr>
        <p:spPr>
          <a:xfrm>
            <a:off x="4221884" y="2053605"/>
            <a:ext cx="87635" cy="2958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960593" y="3852877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4346795" y="3498634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3510836" y="3831787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3355848" y="422053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2987824" y="4039159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2987824" y="337289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2627784" y="350797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2868843" y="368869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2339752" y="368869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2882703" y="2585995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2411785" y="2845693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1835696" y="2680129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1899743" y="3012859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1772147" y="4289383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1903935" y="379078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/>
          <p:cNvCxnSpPr>
            <a:stCxn id="43" idx="0"/>
            <a:endCxn id="42" idx="4"/>
          </p:cNvCxnSpPr>
          <p:nvPr/>
        </p:nvCxnSpPr>
        <p:spPr>
          <a:xfrm flipH="1" flipV="1">
            <a:off x="1907706" y="2824147"/>
            <a:ext cx="64047" cy="1887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1" idx="2"/>
            <a:endCxn id="43" idx="7"/>
          </p:cNvCxnSpPr>
          <p:nvPr/>
        </p:nvCxnSpPr>
        <p:spPr>
          <a:xfrm flipH="1">
            <a:off x="2022669" y="2917702"/>
            <a:ext cx="389119" cy="11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0" idx="2"/>
            <a:endCxn id="41" idx="7"/>
          </p:cNvCxnSpPr>
          <p:nvPr/>
        </p:nvCxnSpPr>
        <p:spPr>
          <a:xfrm flipH="1">
            <a:off x="2534711" y="2658005"/>
            <a:ext cx="347992" cy="2087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5" idx="0"/>
          </p:cNvCxnSpPr>
          <p:nvPr/>
        </p:nvCxnSpPr>
        <p:spPr>
          <a:xfrm flipV="1">
            <a:off x="1975941" y="3156876"/>
            <a:ext cx="3771" cy="6339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9" idx="2"/>
            <a:endCxn id="45" idx="6"/>
          </p:cNvCxnSpPr>
          <p:nvPr/>
        </p:nvCxnSpPr>
        <p:spPr>
          <a:xfrm flipH="1">
            <a:off x="2047949" y="3760707"/>
            <a:ext cx="291803" cy="1020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5" idx="4"/>
            <a:endCxn id="44" idx="0"/>
          </p:cNvCxnSpPr>
          <p:nvPr/>
        </p:nvCxnSpPr>
        <p:spPr>
          <a:xfrm flipH="1">
            <a:off x="1844157" y="3934795"/>
            <a:ext cx="131787" cy="354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3"/>
            <a:endCxn id="39" idx="7"/>
          </p:cNvCxnSpPr>
          <p:nvPr/>
        </p:nvCxnSpPr>
        <p:spPr>
          <a:xfrm flipH="1">
            <a:off x="2462679" y="3630895"/>
            <a:ext cx="186199" cy="788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6" idx="3"/>
            <a:endCxn id="37" idx="6"/>
          </p:cNvCxnSpPr>
          <p:nvPr/>
        </p:nvCxnSpPr>
        <p:spPr>
          <a:xfrm flipH="1">
            <a:off x="2771801" y="3495825"/>
            <a:ext cx="237115" cy="841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0" idx="4"/>
            <a:endCxn id="36" idx="0"/>
          </p:cNvCxnSpPr>
          <p:nvPr/>
        </p:nvCxnSpPr>
        <p:spPr>
          <a:xfrm>
            <a:off x="2954709" y="2730013"/>
            <a:ext cx="105123" cy="6428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5" idx="0"/>
            <a:endCxn id="36" idx="4"/>
          </p:cNvCxnSpPr>
          <p:nvPr/>
        </p:nvCxnSpPr>
        <p:spPr>
          <a:xfrm flipV="1">
            <a:off x="3059832" y="3516916"/>
            <a:ext cx="0" cy="522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6" idx="2"/>
            <a:endCxn id="44" idx="7"/>
          </p:cNvCxnSpPr>
          <p:nvPr/>
        </p:nvCxnSpPr>
        <p:spPr>
          <a:xfrm flipH="1">
            <a:off x="1895072" y="4208811"/>
            <a:ext cx="610581" cy="1016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4" idx="1"/>
            <a:endCxn id="35" idx="6"/>
          </p:cNvCxnSpPr>
          <p:nvPr/>
        </p:nvCxnSpPr>
        <p:spPr>
          <a:xfrm flipH="1" flipV="1">
            <a:off x="3131841" y="4111166"/>
            <a:ext cx="245099" cy="1304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4" idx="0"/>
            <a:endCxn id="33" idx="3"/>
          </p:cNvCxnSpPr>
          <p:nvPr/>
        </p:nvCxnSpPr>
        <p:spPr>
          <a:xfrm flipV="1">
            <a:off x="3427859" y="3954710"/>
            <a:ext cx="104071" cy="265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1" idx="3"/>
            <a:endCxn id="34" idx="7"/>
          </p:cNvCxnSpPr>
          <p:nvPr/>
        </p:nvCxnSpPr>
        <p:spPr>
          <a:xfrm flipH="1">
            <a:off x="3478775" y="3975803"/>
            <a:ext cx="502911" cy="265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3" idx="1"/>
            <a:endCxn id="36" idx="5"/>
          </p:cNvCxnSpPr>
          <p:nvPr/>
        </p:nvCxnSpPr>
        <p:spPr>
          <a:xfrm flipH="1" flipV="1">
            <a:off x="3110749" y="3495825"/>
            <a:ext cx="421179" cy="3570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1" idx="2"/>
            <a:endCxn id="33" idx="6"/>
          </p:cNvCxnSpPr>
          <p:nvPr/>
        </p:nvCxnSpPr>
        <p:spPr>
          <a:xfrm flipH="1" flipV="1">
            <a:off x="3654852" y="3903795"/>
            <a:ext cx="305741" cy="210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4" idx="4"/>
            <a:endCxn id="31" idx="0"/>
          </p:cNvCxnSpPr>
          <p:nvPr/>
        </p:nvCxnSpPr>
        <p:spPr>
          <a:xfrm>
            <a:off x="3995938" y="3061719"/>
            <a:ext cx="36665" cy="7911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2" idx="3"/>
            <a:endCxn id="31" idx="7"/>
          </p:cNvCxnSpPr>
          <p:nvPr/>
        </p:nvCxnSpPr>
        <p:spPr>
          <a:xfrm flipH="1">
            <a:off x="4083519" y="3621559"/>
            <a:ext cx="284368" cy="2524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3" idx="3"/>
            <a:endCxn id="31" idx="6"/>
          </p:cNvCxnSpPr>
          <p:nvPr/>
        </p:nvCxnSpPr>
        <p:spPr>
          <a:xfrm flipH="1">
            <a:off x="4104611" y="3709791"/>
            <a:ext cx="740511" cy="2150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38" idx="1"/>
            <a:endCxn id="37" idx="5"/>
          </p:cNvCxnSpPr>
          <p:nvPr/>
        </p:nvCxnSpPr>
        <p:spPr>
          <a:xfrm flipH="1" flipV="1">
            <a:off x="2750709" y="3630895"/>
            <a:ext cx="139224" cy="788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2505653" y="4136803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Straight Connector 66"/>
          <p:cNvCxnSpPr>
            <a:stCxn id="35" idx="3"/>
            <a:endCxn id="66" idx="6"/>
          </p:cNvCxnSpPr>
          <p:nvPr/>
        </p:nvCxnSpPr>
        <p:spPr>
          <a:xfrm flipH="1">
            <a:off x="2649671" y="4162084"/>
            <a:ext cx="359247" cy="467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3691017" y="436454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2835143" y="4530055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2720135" y="4778209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2411785" y="4786579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1043608" y="3935644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1331640" y="476083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1791967" y="4883755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2634808" y="5437825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2193851" y="567509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2831785" y="5605453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2793775" y="6086053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4116375" y="5315056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3489067" y="485858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3691415" y="5031391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4186592" y="4778209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6732240" y="4047715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5349151" y="373973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084168" y="3680569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408204" y="3287479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6156176" y="5422201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5220072" y="4336015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4688657" y="438604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4680012" y="5773693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5745219" y="6298234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5032595" y="5287021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4239403" y="6078787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4" name="Straight Connector 93"/>
          <p:cNvCxnSpPr>
            <a:stCxn id="72" idx="6"/>
            <a:endCxn id="44" idx="2"/>
          </p:cNvCxnSpPr>
          <p:nvPr/>
        </p:nvCxnSpPr>
        <p:spPr>
          <a:xfrm>
            <a:off x="1187625" y="4007654"/>
            <a:ext cx="584523" cy="3537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73" idx="7"/>
            <a:endCxn id="44" idx="3"/>
          </p:cNvCxnSpPr>
          <p:nvPr/>
        </p:nvCxnSpPr>
        <p:spPr>
          <a:xfrm flipV="1">
            <a:off x="1454568" y="4412306"/>
            <a:ext cx="338673" cy="3696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  <a:endCxn id="74" idx="0"/>
          </p:cNvCxnSpPr>
          <p:nvPr/>
        </p:nvCxnSpPr>
        <p:spPr>
          <a:xfrm>
            <a:off x="1844157" y="4433397"/>
            <a:ext cx="19819" cy="4503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69" idx="2"/>
            <a:endCxn id="71" idx="0"/>
          </p:cNvCxnSpPr>
          <p:nvPr/>
        </p:nvCxnSpPr>
        <p:spPr>
          <a:xfrm flipH="1">
            <a:off x="2483793" y="4602064"/>
            <a:ext cx="351349" cy="1845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69" idx="3"/>
            <a:endCxn id="70" idx="0"/>
          </p:cNvCxnSpPr>
          <p:nvPr/>
        </p:nvCxnSpPr>
        <p:spPr>
          <a:xfrm flipH="1">
            <a:off x="2792144" y="4652982"/>
            <a:ext cx="64091" cy="1252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69" idx="7"/>
            <a:endCxn id="123" idx="3"/>
          </p:cNvCxnSpPr>
          <p:nvPr/>
        </p:nvCxnSpPr>
        <p:spPr>
          <a:xfrm flipV="1">
            <a:off x="2958067" y="4514283"/>
            <a:ext cx="162852" cy="368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75" idx="0"/>
            <a:endCxn id="71" idx="4"/>
          </p:cNvCxnSpPr>
          <p:nvPr/>
        </p:nvCxnSpPr>
        <p:spPr>
          <a:xfrm flipH="1" flipV="1">
            <a:off x="2483795" y="4930595"/>
            <a:ext cx="223023" cy="5072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75" idx="1"/>
            <a:endCxn id="44" idx="5"/>
          </p:cNvCxnSpPr>
          <p:nvPr/>
        </p:nvCxnSpPr>
        <p:spPr>
          <a:xfrm flipH="1" flipV="1">
            <a:off x="1895073" y="4412308"/>
            <a:ext cx="760827" cy="10466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23" idx="4"/>
            <a:endCxn id="77" idx="0"/>
          </p:cNvCxnSpPr>
          <p:nvPr/>
        </p:nvCxnSpPr>
        <p:spPr>
          <a:xfrm flipH="1">
            <a:off x="2903793" y="4535374"/>
            <a:ext cx="268043" cy="10700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endCxn id="68" idx="1"/>
          </p:cNvCxnSpPr>
          <p:nvPr/>
        </p:nvCxnSpPr>
        <p:spPr>
          <a:xfrm>
            <a:off x="3499866" y="4310472"/>
            <a:ext cx="212244" cy="751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68" idx="3"/>
            <a:endCxn id="80" idx="7"/>
          </p:cNvCxnSpPr>
          <p:nvPr/>
        </p:nvCxnSpPr>
        <p:spPr>
          <a:xfrm flipH="1">
            <a:off x="3611994" y="4487473"/>
            <a:ext cx="100116" cy="3922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81" idx="1"/>
            <a:endCxn id="80" idx="5"/>
          </p:cNvCxnSpPr>
          <p:nvPr/>
        </p:nvCxnSpPr>
        <p:spPr>
          <a:xfrm flipH="1" flipV="1">
            <a:off x="3611994" y="4981514"/>
            <a:ext cx="100513" cy="709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5" idx="3"/>
            <a:endCxn id="76" idx="7"/>
          </p:cNvCxnSpPr>
          <p:nvPr/>
        </p:nvCxnSpPr>
        <p:spPr>
          <a:xfrm flipH="1">
            <a:off x="2316777" y="5560750"/>
            <a:ext cx="339123" cy="1354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77" idx="1"/>
            <a:endCxn id="75" idx="5"/>
          </p:cNvCxnSpPr>
          <p:nvPr/>
        </p:nvCxnSpPr>
        <p:spPr>
          <a:xfrm flipH="1" flipV="1">
            <a:off x="2757735" y="5560748"/>
            <a:ext cx="95143" cy="657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77" idx="4"/>
            <a:endCxn id="78" idx="0"/>
          </p:cNvCxnSpPr>
          <p:nvPr/>
        </p:nvCxnSpPr>
        <p:spPr>
          <a:xfrm flipH="1">
            <a:off x="2865784" y="5749469"/>
            <a:ext cx="38011" cy="3365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79" idx="3"/>
            <a:endCxn id="77" idx="6"/>
          </p:cNvCxnSpPr>
          <p:nvPr/>
        </p:nvCxnSpPr>
        <p:spPr>
          <a:xfrm flipH="1">
            <a:off x="2975804" y="5437982"/>
            <a:ext cx="1161665" cy="2394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79" idx="1"/>
            <a:endCxn id="81" idx="6"/>
          </p:cNvCxnSpPr>
          <p:nvPr/>
        </p:nvCxnSpPr>
        <p:spPr>
          <a:xfrm flipH="1" flipV="1">
            <a:off x="3835431" y="5103401"/>
            <a:ext cx="302036" cy="2327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81" idx="7"/>
            <a:endCxn id="82" idx="2"/>
          </p:cNvCxnSpPr>
          <p:nvPr/>
        </p:nvCxnSpPr>
        <p:spPr>
          <a:xfrm flipV="1">
            <a:off x="3814340" y="4850217"/>
            <a:ext cx="372253" cy="2022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79" idx="5"/>
            <a:endCxn id="90" idx="1"/>
          </p:cNvCxnSpPr>
          <p:nvPr/>
        </p:nvCxnSpPr>
        <p:spPr>
          <a:xfrm>
            <a:off x="4239301" y="5437983"/>
            <a:ext cx="461803" cy="3568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91" idx="1"/>
            <a:endCxn id="90" idx="5"/>
          </p:cNvCxnSpPr>
          <p:nvPr/>
        </p:nvCxnSpPr>
        <p:spPr>
          <a:xfrm flipH="1" flipV="1">
            <a:off x="4802939" y="5896620"/>
            <a:ext cx="963373" cy="4227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92" idx="3"/>
            <a:endCxn id="90" idx="7"/>
          </p:cNvCxnSpPr>
          <p:nvPr/>
        </p:nvCxnSpPr>
        <p:spPr>
          <a:xfrm flipH="1">
            <a:off x="4802939" y="5409944"/>
            <a:ext cx="250749" cy="384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93" idx="7"/>
            <a:endCxn id="90" idx="3"/>
          </p:cNvCxnSpPr>
          <p:nvPr/>
        </p:nvCxnSpPr>
        <p:spPr>
          <a:xfrm flipV="1">
            <a:off x="4362331" y="5896619"/>
            <a:ext cx="338775" cy="2032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87" idx="1"/>
            <a:endCxn id="88" idx="5"/>
          </p:cNvCxnSpPr>
          <p:nvPr/>
        </p:nvCxnSpPr>
        <p:spPr>
          <a:xfrm flipH="1" flipV="1">
            <a:off x="5342999" y="4458941"/>
            <a:ext cx="834271" cy="984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88" idx="2"/>
            <a:endCxn id="89" idx="6"/>
          </p:cNvCxnSpPr>
          <p:nvPr/>
        </p:nvCxnSpPr>
        <p:spPr>
          <a:xfrm flipH="1">
            <a:off x="4832675" y="4408025"/>
            <a:ext cx="387399" cy="50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3" idx="4"/>
            <a:endCxn id="89" idx="0"/>
          </p:cNvCxnSpPr>
          <p:nvPr/>
        </p:nvCxnSpPr>
        <p:spPr>
          <a:xfrm flipH="1">
            <a:off x="4760665" y="3730882"/>
            <a:ext cx="135371" cy="6551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84" idx="3"/>
            <a:endCxn id="88" idx="0"/>
          </p:cNvCxnSpPr>
          <p:nvPr/>
        </p:nvCxnSpPr>
        <p:spPr>
          <a:xfrm flipH="1">
            <a:off x="5292082" y="3862663"/>
            <a:ext cx="78161" cy="4733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85" idx="2"/>
            <a:endCxn id="84" idx="6"/>
          </p:cNvCxnSpPr>
          <p:nvPr/>
        </p:nvCxnSpPr>
        <p:spPr>
          <a:xfrm flipH="1">
            <a:off x="5493165" y="3752577"/>
            <a:ext cx="591003" cy="591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86" idx="3"/>
            <a:endCxn id="85" idx="7"/>
          </p:cNvCxnSpPr>
          <p:nvPr/>
        </p:nvCxnSpPr>
        <p:spPr>
          <a:xfrm flipH="1">
            <a:off x="6207093" y="3410404"/>
            <a:ext cx="222203" cy="2912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83" idx="1"/>
            <a:endCxn id="85" idx="5"/>
          </p:cNvCxnSpPr>
          <p:nvPr/>
        </p:nvCxnSpPr>
        <p:spPr>
          <a:xfrm flipH="1" flipV="1">
            <a:off x="6207095" y="3803495"/>
            <a:ext cx="546239" cy="2653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3099828" y="4391356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4" name="Straight Connector 123"/>
          <p:cNvCxnSpPr>
            <a:stCxn id="123" idx="5"/>
            <a:endCxn id="80" idx="1"/>
          </p:cNvCxnSpPr>
          <p:nvPr/>
        </p:nvCxnSpPr>
        <p:spPr>
          <a:xfrm>
            <a:off x="3222755" y="4514283"/>
            <a:ext cx="287405" cy="3653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35" idx="4"/>
            <a:endCxn id="123" idx="0"/>
          </p:cNvCxnSpPr>
          <p:nvPr/>
        </p:nvCxnSpPr>
        <p:spPr>
          <a:xfrm>
            <a:off x="3059834" y="4183174"/>
            <a:ext cx="112004" cy="2081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66" idx="5"/>
            <a:endCxn id="123" idx="1"/>
          </p:cNvCxnSpPr>
          <p:nvPr/>
        </p:nvCxnSpPr>
        <p:spPr>
          <a:xfrm>
            <a:off x="2628580" y="4259726"/>
            <a:ext cx="492341" cy="15272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66" idx="1"/>
            <a:endCxn id="39" idx="4"/>
          </p:cNvCxnSpPr>
          <p:nvPr/>
        </p:nvCxnSpPr>
        <p:spPr>
          <a:xfrm flipH="1" flipV="1">
            <a:off x="2411760" y="3832715"/>
            <a:ext cx="114984" cy="3251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38" idx="2"/>
            <a:endCxn id="39" idx="6"/>
          </p:cNvCxnSpPr>
          <p:nvPr/>
        </p:nvCxnSpPr>
        <p:spPr>
          <a:xfrm flipH="1">
            <a:off x="2483768" y="3760706"/>
            <a:ext cx="3850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90" idx="1"/>
            <a:endCxn id="82" idx="5"/>
          </p:cNvCxnSpPr>
          <p:nvPr/>
        </p:nvCxnSpPr>
        <p:spPr>
          <a:xfrm flipH="1" flipV="1">
            <a:off x="4309517" y="4901132"/>
            <a:ext cx="391587" cy="8936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89" idx="3"/>
            <a:endCxn id="82" idx="7"/>
          </p:cNvCxnSpPr>
          <p:nvPr/>
        </p:nvCxnSpPr>
        <p:spPr>
          <a:xfrm flipH="1">
            <a:off x="4309517" y="4508964"/>
            <a:ext cx="400232" cy="2903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6804248" y="5046673"/>
            <a:ext cx="1800200" cy="1694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Calibri" pitchFamily="34" charset="0"/>
              </a:rPr>
              <a:t>Underlying Network Architecture</a:t>
            </a:r>
            <a:endParaRPr lang="en-GB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32" name="Picture 131" descr="http://envis.praha-mesto.cz/rocenky/pr05_html/img/b2_10.gif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54657" y="1556794"/>
            <a:ext cx="7677783" cy="513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flipH="1">
            <a:off x="114713" y="6584259"/>
            <a:ext cx="1479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Calibri" pitchFamily="34" charset="0"/>
                <a:cs typeface="Calibri" pitchFamily="34" charset="0"/>
              </a:rPr>
              <a:t>Vejvodova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 (2006)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83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36" y="399802"/>
            <a:ext cx="4371256" cy="652934"/>
          </a:xfrm>
        </p:spPr>
        <p:txBody>
          <a:bodyPr>
            <a:noAutofit/>
          </a:bodyPr>
          <a:lstStyle/>
          <a:p>
            <a:r>
              <a:rPr lang="en-GB" sz="3600" dirty="0" smtClean="0"/>
              <a:t>Scale-Free Networks</a:t>
            </a:r>
            <a:endParaRPr lang="en-GB" sz="3600" dirty="0"/>
          </a:p>
        </p:txBody>
      </p:sp>
      <p:sp>
        <p:nvSpPr>
          <p:cNvPr id="133" name="TextBox 132"/>
          <p:cNvSpPr txBox="1"/>
          <p:nvPr/>
        </p:nvSpPr>
        <p:spPr>
          <a:xfrm>
            <a:off x="-396552" y="1366899"/>
            <a:ext cx="4032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 Internet</a:t>
            </a:r>
          </a:p>
          <a:p>
            <a:pPr lvl="1" algn="r"/>
            <a:r>
              <a:rPr lang="en-GB" dirty="0" smtClean="0">
                <a:latin typeface="Calibri" pitchFamily="34" charset="0"/>
                <a:cs typeface="Calibri" pitchFamily="34" charset="0"/>
              </a:rPr>
              <a:t>(Albert, et al.  Nature: 1999)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 World-Wide-Web</a:t>
            </a:r>
          </a:p>
          <a:p>
            <a:pPr lvl="1" algn="r"/>
            <a:r>
              <a:rPr lang="en-GB" dirty="0">
                <a:latin typeface="Calibri" pitchFamily="34" charset="0"/>
                <a:cs typeface="Calibri" pitchFamily="34" charset="0"/>
              </a:rPr>
              <a:t>(Albert, et al.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Nature: 2000)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4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5306" r="10922"/>
          <a:stretch/>
        </p:blipFill>
        <p:spPr bwMode="auto">
          <a:xfrm>
            <a:off x="328127" y="3212976"/>
            <a:ext cx="3451785" cy="273630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TextBox 134"/>
          <p:cNvSpPr txBox="1"/>
          <p:nvPr/>
        </p:nvSpPr>
        <p:spPr>
          <a:xfrm flipH="1">
            <a:off x="144016" y="6065662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itchFamily="34" charset="0"/>
                <a:cs typeface="Calibri" pitchFamily="34" charset="0"/>
              </a:rPr>
              <a:t>Newman </a:t>
            </a:r>
            <a:r>
              <a:rPr lang="en-GB" sz="1200" dirty="0">
                <a:latin typeface="Calibri" pitchFamily="34" charset="0"/>
                <a:cs typeface="Calibri" pitchFamily="34" charset="0"/>
              </a:rPr>
              <a:t>(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2003)</a:t>
            </a:r>
            <a:endParaRPr lang="en-US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707904" y="1375030"/>
            <a:ext cx="50405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Electrical Distribution Systems</a:t>
            </a:r>
          </a:p>
          <a:p>
            <a:pPr lvl="1" algn="r"/>
            <a:r>
              <a:rPr lang="en-GB" dirty="0" smtClean="0">
                <a:latin typeface="Calibri" pitchFamily="34" charset="0"/>
                <a:cs typeface="Calibri" pitchFamily="34" charset="0"/>
              </a:rPr>
              <a:t>(Sole, et al. 2008)      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Airline Networks</a:t>
            </a:r>
          </a:p>
          <a:p>
            <a:pPr lvl="1" algn="r"/>
            <a:r>
              <a:rPr lang="en-GB" dirty="0" smtClean="0">
                <a:latin typeface="Calibri" pitchFamily="34" charset="0"/>
                <a:cs typeface="Calibri" pitchFamily="34" charset="0"/>
              </a:rPr>
              <a:t>(Wilkinson, et al. 2012)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7701" y="3091475"/>
            <a:ext cx="4176464" cy="293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" name="Rectangle 137"/>
          <p:cNvSpPr/>
          <p:nvPr/>
        </p:nvSpPr>
        <p:spPr>
          <a:xfrm>
            <a:off x="4598009" y="6043282"/>
            <a:ext cx="1691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>
                <a:latin typeface="Calibri" pitchFamily="34" charset="0"/>
                <a:cs typeface="Calibri" pitchFamily="34" charset="0"/>
              </a:rPr>
              <a:t>Carvalho</a:t>
            </a:r>
            <a:r>
              <a:rPr lang="en-GB" sz="1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et </a:t>
            </a:r>
            <a:r>
              <a:rPr lang="en-GB" sz="1200" dirty="0">
                <a:latin typeface="Calibri" pitchFamily="34" charset="0"/>
                <a:cs typeface="Calibri" pitchFamily="34" charset="0"/>
              </a:rPr>
              <a:t>al. (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2009)</a:t>
            </a:r>
            <a:endParaRPr lang="en-GB" sz="1200" u="sng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75" y="3034763"/>
            <a:ext cx="4070593" cy="30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34765"/>
            <a:ext cx="4070594" cy="30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" name="Title 1"/>
          <p:cNvSpPr txBox="1">
            <a:spLocks/>
          </p:cNvSpPr>
          <p:nvPr/>
        </p:nvSpPr>
        <p:spPr>
          <a:xfrm>
            <a:off x="4427984" y="399802"/>
            <a:ext cx="4371256" cy="65293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Exponential  Networks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20455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76" y="399802"/>
            <a:ext cx="8259688" cy="652934"/>
          </a:xfrm>
        </p:spPr>
        <p:txBody>
          <a:bodyPr>
            <a:noAutofit/>
          </a:bodyPr>
          <a:lstStyle/>
          <a:p>
            <a:r>
              <a:rPr lang="en-GB" sz="4000" dirty="0" smtClean="0"/>
              <a:t>Network Generation Algorithms</a:t>
            </a:r>
            <a:endParaRPr lang="en-GB" sz="4000" dirty="0"/>
          </a:p>
        </p:txBody>
      </p:sp>
      <p:sp>
        <p:nvSpPr>
          <p:cNvPr id="13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07576"/>
            <a:ext cx="8147248" cy="4873752"/>
          </a:xfrm>
        </p:spPr>
        <p:txBody>
          <a:bodyPr/>
          <a:lstStyle/>
          <a:p>
            <a:r>
              <a:rPr lang="en-GB" dirty="0" smtClean="0"/>
              <a:t>Scale-free network generation algorithm:</a:t>
            </a:r>
          </a:p>
          <a:p>
            <a:pPr marL="0" indent="0">
              <a:buNone/>
            </a:pPr>
            <a:r>
              <a:rPr lang="en-GB" sz="1400" i="1" dirty="0" err="1"/>
              <a:t>Barabasi</a:t>
            </a:r>
            <a:r>
              <a:rPr lang="en-GB" sz="1400" i="1" dirty="0"/>
              <a:t>, A. L. and Albert, R. (1999). "Emergence of scaling in random networks." </a:t>
            </a:r>
            <a:r>
              <a:rPr lang="en-GB" sz="1400" i="1" u="sng" dirty="0"/>
              <a:t>Science</a:t>
            </a:r>
            <a:r>
              <a:rPr lang="en-GB" sz="1400" i="1" dirty="0"/>
              <a:t> 286(5439): 509-512.</a:t>
            </a:r>
          </a:p>
          <a:p>
            <a:endParaRPr lang="en-GB" i="1" dirty="0"/>
          </a:p>
        </p:txBody>
      </p:sp>
      <p:sp>
        <p:nvSpPr>
          <p:cNvPr id="135" name="Oval 134"/>
          <p:cNvSpPr/>
          <p:nvPr/>
        </p:nvSpPr>
        <p:spPr>
          <a:xfrm>
            <a:off x="3960720" y="2636912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/>
          <p:cNvSpPr/>
          <p:nvPr/>
        </p:nvSpPr>
        <p:spPr>
          <a:xfrm>
            <a:off x="5932296" y="2780928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/>
          <p:cNvSpPr/>
          <p:nvPr/>
        </p:nvSpPr>
        <p:spPr>
          <a:xfrm>
            <a:off x="3916072" y="3429000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/>
          <p:cNvSpPr/>
          <p:nvPr/>
        </p:nvSpPr>
        <p:spPr>
          <a:xfrm>
            <a:off x="2079868" y="4259880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/>
          <p:cNvSpPr/>
          <p:nvPr/>
        </p:nvSpPr>
        <p:spPr>
          <a:xfrm>
            <a:off x="4752808" y="4437112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Oval 139"/>
          <p:cNvSpPr/>
          <p:nvPr/>
        </p:nvSpPr>
        <p:spPr>
          <a:xfrm>
            <a:off x="4276112" y="4941168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Oval 140"/>
          <p:cNvSpPr/>
          <p:nvPr/>
        </p:nvSpPr>
        <p:spPr>
          <a:xfrm>
            <a:off x="6436352" y="4509120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Oval 141"/>
          <p:cNvSpPr/>
          <p:nvPr/>
        </p:nvSpPr>
        <p:spPr>
          <a:xfrm>
            <a:off x="5644264" y="5805264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3" name="Straight Connector 142"/>
          <p:cNvCxnSpPr>
            <a:stCxn id="139" idx="5"/>
            <a:endCxn id="142" idx="1"/>
          </p:cNvCxnSpPr>
          <p:nvPr/>
        </p:nvCxnSpPr>
        <p:spPr>
          <a:xfrm>
            <a:off x="4937196" y="4621500"/>
            <a:ext cx="738704" cy="121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41" idx="3"/>
            <a:endCxn id="142" idx="7"/>
          </p:cNvCxnSpPr>
          <p:nvPr/>
        </p:nvCxnSpPr>
        <p:spPr>
          <a:xfrm flipH="1">
            <a:off x="5828652" y="4693508"/>
            <a:ext cx="639336" cy="1143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39" idx="6"/>
            <a:endCxn id="141" idx="2"/>
          </p:cNvCxnSpPr>
          <p:nvPr/>
        </p:nvCxnSpPr>
        <p:spPr>
          <a:xfrm>
            <a:off x="4968832" y="4545124"/>
            <a:ext cx="146752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39" idx="3"/>
            <a:endCxn id="140" idx="7"/>
          </p:cNvCxnSpPr>
          <p:nvPr/>
        </p:nvCxnSpPr>
        <p:spPr>
          <a:xfrm flipH="1">
            <a:off x="4460500" y="4621500"/>
            <a:ext cx="323944" cy="351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39" idx="2"/>
            <a:endCxn id="138" idx="6"/>
          </p:cNvCxnSpPr>
          <p:nvPr/>
        </p:nvCxnSpPr>
        <p:spPr>
          <a:xfrm flipH="1" flipV="1">
            <a:off x="2295892" y="4367892"/>
            <a:ext cx="2456916" cy="177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39" idx="1"/>
            <a:endCxn id="137" idx="5"/>
          </p:cNvCxnSpPr>
          <p:nvPr/>
        </p:nvCxnSpPr>
        <p:spPr>
          <a:xfrm flipH="1" flipV="1">
            <a:off x="4100460" y="3613388"/>
            <a:ext cx="683984" cy="855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36" idx="3"/>
            <a:endCxn id="139" idx="7"/>
          </p:cNvCxnSpPr>
          <p:nvPr/>
        </p:nvCxnSpPr>
        <p:spPr>
          <a:xfrm flipH="1">
            <a:off x="4937196" y="2965316"/>
            <a:ext cx="1026736" cy="1503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5" idx="4"/>
            <a:endCxn id="137" idx="0"/>
          </p:cNvCxnSpPr>
          <p:nvPr/>
        </p:nvCxnSpPr>
        <p:spPr>
          <a:xfrm flipH="1">
            <a:off x="4024084" y="2852936"/>
            <a:ext cx="44648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/>
          <p:cNvSpPr/>
          <p:nvPr/>
        </p:nvSpPr>
        <p:spPr>
          <a:xfrm>
            <a:off x="1971856" y="5157192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2" name="Straight Connector 151"/>
          <p:cNvCxnSpPr>
            <a:stCxn id="139" idx="2"/>
            <a:endCxn id="151" idx="7"/>
          </p:cNvCxnSpPr>
          <p:nvPr/>
        </p:nvCxnSpPr>
        <p:spPr>
          <a:xfrm flipH="1">
            <a:off x="2156244" y="4545124"/>
            <a:ext cx="2596564" cy="64370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590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76" y="399802"/>
            <a:ext cx="8259688" cy="652934"/>
          </a:xfrm>
        </p:spPr>
        <p:txBody>
          <a:bodyPr>
            <a:noAutofit/>
          </a:bodyPr>
          <a:lstStyle/>
          <a:p>
            <a:r>
              <a:rPr lang="en-GB" sz="4000" dirty="0" smtClean="0"/>
              <a:t>Network Generation Algorithms</a:t>
            </a:r>
            <a:endParaRPr lang="en-GB" sz="4000" dirty="0"/>
          </a:p>
        </p:txBody>
      </p:sp>
      <p:sp>
        <p:nvSpPr>
          <p:cNvPr id="13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07576"/>
            <a:ext cx="8147248" cy="4873752"/>
          </a:xfrm>
        </p:spPr>
        <p:txBody>
          <a:bodyPr/>
          <a:lstStyle/>
          <a:p>
            <a:r>
              <a:rPr lang="en-GB" dirty="0" smtClean="0"/>
              <a:t>Exponential network generation algorithm:</a:t>
            </a:r>
          </a:p>
          <a:p>
            <a:pPr>
              <a:buNone/>
            </a:pPr>
            <a:r>
              <a:rPr lang="en-GB" sz="1400" i="1" dirty="0"/>
              <a:t>Wilkinson, S. M., Dunn, S., and Ma, S., (2012) ‘The Vulnerability of the European Air Traffic Network to Spatial Hazards’ </a:t>
            </a:r>
            <a:r>
              <a:rPr lang="en-GB" sz="1400" i="1" u="sng" dirty="0"/>
              <a:t>Natural Hazards</a:t>
            </a:r>
            <a:r>
              <a:rPr lang="en-GB" sz="1400" i="1" dirty="0"/>
              <a:t>. 60(3): 1027-1036.</a:t>
            </a:r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134" name="Oval 133"/>
          <p:cNvSpPr/>
          <p:nvPr/>
        </p:nvSpPr>
        <p:spPr>
          <a:xfrm>
            <a:off x="3439610" y="4132814"/>
            <a:ext cx="1832732" cy="1832732"/>
          </a:xfrm>
          <a:prstGeom prst="ellipse">
            <a:avLst/>
          </a:prstGeom>
          <a:solidFill>
            <a:schemeClr val="accent2">
              <a:alpha val="3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/>
          <p:cNvSpPr/>
          <p:nvPr/>
        </p:nvSpPr>
        <p:spPr>
          <a:xfrm>
            <a:off x="3960720" y="2636912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/>
          <p:cNvSpPr/>
          <p:nvPr/>
        </p:nvSpPr>
        <p:spPr>
          <a:xfrm>
            <a:off x="5932296" y="2780928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/>
          <p:cNvSpPr/>
          <p:nvPr/>
        </p:nvSpPr>
        <p:spPr>
          <a:xfrm>
            <a:off x="3916072" y="3429000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/>
          <p:cNvSpPr/>
          <p:nvPr/>
        </p:nvSpPr>
        <p:spPr>
          <a:xfrm>
            <a:off x="2079868" y="4259880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/>
          <p:cNvSpPr/>
          <p:nvPr/>
        </p:nvSpPr>
        <p:spPr>
          <a:xfrm>
            <a:off x="4752808" y="4437112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Oval 139"/>
          <p:cNvSpPr/>
          <p:nvPr/>
        </p:nvSpPr>
        <p:spPr>
          <a:xfrm>
            <a:off x="4276112" y="4941168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Oval 140"/>
          <p:cNvSpPr/>
          <p:nvPr/>
        </p:nvSpPr>
        <p:spPr>
          <a:xfrm>
            <a:off x="6436352" y="4509120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Oval 141"/>
          <p:cNvSpPr/>
          <p:nvPr/>
        </p:nvSpPr>
        <p:spPr>
          <a:xfrm>
            <a:off x="5644264" y="5805264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3" name="Straight Connector 142"/>
          <p:cNvCxnSpPr>
            <a:stCxn id="139" idx="5"/>
            <a:endCxn id="142" idx="1"/>
          </p:cNvCxnSpPr>
          <p:nvPr/>
        </p:nvCxnSpPr>
        <p:spPr>
          <a:xfrm>
            <a:off x="4937196" y="4621500"/>
            <a:ext cx="738704" cy="121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41" idx="3"/>
            <a:endCxn id="142" idx="7"/>
          </p:cNvCxnSpPr>
          <p:nvPr/>
        </p:nvCxnSpPr>
        <p:spPr>
          <a:xfrm flipH="1">
            <a:off x="5828652" y="4693508"/>
            <a:ext cx="639336" cy="1143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39" idx="6"/>
            <a:endCxn id="141" idx="2"/>
          </p:cNvCxnSpPr>
          <p:nvPr/>
        </p:nvCxnSpPr>
        <p:spPr>
          <a:xfrm>
            <a:off x="4968832" y="4545124"/>
            <a:ext cx="146752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39" idx="3"/>
            <a:endCxn id="140" idx="7"/>
          </p:cNvCxnSpPr>
          <p:nvPr/>
        </p:nvCxnSpPr>
        <p:spPr>
          <a:xfrm flipH="1">
            <a:off x="4460500" y="4621500"/>
            <a:ext cx="323944" cy="351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39" idx="2"/>
            <a:endCxn id="138" idx="6"/>
          </p:cNvCxnSpPr>
          <p:nvPr/>
        </p:nvCxnSpPr>
        <p:spPr>
          <a:xfrm flipH="1" flipV="1">
            <a:off x="2295892" y="4367892"/>
            <a:ext cx="2456916" cy="177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39" idx="1"/>
            <a:endCxn id="137" idx="5"/>
          </p:cNvCxnSpPr>
          <p:nvPr/>
        </p:nvCxnSpPr>
        <p:spPr>
          <a:xfrm flipH="1" flipV="1">
            <a:off x="4100460" y="3613388"/>
            <a:ext cx="683984" cy="855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36" idx="3"/>
            <a:endCxn id="139" idx="7"/>
          </p:cNvCxnSpPr>
          <p:nvPr/>
        </p:nvCxnSpPr>
        <p:spPr>
          <a:xfrm flipH="1">
            <a:off x="4937196" y="2965316"/>
            <a:ext cx="1026736" cy="1503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5" idx="4"/>
            <a:endCxn id="137" idx="0"/>
          </p:cNvCxnSpPr>
          <p:nvPr/>
        </p:nvCxnSpPr>
        <p:spPr>
          <a:xfrm flipH="1">
            <a:off x="4024084" y="2852936"/>
            <a:ext cx="44648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/>
          <p:cNvSpPr/>
          <p:nvPr/>
        </p:nvSpPr>
        <p:spPr>
          <a:xfrm>
            <a:off x="1971856" y="5157192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2" name="Straight Connector 151"/>
          <p:cNvCxnSpPr>
            <a:stCxn id="139" idx="2"/>
            <a:endCxn id="151" idx="7"/>
          </p:cNvCxnSpPr>
          <p:nvPr/>
        </p:nvCxnSpPr>
        <p:spPr>
          <a:xfrm flipH="1">
            <a:off x="2156244" y="4545124"/>
            <a:ext cx="2596564" cy="64370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40" idx="2"/>
            <a:endCxn id="151" idx="6"/>
          </p:cNvCxnSpPr>
          <p:nvPr/>
        </p:nvCxnSpPr>
        <p:spPr>
          <a:xfrm flipH="1">
            <a:off x="2187880" y="5049180"/>
            <a:ext cx="2088232" cy="21602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578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76" y="399802"/>
            <a:ext cx="8259688" cy="652934"/>
          </a:xfrm>
        </p:spPr>
        <p:txBody>
          <a:bodyPr>
            <a:noAutofit/>
          </a:bodyPr>
          <a:lstStyle/>
          <a:p>
            <a:r>
              <a:rPr lang="en-GB" sz="4000" dirty="0" smtClean="0"/>
              <a:t>Topological Hazard Tolerance</a:t>
            </a:r>
            <a:endParaRPr lang="en-GB" sz="4000" dirty="0"/>
          </a:p>
        </p:txBody>
      </p:sp>
      <p:sp>
        <p:nvSpPr>
          <p:cNvPr id="13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07576"/>
            <a:ext cx="8147248" cy="4873752"/>
          </a:xfrm>
        </p:spPr>
        <p:txBody>
          <a:bodyPr/>
          <a:lstStyle/>
          <a:p>
            <a:r>
              <a:rPr lang="en-GB" dirty="0" smtClean="0"/>
              <a:t>Infrastructure networks have been shown to be:</a:t>
            </a:r>
          </a:p>
          <a:p>
            <a:pPr lvl="1"/>
            <a:r>
              <a:rPr lang="en-GB" dirty="0" smtClean="0"/>
              <a:t>Resilient to random hazard</a:t>
            </a:r>
          </a:p>
        </p:txBody>
      </p:sp>
      <p:sp>
        <p:nvSpPr>
          <p:cNvPr id="135" name="Oval 134"/>
          <p:cNvSpPr/>
          <p:nvPr/>
        </p:nvSpPr>
        <p:spPr>
          <a:xfrm>
            <a:off x="3356508" y="2852936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/>
          <p:cNvSpPr/>
          <p:nvPr/>
        </p:nvSpPr>
        <p:spPr>
          <a:xfrm>
            <a:off x="5328084" y="2996952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/>
          <p:cNvSpPr/>
          <p:nvPr/>
        </p:nvSpPr>
        <p:spPr>
          <a:xfrm>
            <a:off x="3311860" y="3645024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/>
          <p:cNvSpPr/>
          <p:nvPr/>
        </p:nvSpPr>
        <p:spPr>
          <a:xfrm>
            <a:off x="1475656" y="4475904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/>
          <p:cNvSpPr/>
          <p:nvPr/>
        </p:nvSpPr>
        <p:spPr>
          <a:xfrm>
            <a:off x="4148596" y="4653136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Oval 139"/>
          <p:cNvSpPr/>
          <p:nvPr/>
        </p:nvSpPr>
        <p:spPr>
          <a:xfrm>
            <a:off x="3671900" y="5157192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Oval 140"/>
          <p:cNvSpPr/>
          <p:nvPr/>
        </p:nvSpPr>
        <p:spPr>
          <a:xfrm>
            <a:off x="5832140" y="4725144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Oval 141"/>
          <p:cNvSpPr/>
          <p:nvPr/>
        </p:nvSpPr>
        <p:spPr>
          <a:xfrm>
            <a:off x="5040052" y="6021288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3" name="Straight Connector 142"/>
          <p:cNvCxnSpPr>
            <a:stCxn id="139" idx="5"/>
            <a:endCxn id="142" idx="1"/>
          </p:cNvCxnSpPr>
          <p:nvPr/>
        </p:nvCxnSpPr>
        <p:spPr>
          <a:xfrm>
            <a:off x="4332984" y="4837524"/>
            <a:ext cx="738704" cy="121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41" idx="3"/>
            <a:endCxn id="142" idx="7"/>
          </p:cNvCxnSpPr>
          <p:nvPr/>
        </p:nvCxnSpPr>
        <p:spPr>
          <a:xfrm flipH="1">
            <a:off x="5224440" y="4909532"/>
            <a:ext cx="639336" cy="1143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39" idx="6"/>
            <a:endCxn id="141" idx="2"/>
          </p:cNvCxnSpPr>
          <p:nvPr/>
        </p:nvCxnSpPr>
        <p:spPr>
          <a:xfrm>
            <a:off x="4364620" y="4761148"/>
            <a:ext cx="146752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39" idx="3"/>
            <a:endCxn id="140" idx="7"/>
          </p:cNvCxnSpPr>
          <p:nvPr/>
        </p:nvCxnSpPr>
        <p:spPr>
          <a:xfrm flipH="1">
            <a:off x="3856288" y="4837524"/>
            <a:ext cx="323944" cy="351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39" idx="2"/>
            <a:endCxn id="138" idx="6"/>
          </p:cNvCxnSpPr>
          <p:nvPr/>
        </p:nvCxnSpPr>
        <p:spPr>
          <a:xfrm flipH="1" flipV="1">
            <a:off x="1691680" y="4583916"/>
            <a:ext cx="2456916" cy="177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39" idx="1"/>
            <a:endCxn id="137" idx="5"/>
          </p:cNvCxnSpPr>
          <p:nvPr/>
        </p:nvCxnSpPr>
        <p:spPr>
          <a:xfrm flipH="1" flipV="1">
            <a:off x="3496248" y="3829412"/>
            <a:ext cx="683984" cy="855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36" idx="3"/>
            <a:endCxn id="139" idx="7"/>
          </p:cNvCxnSpPr>
          <p:nvPr/>
        </p:nvCxnSpPr>
        <p:spPr>
          <a:xfrm flipH="1">
            <a:off x="4332984" y="3181340"/>
            <a:ext cx="1026736" cy="1503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5" idx="4"/>
            <a:endCxn id="137" idx="0"/>
          </p:cNvCxnSpPr>
          <p:nvPr/>
        </p:nvCxnSpPr>
        <p:spPr>
          <a:xfrm flipH="1">
            <a:off x="3419872" y="3068960"/>
            <a:ext cx="44648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981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76" y="399802"/>
            <a:ext cx="8259688" cy="652934"/>
          </a:xfrm>
        </p:spPr>
        <p:txBody>
          <a:bodyPr>
            <a:noAutofit/>
          </a:bodyPr>
          <a:lstStyle/>
          <a:p>
            <a:r>
              <a:rPr lang="en-GB" sz="4000" dirty="0" smtClean="0"/>
              <a:t>Topological Hazard Tolerance</a:t>
            </a:r>
            <a:endParaRPr lang="en-GB" sz="4000" dirty="0"/>
          </a:p>
        </p:txBody>
      </p:sp>
      <p:sp>
        <p:nvSpPr>
          <p:cNvPr id="13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07576"/>
            <a:ext cx="8147248" cy="4873752"/>
          </a:xfrm>
        </p:spPr>
        <p:txBody>
          <a:bodyPr/>
          <a:lstStyle/>
          <a:p>
            <a:r>
              <a:rPr lang="en-GB" dirty="0" smtClean="0"/>
              <a:t>Infrastructure networks have been shown to be:</a:t>
            </a:r>
          </a:p>
          <a:p>
            <a:pPr lvl="1"/>
            <a:r>
              <a:rPr lang="en-GB" dirty="0" smtClean="0"/>
              <a:t>Vulnerable to targeted attack</a:t>
            </a:r>
          </a:p>
        </p:txBody>
      </p:sp>
      <p:sp>
        <p:nvSpPr>
          <p:cNvPr id="135" name="Oval 134"/>
          <p:cNvSpPr/>
          <p:nvPr/>
        </p:nvSpPr>
        <p:spPr>
          <a:xfrm>
            <a:off x="3356508" y="2852936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/>
          <p:cNvSpPr/>
          <p:nvPr/>
        </p:nvSpPr>
        <p:spPr>
          <a:xfrm>
            <a:off x="5328084" y="2996952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/>
          <p:cNvSpPr/>
          <p:nvPr/>
        </p:nvSpPr>
        <p:spPr>
          <a:xfrm>
            <a:off x="3311860" y="3645024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/>
          <p:cNvSpPr/>
          <p:nvPr/>
        </p:nvSpPr>
        <p:spPr>
          <a:xfrm>
            <a:off x="1475656" y="4475904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/>
          <p:cNvSpPr/>
          <p:nvPr/>
        </p:nvSpPr>
        <p:spPr>
          <a:xfrm>
            <a:off x="4148596" y="4653136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Oval 139"/>
          <p:cNvSpPr/>
          <p:nvPr/>
        </p:nvSpPr>
        <p:spPr>
          <a:xfrm>
            <a:off x="3671900" y="5157192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Oval 140"/>
          <p:cNvSpPr/>
          <p:nvPr/>
        </p:nvSpPr>
        <p:spPr>
          <a:xfrm>
            <a:off x="5832140" y="4725144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Oval 141"/>
          <p:cNvSpPr/>
          <p:nvPr/>
        </p:nvSpPr>
        <p:spPr>
          <a:xfrm>
            <a:off x="5040052" y="6021288"/>
            <a:ext cx="216024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3" name="Straight Connector 142"/>
          <p:cNvCxnSpPr>
            <a:stCxn id="139" idx="5"/>
            <a:endCxn id="142" idx="1"/>
          </p:cNvCxnSpPr>
          <p:nvPr/>
        </p:nvCxnSpPr>
        <p:spPr>
          <a:xfrm>
            <a:off x="4332984" y="4837524"/>
            <a:ext cx="738704" cy="121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41" idx="3"/>
            <a:endCxn id="142" idx="7"/>
          </p:cNvCxnSpPr>
          <p:nvPr/>
        </p:nvCxnSpPr>
        <p:spPr>
          <a:xfrm flipH="1">
            <a:off x="5224440" y="4909532"/>
            <a:ext cx="639336" cy="1143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39" idx="6"/>
            <a:endCxn id="141" idx="2"/>
          </p:cNvCxnSpPr>
          <p:nvPr/>
        </p:nvCxnSpPr>
        <p:spPr>
          <a:xfrm>
            <a:off x="4364620" y="4761148"/>
            <a:ext cx="146752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39" idx="3"/>
            <a:endCxn id="140" idx="7"/>
          </p:cNvCxnSpPr>
          <p:nvPr/>
        </p:nvCxnSpPr>
        <p:spPr>
          <a:xfrm flipH="1">
            <a:off x="3856288" y="4837524"/>
            <a:ext cx="323944" cy="351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39" idx="2"/>
            <a:endCxn id="138" idx="6"/>
          </p:cNvCxnSpPr>
          <p:nvPr/>
        </p:nvCxnSpPr>
        <p:spPr>
          <a:xfrm flipH="1" flipV="1">
            <a:off x="1691680" y="4583916"/>
            <a:ext cx="2456916" cy="177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39" idx="1"/>
            <a:endCxn id="137" idx="5"/>
          </p:cNvCxnSpPr>
          <p:nvPr/>
        </p:nvCxnSpPr>
        <p:spPr>
          <a:xfrm flipH="1" flipV="1">
            <a:off x="3496248" y="3829412"/>
            <a:ext cx="683984" cy="855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36" idx="3"/>
            <a:endCxn id="139" idx="7"/>
          </p:cNvCxnSpPr>
          <p:nvPr/>
        </p:nvCxnSpPr>
        <p:spPr>
          <a:xfrm flipH="1">
            <a:off x="4332984" y="3181340"/>
            <a:ext cx="1026736" cy="1503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35" idx="4"/>
            <a:endCxn id="137" idx="0"/>
          </p:cNvCxnSpPr>
          <p:nvPr/>
        </p:nvCxnSpPr>
        <p:spPr>
          <a:xfrm flipH="1">
            <a:off x="3419872" y="3068960"/>
            <a:ext cx="44648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671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76" y="399802"/>
            <a:ext cx="8259688" cy="652934"/>
          </a:xfrm>
        </p:spPr>
        <p:txBody>
          <a:bodyPr>
            <a:noAutofit/>
          </a:bodyPr>
          <a:lstStyle/>
          <a:p>
            <a:r>
              <a:rPr lang="en-GB" sz="4000" dirty="0" smtClean="0"/>
              <a:t>Development of Spatial Network Model</a:t>
            </a:r>
            <a:endParaRPr lang="en-GB" sz="4000" dirty="0"/>
          </a:p>
        </p:txBody>
      </p:sp>
      <p:sp>
        <p:nvSpPr>
          <p:cNvPr id="13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07576"/>
            <a:ext cx="8147248" cy="4873752"/>
          </a:xfrm>
        </p:spPr>
        <p:txBody>
          <a:bodyPr/>
          <a:lstStyle/>
          <a:p>
            <a:r>
              <a:rPr lang="en-GB" dirty="0" smtClean="0"/>
              <a:t>Starts with the input of initial conditions</a:t>
            </a:r>
          </a:p>
          <a:p>
            <a:pPr lvl="1"/>
            <a:r>
              <a:rPr lang="en-GB" dirty="0" smtClean="0"/>
              <a:t>Seed node locations and their geographic influence</a:t>
            </a:r>
          </a:p>
          <a:p>
            <a:r>
              <a:rPr lang="en-GB" dirty="0" smtClean="0"/>
              <a:t>The remaining nodes are then added individually </a:t>
            </a:r>
          </a:p>
          <a:p>
            <a:pPr lvl="1"/>
            <a:r>
              <a:rPr lang="en-GB" dirty="0" smtClean="0"/>
              <a:t>Each cluster can attract new nodes</a:t>
            </a:r>
          </a:p>
          <a:p>
            <a:pPr lvl="1"/>
            <a:r>
              <a:rPr lang="en-GB" dirty="0" smtClean="0"/>
              <a:t>New nodes located randomly within cluster</a:t>
            </a:r>
          </a:p>
          <a:p>
            <a:pPr lvl="1"/>
            <a:r>
              <a:rPr lang="en-GB" dirty="0" smtClean="0"/>
              <a:t>Each cluster expands with added nodes</a:t>
            </a:r>
          </a:p>
          <a:p>
            <a:pPr marL="0" indent="0">
              <a:buNone/>
            </a:pPr>
            <a:endParaRPr lang="en-GB" i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541828"/>
            <a:ext cx="3133775" cy="312917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899592" y="4509120"/>
                <a:ext cx="4096763" cy="681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𝑐𝑙𝑢𝑠𝑡𝑒𝑟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𝑛𝑢𝑚𝑏𝑒𝑟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𝑛𝑜𝑑𝑒𝑠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𝐶𝐿𝑈𝑆𝑇𝐸𝑅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𝑟𝑎𝑑𝑖𝑢𝑠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𝐶𝐿𝑈𝑆𝑇𝐸𝑅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509120"/>
                <a:ext cx="4096763" cy="68153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24026"/>
            <a:ext cx="3744416" cy="288935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1745273" y="5497487"/>
                <a:ext cx="340279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</a:rPr>
                        <m:t>𝑅𝑎𝑑𝑖𝑢𝑠</m:t>
                      </m:r>
                      <m:r>
                        <a:rPr lang="en-GB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𝐷</m:t>
                          </m:r>
                          <m:r>
                            <a:rPr lang="en-GB" sz="1400" i="1">
                              <a:latin typeface="Cambria Math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GB" sz="1400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𝑛𝑢𝑚𝑏𝑒𝑟</m:t>
                                  </m:r>
                                  <m:r>
                                    <a:rPr lang="en-GB" sz="14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GB" sz="1400" i="1">
                                      <a:latin typeface="Cambria Math"/>
                                    </a:rPr>
                                    <m:t>𝑜𝑓</m:t>
                                  </m:r>
                                  <m:r>
                                    <a:rPr lang="en-GB" sz="14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GB" sz="1400" i="1">
                                      <a:latin typeface="Cambria Math"/>
                                    </a:rPr>
                                    <m:t>𝑛𝑜𝑑𝑒𝑠</m:t>
                                  </m:r>
                                </m:e>
                              </m:d>
                            </m:e>
                          </m:func>
                          <m:r>
                            <a:rPr lang="en-GB" sz="1400" i="1"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273" y="5497487"/>
                <a:ext cx="3402791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8846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431</TotalTime>
  <Words>247</Words>
  <Application>Microsoft Office PowerPoint</Application>
  <PresentationFormat>On-screen Show (4:3)</PresentationFormat>
  <Paragraphs>40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Modelling Infrastructure Systems for Resilience and Sustainability</vt:lpstr>
      <vt:lpstr>Analysis of Infrastructure Systems</vt:lpstr>
      <vt:lpstr>Scale-Free Networks</vt:lpstr>
      <vt:lpstr>Network Generation Algorithms</vt:lpstr>
      <vt:lpstr>Network Generation Algorithms</vt:lpstr>
      <vt:lpstr>Topological Hazard Tolerance</vt:lpstr>
      <vt:lpstr>Topological Hazard Tolerance</vt:lpstr>
      <vt:lpstr>Development of Spatial Network Model</vt:lpstr>
    </vt:vector>
  </TitlesOfParts>
  <Company>Newcastle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Infrastructure Systems for Resilience and Sustainability</dc:title>
  <dc:creator>Sarah Dunn</dc:creator>
  <cp:lastModifiedBy>sdja3</cp:lastModifiedBy>
  <cp:revision>28</cp:revision>
  <cp:lastPrinted>2013-09-24T14:16:49Z</cp:lastPrinted>
  <dcterms:created xsi:type="dcterms:W3CDTF">2013-08-22T07:43:57Z</dcterms:created>
  <dcterms:modified xsi:type="dcterms:W3CDTF">2013-10-06T03:40:07Z</dcterms:modified>
</cp:coreProperties>
</file>