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5" r:id="rId2"/>
    <p:sldId id="266" r:id="rId3"/>
    <p:sldId id="267" r:id="rId4"/>
    <p:sldId id="268" r:id="rId5"/>
    <p:sldId id="262" r:id="rId6"/>
    <p:sldId id="269" r:id="rId7"/>
    <p:sldId id="273" r:id="rId8"/>
    <p:sldId id="264" r:id="rId9"/>
    <p:sldId id="270" r:id="rId1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1" autoAdjust="0"/>
  </p:normalViewPr>
  <p:slideViewPr>
    <p:cSldViewPr>
      <p:cViewPr>
        <p:scale>
          <a:sx n="66" d="100"/>
          <a:sy n="66" d="100"/>
        </p:scale>
        <p:origin x="-12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D1038-167E-47F0-9D11-1D71E82981F3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40475-B556-4C27-BF02-BF56A35AA9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22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0454A-E70B-4354-AB20-198C6F99259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0A79E-F7C2-4C5A-BCB8-FB6C920150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265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A79E-F7C2-4C5A-BCB8-FB6C9201500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464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337DAA5-8452-4729-9F49-3B1D9673A9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-1114672" y="-1105544"/>
            <a:ext cx="2734344" cy="2734344"/>
          </a:xfrm>
          <a:prstGeom prst="ellips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8EF16C-A4A6-472C-BE93-B305CED4F1CB}" type="datetimeFigureOut">
              <a:rPr lang="en-GB" smtClean="0"/>
              <a:pPr/>
              <a:t>06/10/2013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Calibri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42" Type="http://schemas.openxmlformats.org/officeDocument/2006/relationships/image" Target="../media/image42.jpeg"/><Relationship Id="rId47" Type="http://schemas.openxmlformats.org/officeDocument/2006/relationships/image" Target="../media/image47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jpeg"/><Relationship Id="rId46" Type="http://schemas.openxmlformats.org/officeDocument/2006/relationships/image" Target="../media/image46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41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45" Type="http://schemas.openxmlformats.org/officeDocument/2006/relationships/image" Target="../media/image45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4" Type="http://schemas.openxmlformats.org/officeDocument/2006/relationships/image" Target="../media/image44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Relationship Id="rId43" Type="http://schemas.openxmlformats.org/officeDocument/2006/relationships/image" Target="../media/image43.jpeg"/><Relationship Id="rId48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Development of Spatial Network Model</a:t>
            </a:r>
            <a:endParaRPr lang="en-GB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640140" y="5631631"/>
            <a:ext cx="125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C</a:t>
            </a:r>
            <a:r>
              <a:rPr lang="en-GB" sz="2400" baseline="-25000" dirty="0" smtClean="0">
                <a:latin typeface="Calibri" pitchFamily="34" charset="0"/>
              </a:rPr>
              <a:t>D</a:t>
            </a:r>
            <a:r>
              <a:rPr lang="en-GB" sz="2400" dirty="0" smtClean="0">
                <a:latin typeface="Calibri" pitchFamily="34" charset="0"/>
              </a:rPr>
              <a:t> = 100</a:t>
            </a:r>
            <a:endParaRPr lang="en-GB" sz="2400" dirty="0">
              <a:latin typeface="Calibri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529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600000" cy="3600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5819249" y="5631631"/>
            <a:ext cx="125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C</a:t>
            </a:r>
            <a:r>
              <a:rPr lang="en-GB" sz="2400" baseline="-25000" dirty="0" smtClean="0">
                <a:latin typeface="Calibri" pitchFamily="34" charset="0"/>
              </a:rPr>
              <a:t>D</a:t>
            </a:r>
            <a:r>
              <a:rPr lang="en-GB" sz="2400" dirty="0" smtClean="0">
                <a:latin typeface="Calibri" pitchFamily="34" charset="0"/>
              </a:rPr>
              <a:t> = 300</a:t>
            </a:r>
            <a:endParaRPr lang="en-GB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75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Proxy for Real-World Nodal Layout</a:t>
            </a:r>
            <a:endParaRPr lang="en-GB" sz="40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39" t="15603" r="5036" b="15157"/>
          <a:stretch/>
        </p:blipFill>
        <p:spPr bwMode="auto">
          <a:xfrm>
            <a:off x="251520" y="1725304"/>
            <a:ext cx="4499213" cy="24237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Oval 2"/>
          <p:cNvSpPr/>
          <p:nvPr/>
        </p:nvSpPr>
        <p:spPr>
          <a:xfrm>
            <a:off x="545902" y="192318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6852" y="213920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92312" y="290118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899592" y="328498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331640" y="332098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35696" y="270892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699792" y="221121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059832" y="249289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15816" y="282918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614154" y="278226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437676" y="335585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545676" y="364502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365668" y="361339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347864" y="32831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419872" y="248648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3559572" y="258808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711972" y="263691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89772" y="278931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4099322" y="264757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355976" y="249289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3563888" y="371703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369636" y="273069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203848" y="306896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635896" y="314096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246" y="3357368"/>
            <a:ext cx="4362202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244" y="3357368"/>
            <a:ext cx="4362204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00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Exponential Synthetic Networks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85360"/>
            <a:ext cx="3805761" cy="2484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9329" y="4185360"/>
            <a:ext cx="3805761" cy="2484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932" y="1268761"/>
            <a:ext cx="2268000" cy="2268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327" y="1272778"/>
            <a:ext cx="2293200" cy="22932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543" y="1268760"/>
            <a:ext cx="2268000" cy="2268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3573016"/>
            <a:ext cx="125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C</a:t>
            </a:r>
            <a:r>
              <a:rPr lang="en-GB" sz="2400" baseline="-25000" dirty="0" smtClean="0">
                <a:latin typeface="Calibri" pitchFamily="34" charset="0"/>
              </a:rPr>
              <a:t>D</a:t>
            </a:r>
            <a:r>
              <a:rPr lang="en-GB" sz="2400" dirty="0" smtClean="0">
                <a:latin typeface="Calibri" pitchFamily="34" charset="0"/>
              </a:rPr>
              <a:t> = 100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48523" y="3573016"/>
            <a:ext cx="125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C</a:t>
            </a:r>
            <a:r>
              <a:rPr lang="en-GB" sz="2400" baseline="-25000" dirty="0" smtClean="0">
                <a:latin typeface="Calibri" pitchFamily="34" charset="0"/>
              </a:rPr>
              <a:t>D</a:t>
            </a:r>
            <a:r>
              <a:rPr lang="en-GB" sz="2400" dirty="0" smtClean="0">
                <a:latin typeface="Calibri" pitchFamily="34" charset="0"/>
              </a:rPr>
              <a:t> = 200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62054" y="3573016"/>
            <a:ext cx="1254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itchFamily="34" charset="0"/>
              </a:rPr>
              <a:t>C</a:t>
            </a:r>
            <a:r>
              <a:rPr lang="en-GB" sz="2400" baseline="-25000" dirty="0" smtClean="0">
                <a:latin typeface="Calibri" pitchFamily="34" charset="0"/>
              </a:rPr>
              <a:t>D</a:t>
            </a:r>
            <a:r>
              <a:rPr lang="en-GB" sz="2400" dirty="0" smtClean="0">
                <a:latin typeface="Calibri" pitchFamily="34" charset="0"/>
              </a:rPr>
              <a:t> = 300</a:t>
            </a:r>
            <a:endParaRPr lang="en-GB" sz="2400" dirty="0">
              <a:latin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04" t="57221" r="63545" b="21390"/>
          <a:stretch/>
        </p:blipFill>
        <p:spPr bwMode="auto">
          <a:xfrm>
            <a:off x="1156952" y="5373216"/>
            <a:ext cx="942840" cy="809952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204" t="57221" r="63545" b="21390"/>
          <a:stretch/>
        </p:blipFill>
        <p:spPr bwMode="auto">
          <a:xfrm>
            <a:off x="7145442" y="5373216"/>
            <a:ext cx="942840" cy="809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13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Topological Hazard Tolerance</a:t>
            </a:r>
            <a:endParaRPr lang="en-GB" sz="4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38796"/>
            <a:ext cx="3863125" cy="2520280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299" y="2938796"/>
            <a:ext cx="3863125" cy="2520280"/>
          </a:xfrm>
          <a:prstGeom prst="rect">
            <a:avLst/>
          </a:prstGeom>
          <a:noFill/>
        </p:spPr>
      </p:pic>
      <p:sp>
        <p:nvSpPr>
          <p:cNvPr id="1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7576"/>
            <a:ext cx="8147248" cy="4873752"/>
          </a:xfrm>
        </p:spPr>
        <p:txBody>
          <a:bodyPr/>
          <a:lstStyle/>
          <a:p>
            <a:r>
              <a:rPr lang="en-GB" dirty="0" smtClean="0"/>
              <a:t>Assessed by subjecting the networks to:</a:t>
            </a:r>
          </a:p>
        </p:txBody>
      </p:sp>
      <p:sp>
        <p:nvSpPr>
          <p:cNvPr id="7" name="Rectangle 6"/>
          <p:cNvSpPr/>
          <p:nvPr/>
        </p:nvSpPr>
        <p:spPr>
          <a:xfrm>
            <a:off x="5292036" y="2500306"/>
            <a:ext cx="235179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2100" dirty="0" smtClean="0">
                <a:latin typeface="Calibri" pitchFamily="34" charset="0"/>
              </a:rPr>
              <a:t>Random hazard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910" y="2500306"/>
            <a:ext cx="309437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2100" dirty="0" smtClean="0">
                <a:latin typeface="Calibri" pitchFamily="34" charset="0"/>
              </a:rPr>
              <a:t>Degree attack strategy</a:t>
            </a:r>
          </a:p>
        </p:txBody>
      </p:sp>
    </p:spTree>
    <p:extLst>
      <p:ext uri="{BB962C8B-B14F-4D97-AF65-F5344CB8AC3E}">
        <p14:creationId xmlns:p14="http://schemas.microsoft.com/office/powerpoint/2010/main" xmlns="" val="2345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408" y="2709786"/>
            <a:ext cx="3945600" cy="39456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Spatial Hazard Tolerance</a:t>
            </a:r>
            <a:endParaRPr lang="en-GB" sz="4000" dirty="0"/>
          </a:p>
        </p:txBody>
      </p:sp>
      <p:sp>
        <p:nvSpPr>
          <p:cNvPr id="13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7576"/>
            <a:ext cx="8147248" cy="4873752"/>
          </a:xfrm>
        </p:spPr>
        <p:txBody>
          <a:bodyPr/>
          <a:lstStyle/>
          <a:p>
            <a:r>
              <a:rPr lang="en-GB" dirty="0" smtClean="0"/>
              <a:t>Assessed by using a ‘central attack’ spatial hazard</a:t>
            </a:r>
          </a:p>
          <a:p>
            <a:pPr lvl="1"/>
            <a:r>
              <a:rPr lang="en-GB" dirty="0" smtClean="0"/>
              <a:t>Remove nodes in order of their distance from the centre of the network</a:t>
            </a:r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135" name="Oval 134"/>
          <p:cNvSpPr/>
          <p:nvPr/>
        </p:nvSpPr>
        <p:spPr>
          <a:xfrm>
            <a:off x="2345245" y="2730132"/>
            <a:ext cx="3945600" cy="3922951"/>
          </a:xfrm>
          <a:prstGeom prst="ellips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4264383" y="4633551"/>
            <a:ext cx="97204" cy="9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24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Spatial Hazard Tolerance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1481885"/>
            <a:ext cx="7387363" cy="48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3272" y="3276915"/>
            <a:ext cx="3213244" cy="2096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143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1503176"/>
            <a:ext cx="7359967" cy="480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Spatial Hazard Tolerance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679970"/>
            <a:ext cx="3960440" cy="2584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90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76" y="399802"/>
            <a:ext cx="8259688" cy="652934"/>
          </a:xfrm>
        </p:spPr>
        <p:txBody>
          <a:bodyPr>
            <a:noAutofit/>
          </a:bodyPr>
          <a:lstStyle/>
          <a:p>
            <a:r>
              <a:rPr lang="en-GB" sz="4000" dirty="0" smtClean="0"/>
              <a:t>Conclusion</a:t>
            </a:r>
            <a:endParaRPr lang="en-GB" sz="4000" dirty="0"/>
          </a:p>
        </p:txBody>
      </p:sp>
      <p:sp>
        <p:nvSpPr>
          <p:cNvPr id="13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07576"/>
            <a:ext cx="8147248" cy="487375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GB" dirty="0" smtClean="0"/>
              <a:t>To date little work has been done on spatially distributed networks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Space has a small but important effect on the degree distribution of a network and can have a significant effect on the hazard tolerance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We have developed a network model which is capable of capturing the growth of infrastructure systems in terms of both their network architecture and geographical distribution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This can be used to form an assessment of their hazard tolerance to spatial hazards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xmlns="" val="15224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43808" y="2816932"/>
            <a:ext cx="6172200" cy="2002374"/>
          </a:xfrm>
        </p:spPr>
        <p:txBody>
          <a:bodyPr>
            <a:noAutofit/>
          </a:bodyPr>
          <a:lstStyle/>
          <a:p>
            <a:pPr algn="r"/>
            <a:r>
              <a:rPr lang="en-GB" sz="6600" dirty="0" smtClean="0">
                <a:latin typeface="Calibri" pitchFamily="34" charset="0"/>
              </a:rPr>
              <a:t>Thank You.</a:t>
            </a:r>
            <a:endParaRPr lang="en-GB" sz="6600" dirty="0">
              <a:latin typeface="Calibri" pitchFamily="34" charset="0"/>
            </a:endParaRPr>
          </a:p>
        </p:txBody>
      </p:sp>
      <p:pic>
        <p:nvPicPr>
          <p:cNvPr id="11" name="Picture 10" descr="cegunilogop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798"/>
          <a:stretch/>
        </p:blipFill>
        <p:spPr bwMode="auto">
          <a:xfrm>
            <a:off x="6089490" y="5805262"/>
            <a:ext cx="2947006" cy="100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539552" y="3356992"/>
            <a:ext cx="1368152" cy="1368152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318658" y="4869160"/>
            <a:ext cx="648072" cy="64807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15516" y="2492896"/>
            <a:ext cx="648072" cy="648072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36509" y="2924944"/>
            <a:ext cx="324036" cy="324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05526" y="3555014"/>
            <a:ext cx="162018" cy="1620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03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431</TotalTime>
  <Words>156</Words>
  <Application>Microsoft Office PowerPoint</Application>
  <PresentationFormat>On-screen Show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Development of Spatial Network Model</vt:lpstr>
      <vt:lpstr>Proxy for Real-World Nodal Layout</vt:lpstr>
      <vt:lpstr>Exponential Synthetic Networks</vt:lpstr>
      <vt:lpstr>Topological Hazard Tolerance</vt:lpstr>
      <vt:lpstr>Spatial Hazard Tolerance</vt:lpstr>
      <vt:lpstr>Spatial Hazard Tolerance</vt:lpstr>
      <vt:lpstr>Spatial Hazard Tolerance</vt:lpstr>
      <vt:lpstr>Conclusion</vt:lpstr>
      <vt:lpstr>Thank You.</vt:lpstr>
    </vt:vector>
  </TitlesOfParts>
  <Company>Newcastle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Infrastructure Systems for Resilience and Sustainability</dc:title>
  <dc:creator>Sarah Dunn</dc:creator>
  <cp:lastModifiedBy>sdja3</cp:lastModifiedBy>
  <cp:revision>28</cp:revision>
  <cp:lastPrinted>2013-09-24T14:16:49Z</cp:lastPrinted>
  <dcterms:created xsi:type="dcterms:W3CDTF">2013-08-22T07:43:57Z</dcterms:created>
  <dcterms:modified xsi:type="dcterms:W3CDTF">2013-10-06T03:40:34Z</dcterms:modified>
</cp:coreProperties>
</file>