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72" r:id="rId4"/>
    <p:sldId id="276" r:id="rId5"/>
    <p:sldId id="268" r:id="rId6"/>
    <p:sldId id="273" r:id="rId7"/>
    <p:sldId id="274" r:id="rId8"/>
    <p:sldId id="263" r:id="rId9"/>
    <p:sldId id="27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016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F68-FD13-4D55-A750-0631E42E4F06}" type="datetimeFigureOut">
              <a:rPr lang="en-GB" smtClean="0"/>
              <a:t>15.07.2015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6BDCE-2D9C-41D3-8443-533D8D310E7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7851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F68-FD13-4D55-A750-0631E42E4F06}" type="datetimeFigureOut">
              <a:rPr lang="en-GB" smtClean="0"/>
              <a:t>15.07.2015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6BDCE-2D9C-41D3-8443-533D8D310E7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7989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F68-FD13-4D55-A750-0631E42E4F06}" type="datetimeFigureOut">
              <a:rPr lang="en-GB" smtClean="0"/>
              <a:t>15.07.2015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6BDCE-2D9C-41D3-8443-533D8D310E7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2209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F68-FD13-4D55-A750-0631E42E4F06}" type="datetimeFigureOut">
              <a:rPr lang="en-GB" smtClean="0"/>
              <a:t>15.07.2015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6BDCE-2D9C-41D3-8443-533D8D310E7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6613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F68-FD13-4D55-A750-0631E42E4F06}" type="datetimeFigureOut">
              <a:rPr lang="en-GB" smtClean="0"/>
              <a:t>15.07.2015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6BDCE-2D9C-41D3-8443-533D8D310E7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7691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F68-FD13-4D55-A750-0631E42E4F06}" type="datetimeFigureOut">
              <a:rPr lang="en-GB" smtClean="0"/>
              <a:t>15.07.2015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6BDCE-2D9C-41D3-8443-533D8D310E7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8216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F68-FD13-4D55-A750-0631E42E4F06}" type="datetimeFigureOut">
              <a:rPr lang="en-GB" smtClean="0"/>
              <a:t>15.07.2015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6BDCE-2D9C-41D3-8443-533D8D310E7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6555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F68-FD13-4D55-A750-0631E42E4F06}" type="datetimeFigureOut">
              <a:rPr lang="en-GB" smtClean="0"/>
              <a:t>15.07.2015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6BDCE-2D9C-41D3-8443-533D8D310E7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0999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F68-FD13-4D55-A750-0631E42E4F06}" type="datetimeFigureOut">
              <a:rPr lang="en-GB" smtClean="0"/>
              <a:t>15.07.2015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6BDCE-2D9C-41D3-8443-533D8D310E7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6199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F68-FD13-4D55-A750-0631E42E4F06}" type="datetimeFigureOut">
              <a:rPr lang="en-GB" smtClean="0"/>
              <a:t>15.07.2015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6BDCE-2D9C-41D3-8443-533D8D310E7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3869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5F68-FD13-4D55-A750-0631E42E4F06}" type="datetimeFigureOut">
              <a:rPr lang="en-GB" smtClean="0"/>
              <a:t>15.07.2015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6BDCE-2D9C-41D3-8443-533D8D310E7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1731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95F68-FD13-4D55-A750-0631E42E4F06}" type="datetimeFigureOut">
              <a:rPr lang="en-GB" smtClean="0"/>
              <a:t>15.07.2015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6BDCE-2D9C-41D3-8443-533D8D310E7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4097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tx1"/>
                </a:solidFill>
              </a:rPr>
              <a:t>Human guinea pigs?</a:t>
            </a:r>
            <a:endParaRPr lang="en-GB" b="1" dirty="0">
              <a:solidFill>
                <a:schemeClr val="tx1"/>
              </a:solidFill>
            </a:endParaRPr>
          </a:p>
        </p:txBody>
      </p:sp>
      <p:pic>
        <p:nvPicPr>
          <p:cNvPr id="4" name="Picture 2" descr="http://www.lomondhillsvets.co.uk/images/guineapig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5905500" cy="275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/>
              <a:t>Clinical Trials</a:t>
            </a:r>
            <a:endParaRPr lang="en-GB" b="1" dirty="0"/>
          </a:p>
        </p:txBody>
      </p:sp>
      <p:pic>
        <p:nvPicPr>
          <p:cNvPr id="1028" name="Picture 4" descr="http://www.thefitpost.com/wp-content/uploads/thefitpost04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700808"/>
            <a:ext cx="2911674" cy="1935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7052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Consent and assent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Assent is </a:t>
            </a:r>
            <a:r>
              <a:rPr lang="en-GB" dirty="0" smtClean="0"/>
              <a:t>a person’s agreement </a:t>
            </a:r>
            <a:r>
              <a:rPr lang="en-GB" dirty="0"/>
              <a:t>to participate in </a:t>
            </a:r>
            <a:r>
              <a:rPr lang="en-GB" dirty="0" smtClean="0"/>
              <a:t>research but it is </a:t>
            </a:r>
            <a:r>
              <a:rPr lang="en-GB" dirty="0"/>
              <a:t>not a </a:t>
            </a:r>
            <a:r>
              <a:rPr lang="en-GB" dirty="0" smtClean="0"/>
              <a:t>legal requirement </a:t>
            </a:r>
          </a:p>
          <a:p>
            <a:r>
              <a:rPr lang="en-GB" dirty="0" smtClean="0"/>
              <a:t>Children should have </a:t>
            </a:r>
            <a:r>
              <a:rPr lang="en-GB" dirty="0"/>
              <a:t>an understanding </a:t>
            </a:r>
            <a:r>
              <a:rPr lang="en-GB" dirty="0" smtClean="0"/>
              <a:t>about the research and what is involved and be given the opportunity to ask questions/ express concerns</a:t>
            </a:r>
          </a:p>
          <a:p>
            <a:r>
              <a:rPr lang="en-GB" dirty="0" smtClean="0"/>
              <a:t>BUT the </a:t>
            </a:r>
            <a:r>
              <a:rPr lang="en-GB" dirty="0"/>
              <a:t>informed </a:t>
            </a:r>
            <a:r>
              <a:rPr lang="en-GB" b="1" dirty="0"/>
              <a:t>consent</a:t>
            </a:r>
            <a:r>
              <a:rPr lang="en-GB" dirty="0"/>
              <a:t> of the parents </a:t>
            </a:r>
            <a:r>
              <a:rPr lang="en-GB" dirty="0" smtClean="0"/>
              <a:t>or guardians is needed before a person under 16 can </a:t>
            </a:r>
            <a:r>
              <a:rPr lang="en-GB" dirty="0"/>
              <a:t>take part in a clinical </a:t>
            </a:r>
            <a:r>
              <a:rPr lang="en-GB" dirty="0" smtClean="0"/>
              <a:t>trial (even with the child’s </a:t>
            </a:r>
            <a:r>
              <a:rPr lang="en-GB" b="1" dirty="0" smtClean="0"/>
              <a:t>assent</a:t>
            </a:r>
            <a:r>
              <a:rPr lang="en-GB" dirty="0" smtClean="0"/>
              <a:t>)</a:t>
            </a:r>
          </a:p>
        </p:txBody>
      </p:sp>
      <p:pic>
        <p:nvPicPr>
          <p:cNvPr id="2050" name="Picture 2" descr="http://www.calmcounsellingpublications.org/wp-content/uploads/2015/01/Conse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5445224"/>
            <a:ext cx="2664296" cy="1336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5292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Who should decide?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At what age should a child be able to say ‘Yes’ or ‘No’ to participation in research?</a:t>
            </a:r>
          </a:p>
          <a:p>
            <a:r>
              <a:rPr lang="en-GB" dirty="0" smtClean="0"/>
              <a:t>Is there a difference between the two?</a:t>
            </a:r>
          </a:p>
          <a:p>
            <a:r>
              <a:rPr lang="en-GB" dirty="0" smtClean="0"/>
              <a:t>How important is it that the child understands the purpose of the research?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322681"/>
            <a:ext cx="3321332" cy="2490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3318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Parent 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i="1" dirty="0"/>
              <a:t>My daughter will be nine years old and she needs some kind of input in what's going on with her… . She's presently in a study and I need for her to be able to understand what she's getting herself into… . She's at the point where she asks a lot of questions … which is good.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8251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Placebo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A group of patients is often placed on placebo treatment during a clinical trial</a:t>
            </a:r>
          </a:p>
          <a:p>
            <a:r>
              <a:rPr lang="en-GB" dirty="0" smtClean="0"/>
              <a:t>This is important to demonstrate that the new drug is effective</a:t>
            </a:r>
          </a:p>
          <a:p>
            <a:r>
              <a:rPr lang="en-GB" dirty="0" smtClean="0"/>
              <a:t>If an effective treatment is available, withdrawing that and use of a placebo is considered unethical</a:t>
            </a:r>
          </a:p>
          <a:p>
            <a:r>
              <a:rPr lang="en-GB" dirty="0" smtClean="0"/>
              <a:t>If there is no effective treatment, placebo may be ethical until the new treatment were seen to be effective</a:t>
            </a:r>
            <a:endParaRPr lang="en-GB" dirty="0"/>
          </a:p>
        </p:txBody>
      </p:sp>
      <p:pic>
        <p:nvPicPr>
          <p:cNvPr id="3074" name="Picture 2" descr="http://www.collective-education.com/wp-content/uploads/2015/05/sci-placeb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61024"/>
            <a:ext cx="1544960" cy="1544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1204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Parent view…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en-GB" i="1" dirty="0" smtClean="0"/>
              <a:t>I </a:t>
            </a:r>
            <a:r>
              <a:rPr lang="en-GB" i="1" dirty="0"/>
              <a:t>knew that my son </a:t>
            </a:r>
            <a:r>
              <a:rPr lang="en-GB" i="1" dirty="0" smtClean="0"/>
              <a:t>may be </a:t>
            </a:r>
            <a:r>
              <a:rPr lang="en-GB" i="1" dirty="0"/>
              <a:t>on placebo from the very first injection. </a:t>
            </a:r>
            <a:endParaRPr lang="en-GB" i="1" dirty="0" smtClean="0"/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en-GB" i="1" dirty="0" smtClean="0"/>
              <a:t>I </a:t>
            </a:r>
            <a:r>
              <a:rPr lang="en-GB" i="1" dirty="0"/>
              <a:t>was not prepared for how I would feel facing 48 weeks of </a:t>
            </a:r>
            <a:r>
              <a:rPr lang="en-GB" i="1" dirty="0" smtClean="0"/>
              <a:t>travelling </a:t>
            </a:r>
            <a:r>
              <a:rPr lang="en-GB" i="1" dirty="0"/>
              <a:t>to another country once a week so that we could </a:t>
            </a:r>
            <a:r>
              <a:rPr lang="en-GB" i="1" dirty="0" smtClean="0"/>
              <a:t>potentially </a:t>
            </a:r>
            <a:r>
              <a:rPr lang="en-GB" i="1" dirty="0"/>
              <a:t>inject my son with </a:t>
            </a:r>
            <a:r>
              <a:rPr lang="en-GB" i="1" dirty="0" smtClean="0"/>
              <a:t>saline solution. </a:t>
            </a: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en-GB" i="1" dirty="0" smtClean="0"/>
              <a:t>I </a:t>
            </a:r>
            <a:r>
              <a:rPr lang="en-GB" i="1" dirty="0"/>
              <a:t>was not prepared for how it would feel to hand him over to a surgeon to have him cut open twice looking for dystrophin that we </a:t>
            </a:r>
            <a:r>
              <a:rPr lang="en-GB" i="1" dirty="0" smtClean="0"/>
              <a:t>might </a:t>
            </a:r>
            <a:r>
              <a:rPr lang="en-GB" i="1" dirty="0"/>
              <a:t>never find. </a:t>
            </a:r>
          </a:p>
        </p:txBody>
      </p:sp>
    </p:spTree>
    <p:extLst>
      <p:ext uri="{BB962C8B-B14F-4D97-AF65-F5344CB8AC3E}">
        <p14:creationId xmlns:p14="http://schemas.microsoft.com/office/powerpoint/2010/main" val="2287886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Should placebos be used?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If you had to make the rules about the use of placebos, what would they be and why?</a:t>
            </a:r>
            <a:endParaRPr lang="en-GB" dirty="0"/>
          </a:p>
        </p:txBody>
      </p:sp>
      <p:pic>
        <p:nvPicPr>
          <p:cNvPr id="4098" name="Picture 2" descr="http://andrewgelman.com/wp-content/uploads/2009/10/placebo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429000"/>
            <a:ext cx="2533650" cy="304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1410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 to you…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In your groups consider the questions below and decide who will give feedback to the group</a:t>
            </a:r>
          </a:p>
          <a:p>
            <a:pPr lvl="1"/>
            <a:r>
              <a:rPr lang="en-GB" dirty="0">
                <a:solidFill>
                  <a:srgbClr val="FF0000"/>
                </a:solidFill>
              </a:rPr>
              <a:t>At what age should a child be able to say ‘Yes’ or ‘No’ to participation in </a:t>
            </a:r>
            <a:r>
              <a:rPr lang="en-GB" dirty="0" smtClean="0">
                <a:solidFill>
                  <a:srgbClr val="FF0000"/>
                </a:solidFill>
              </a:rPr>
              <a:t>research and why?</a:t>
            </a:r>
            <a:endParaRPr lang="en-GB" dirty="0">
              <a:solidFill>
                <a:srgbClr val="FF0000"/>
              </a:solidFill>
            </a:endParaRPr>
          </a:p>
          <a:p>
            <a:pPr lvl="1"/>
            <a:r>
              <a:rPr lang="en-GB" dirty="0">
                <a:solidFill>
                  <a:srgbClr val="FFC000"/>
                </a:solidFill>
              </a:rPr>
              <a:t>Is there a difference between the two?</a:t>
            </a:r>
          </a:p>
          <a:p>
            <a:pPr lvl="1"/>
            <a:r>
              <a:rPr lang="en-GB" dirty="0">
                <a:solidFill>
                  <a:srgbClr val="92D050"/>
                </a:solidFill>
              </a:rPr>
              <a:t>How important is it that the child understands the purpose of the research</a:t>
            </a:r>
            <a:r>
              <a:rPr lang="en-GB" dirty="0" smtClean="0">
                <a:solidFill>
                  <a:srgbClr val="92D050"/>
                </a:solidFill>
              </a:rPr>
              <a:t>?</a:t>
            </a:r>
          </a:p>
          <a:p>
            <a:pPr lvl="1"/>
            <a:r>
              <a:rPr lang="en-GB" dirty="0">
                <a:solidFill>
                  <a:srgbClr val="00B0F0"/>
                </a:solidFill>
              </a:rPr>
              <a:t>If you had to make the rules about the use of placebos, what would they be and why?</a:t>
            </a:r>
          </a:p>
          <a:p>
            <a:pPr lvl="1"/>
            <a:r>
              <a:rPr lang="en-GB" dirty="0" smtClean="0">
                <a:solidFill>
                  <a:schemeClr val="accent4"/>
                </a:solidFill>
              </a:rPr>
              <a:t>What difference does it make if the trial involves children? If the trial is for a terminal disease?</a:t>
            </a:r>
            <a:endParaRPr lang="en-GB" dirty="0">
              <a:solidFill>
                <a:schemeClr val="accent4"/>
              </a:solidFill>
            </a:endParaRP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2952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122" name="Picture 2" descr="http://1.bp.blogspot.com/-jyK9RKP1AiQ/UQS5FMXUD9I/AAAAAAAAEOY/8lBLYZ2HOaY/s1600/GreatTria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561346"/>
            <a:ext cx="5992794" cy="518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689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</TotalTime>
  <Words>463</Words>
  <Application>Microsoft Office PowerPoint</Application>
  <PresentationFormat>On-screen Show (4:3)</PresentationFormat>
  <Paragraphs>30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Clinical Trials</vt:lpstr>
      <vt:lpstr>Consent and assent</vt:lpstr>
      <vt:lpstr>Who should decide?</vt:lpstr>
      <vt:lpstr>Parent view</vt:lpstr>
      <vt:lpstr>Placebo</vt:lpstr>
      <vt:lpstr>Parent view…</vt:lpstr>
      <vt:lpstr>Should placebos be used?</vt:lpstr>
      <vt:lpstr>Over to you…</vt:lpstr>
      <vt:lpstr>PowerPoint Presentation</vt:lpstr>
    </vt:vector>
  </TitlesOfParts>
  <Company>Newcastle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Genetic sequencing</dc:title>
  <dc:creator>Cathy Turner</dc:creator>
  <cp:lastModifiedBy>Kasia Pirog</cp:lastModifiedBy>
  <cp:revision>22</cp:revision>
  <dcterms:created xsi:type="dcterms:W3CDTF">2014-07-02T09:49:56Z</dcterms:created>
  <dcterms:modified xsi:type="dcterms:W3CDTF">2015-07-15T12:36:52Z</dcterms:modified>
</cp:coreProperties>
</file>