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7" r:id="rId2"/>
    <p:sldId id="295" r:id="rId3"/>
    <p:sldId id="278" r:id="rId4"/>
    <p:sldId id="292" r:id="rId5"/>
    <p:sldId id="284" r:id="rId6"/>
    <p:sldId id="296" r:id="rId7"/>
    <p:sldId id="302" r:id="rId8"/>
    <p:sldId id="288" r:id="rId9"/>
    <p:sldId id="289" r:id="rId10"/>
    <p:sldId id="293" r:id="rId11"/>
    <p:sldId id="297" r:id="rId12"/>
    <p:sldId id="305" r:id="rId13"/>
    <p:sldId id="294" r:id="rId14"/>
    <p:sldId id="306" r:id="rId15"/>
    <p:sldId id="304" r:id="rId16"/>
    <p:sldId id="300" r:id="rId17"/>
    <p:sldId id="303" r:id="rId18"/>
    <p:sldId id="286" r:id="rId1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Franks" initials="CF" lastIdx="2" clrIdx="0">
    <p:extLst>
      <p:ext uri="{19B8F6BF-5375-455C-9EA6-DF929625EA0E}">
        <p15:presenceInfo xmlns:p15="http://schemas.microsoft.com/office/powerpoint/2012/main" userId="S-1-5-21-1417001333-839522115-1801674531-1296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64"/>
    <a:srgbClr val="013964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144" autoAdjust="0"/>
  </p:normalViewPr>
  <p:slideViewPr>
    <p:cSldViewPr snapToGrid="0" snapToObjects="1">
      <p:cViewPr varScale="1">
        <p:scale>
          <a:sx n="107" d="100"/>
          <a:sy n="107" d="100"/>
        </p:scale>
        <p:origin x="114" y="120"/>
      </p:cViewPr>
      <p:guideLst>
        <p:guide orient="horz" pos="2183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5" d="100"/>
          <a:sy n="75" d="100"/>
        </p:scale>
        <p:origin x="218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C10CA-100A-A24C-8F09-C767CB1015A8}" type="datetimeFigureOut">
              <a:rPr lang="en-US" smtClean="0"/>
              <a:pPr/>
              <a:t>7/18/2016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FC684-293E-EA42-B1F0-498D26726B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009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C909B31-B1D4-2C46-9A75-B4ECE5819730}" type="slidenum">
              <a:rPr lang="en-US" sz="1200" baseline="0"/>
              <a:pPr/>
              <a:t>1</a:t>
            </a:fld>
            <a:endParaRPr lang="en-US" sz="1200" baseline="0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solidFill>
                <a:srgbClr val="731F43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219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FC684-293E-EA42-B1F0-498D26726B4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753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FC684-293E-EA42-B1F0-498D26726B4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875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FC684-293E-EA42-B1F0-498D26726B4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225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FC684-293E-EA42-B1F0-498D26726B4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368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FC684-293E-EA42-B1F0-498D26726B4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733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FC684-293E-EA42-B1F0-498D26726B4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3101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FC684-293E-EA42-B1F0-498D26726B4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1496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FC684-293E-EA42-B1F0-498D26726B4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9493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FC684-293E-EA42-B1F0-498D26726B4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611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FC684-293E-EA42-B1F0-498D26726B4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989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52016" y="9430307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DDD28B13-853E-9742-89F3-50BC2E0FAA37}" type="slidenum">
              <a:rPr lang="en-US" sz="1200" baseline="0"/>
              <a:pPr algn="r"/>
              <a:t>3</a:t>
            </a:fld>
            <a:endParaRPr lang="en-US" sz="1200" baseline="0" dirty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160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FC684-293E-EA42-B1F0-498D26726B4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308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FC684-293E-EA42-B1F0-498D26726B4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483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FC684-293E-EA42-B1F0-498D26726B4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827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FC684-293E-EA42-B1F0-498D26726B4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885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FC684-293E-EA42-B1F0-498D26726B4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538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FC684-293E-EA42-B1F0-498D26726B4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49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4"/>
          <p:cNvSpPr>
            <a:spLocks noChangeShapeType="1"/>
          </p:cNvSpPr>
          <p:nvPr userDrawn="1"/>
        </p:nvSpPr>
        <p:spPr bwMode="auto">
          <a:xfrm>
            <a:off x="762000" y="1143000"/>
            <a:ext cx="8382000" cy="0"/>
          </a:xfrm>
          <a:prstGeom prst="line">
            <a:avLst/>
          </a:prstGeom>
          <a:noFill/>
          <a:ln w="9525">
            <a:solidFill>
              <a:srgbClr val="6666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2" name="Picture 11" descr="NU - A4 Logo (RGB)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04800"/>
            <a:ext cx="183197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851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C9AE-0448-8142-8293-B363C4F84803}" type="datetimeFigureOut">
              <a:rPr lang="en-US" smtClean="0"/>
              <a:pPr/>
              <a:t>7/18/2016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7745-E17C-874C-B973-050C58E97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541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C9AE-0448-8142-8293-B363C4F84803}" type="datetimeFigureOut">
              <a:rPr lang="en-US" smtClean="0"/>
              <a:pPr/>
              <a:t>7/18/2016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7745-E17C-874C-B973-050C58E97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489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C9AE-0448-8142-8293-B363C4F84803}" type="datetimeFigureOut">
              <a:rPr lang="en-US" smtClean="0"/>
              <a:pPr/>
              <a:t>7/18/2016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7745-E17C-874C-B973-050C58E97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350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C9AE-0448-8142-8293-B363C4F84803}" type="datetimeFigureOut">
              <a:rPr lang="en-US" smtClean="0"/>
              <a:pPr/>
              <a:t>7/18/2016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7745-E17C-874C-B973-050C58E97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109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C9AE-0448-8142-8293-B363C4F84803}" type="datetimeFigureOut">
              <a:rPr lang="en-US" smtClean="0"/>
              <a:pPr/>
              <a:t>7/18/2016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7745-E17C-874C-B973-050C58E97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207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C9AE-0448-8142-8293-B363C4F84803}" type="datetimeFigureOut">
              <a:rPr lang="en-US" smtClean="0"/>
              <a:pPr/>
              <a:t>7/18/2016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7745-E17C-874C-B973-050C58E97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419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C9AE-0448-8142-8293-B363C4F84803}" type="datetimeFigureOut">
              <a:rPr lang="en-US" smtClean="0"/>
              <a:pPr/>
              <a:t>7/18/2016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7745-E17C-874C-B973-050C58E97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188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C9AE-0448-8142-8293-B363C4F84803}" type="datetimeFigureOut">
              <a:rPr lang="en-US" smtClean="0"/>
              <a:pPr/>
              <a:t>7/18/2016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7745-E17C-874C-B973-050C58E97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854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C9AE-0448-8142-8293-B363C4F84803}" type="datetimeFigureOut">
              <a:rPr lang="en-US" smtClean="0"/>
              <a:pPr/>
              <a:t>7/18/2016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7745-E17C-874C-B973-050C58E97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592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C9AE-0448-8142-8293-B363C4F84803}" type="datetimeFigureOut">
              <a:rPr lang="en-US" smtClean="0"/>
              <a:pPr/>
              <a:t>7/18/2016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7745-E17C-874C-B973-050C58E97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889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9C9AE-0448-8142-8293-B363C4F84803}" type="datetimeFigureOut">
              <a:rPr lang="en-US" smtClean="0"/>
              <a:pPr/>
              <a:t>7/18/2016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67745-E17C-874C-B973-050C58E97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01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shibboleth.net/confluence/display/SHIB2/Installation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ncl.ac.uk/itservice/login-gateway/installing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l.ac.uk/itservice/login-gateway/" TargetMode="External"/><Relationship Id="rId5" Type="http://schemas.openxmlformats.org/officeDocument/2006/relationships/hyperlink" Target="https://wiki.shibboleth.net/confluence/display/SHIB2/NativeSPGettingStarted" TargetMode="Externa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ukfederation.org.uk/library/uploads/Documents/overview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ecurity_Assertion_Markup_Languag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ername.ncl.ac.uk/shibboleth/metadat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my.ncl.ac.uk/shibboleth/metadata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5404" cy="6865150"/>
          </a:xfrm>
          <a:prstGeom prst="rect">
            <a:avLst/>
          </a:prstGeom>
        </p:spPr>
      </p:pic>
      <p:pic>
        <p:nvPicPr>
          <p:cNvPr id="2051" name="Picture 55" descr="NU - A4 Logo (RGB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04588"/>
            <a:ext cx="183197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7"/>
          <p:cNvSpPr txBox="1">
            <a:spLocks noChangeArrowheads="1"/>
          </p:cNvSpPr>
          <p:nvPr/>
        </p:nvSpPr>
        <p:spPr bwMode="auto">
          <a:xfrm>
            <a:off x="611370" y="556298"/>
            <a:ext cx="6096000" cy="109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Aft>
                <a:spcPct val="20000"/>
              </a:spcAft>
            </a:pPr>
            <a:r>
              <a:rPr lang="en-US" sz="3600" baseline="0" dirty="0" smtClean="0">
                <a:solidFill>
                  <a:srgbClr val="C10B24"/>
                </a:solidFill>
                <a:latin typeface="Calibri" panose="020F0502020204030204" pitchFamily="34" charset="0"/>
              </a:rPr>
              <a:t>IT Services</a:t>
            </a:r>
          </a:p>
          <a:p>
            <a:r>
              <a:rPr lang="en-US" sz="2200" baseline="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Shibboleth Single Sign-On overview</a:t>
            </a:r>
            <a:endParaRPr lang="en-US" sz="2200" baseline="0" dirty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97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73099" y="549275"/>
            <a:ext cx="671402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3000" baseline="0" dirty="0" smtClean="0">
                <a:solidFill>
                  <a:srgbClr val="C10B24"/>
                </a:solidFill>
                <a:latin typeface="+mn-lt"/>
              </a:rPr>
              <a:t>Protecting content (</a:t>
            </a:r>
            <a:r>
              <a:rPr lang="en-GB" sz="3000" baseline="0" dirty="0" err="1" smtClean="0">
                <a:solidFill>
                  <a:srgbClr val="C10B24"/>
                </a:solidFill>
                <a:latin typeface="+mn-lt"/>
              </a:rPr>
              <a:t>mod_shib</a:t>
            </a:r>
            <a:r>
              <a:rPr lang="en-GB" sz="3000" baseline="0" dirty="0" smtClean="0">
                <a:solidFill>
                  <a:srgbClr val="C10B24"/>
                </a:solidFill>
                <a:latin typeface="+mn-lt"/>
              </a:rPr>
              <a:t>)</a:t>
            </a:r>
            <a:endParaRPr lang="en-US" sz="3000" baseline="0" dirty="0">
              <a:solidFill>
                <a:srgbClr val="C10B24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74" y="1475020"/>
            <a:ext cx="71387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Most web applications require authentication</a:t>
            </a:r>
            <a:br>
              <a:rPr lang="en-GB" sz="2000" dirty="0" smtClean="0">
                <a:solidFill>
                  <a:srgbClr val="002060"/>
                </a:solidFill>
              </a:rPr>
            </a:br>
            <a:endParaRPr lang="en-GB" sz="2000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Service Provider software can control who can access the pages</a:t>
            </a:r>
            <a:br>
              <a:rPr lang="en-GB" sz="2000" dirty="0" smtClean="0">
                <a:solidFill>
                  <a:srgbClr val="002060"/>
                </a:solidFill>
              </a:rPr>
            </a:br>
            <a:endParaRPr lang="en-GB" sz="2000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Programs/programmers (and users) can personalise content</a:t>
            </a:r>
            <a:br>
              <a:rPr lang="en-GB" sz="2000" dirty="0" smtClean="0">
                <a:solidFill>
                  <a:srgbClr val="002060"/>
                </a:solidFill>
              </a:rPr>
            </a:br>
            <a:endParaRPr lang="en-GB" sz="2000" dirty="0" smtClean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54" y="3422902"/>
            <a:ext cx="8914447" cy="282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08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75" y="1597025"/>
            <a:ext cx="553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shibd.conf</a:t>
            </a:r>
            <a:r>
              <a:rPr lang="en-GB" sz="2000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– Apache configuration file</a:t>
            </a:r>
            <a:endParaRPr lang="en-GB" sz="2000" dirty="0">
              <a:solidFill>
                <a:srgbClr val="00206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73100" y="549275"/>
            <a:ext cx="6096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3000" baseline="0" dirty="0" smtClean="0">
                <a:solidFill>
                  <a:srgbClr val="C10B24"/>
                </a:solidFill>
                <a:latin typeface="+mn-lt"/>
              </a:rPr>
              <a:t>Protecting content: Linux/Apache</a:t>
            </a:r>
            <a:endParaRPr lang="en-US" sz="3000" baseline="0" dirty="0">
              <a:solidFill>
                <a:srgbClr val="C10B24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71" y="2150428"/>
            <a:ext cx="5811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R</a:t>
            </a:r>
            <a:r>
              <a:rPr lang="en-GB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equire &lt;attribute&gt; &lt;value&gt;</a:t>
            </a:r>
          </a:p>
          <a:p>
            <a:endParaRPr lang="en-GB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GB" sz="2000" dirty="0" smtClean="0">
                <a:solidFill>
                  <a:srgbClr val="002060"/>
                </a:solidFill>
              </a:rPr>
              <a:t>(attribute from the </a:t>
            </a:r>
            <a:r>
              <a:rPr lang="en-GB" sz="2000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attribute-map.xml</a:t>
            </a:r>
            <a:r>
              <a:rPr lang="en-GB" sz="2000" dirty="0" smtClean="0">
                <a:solidFill>
                  <a:srgbClr val="002060"/>
                </a:solidFill>
              </a:rPr>
              <a:t> file)</a:t>
            </a:r>
            <a:endParaRPr lang="en-GB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30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73100" y="549275"/>
            <a:ext cx="6096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3000" baseline="0" dirty="0" smtClean="0">
                <a:solidFill>
                  <a:srgbClr val="C10B24"/>
                </a:solidFill>
                <a:latin typeface="+mn-lt"/>
              </a:rPr>
              <a:t>Protecting content: Linux/Apache</a:t>
            </a:r>
            <a:endParaRPr lang="en-US" sz="3000" baseline="0" dirty="0">
              <a:solidFill>
                <a:srgbClr val="C10B24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75" y="4100364"/>
            <a:ext cx="107632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GB" sz="1600" dirty="0">
                <a:latin typeface="Consolas" panose="020B0609020204030204" pitchFamily="49" charset="0"/>
                <a:cs typeface="Consolas" panose="020B0609020204030204" pitchFamily="49" charset="0"/>
              </a:rPr>
              <a:t>Location /</a:t>
            </a:r>
            <a:r>
              <a:rPr lang="en-GB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itservice</a:t>
            </a:r>
            <a:r>
              <a:rPr lang="en-GB" sz="16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r>
              <a:rPr lang="en-GB" sz="16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GB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AuthType</a:t>
            </a:r>
            <a:r>
              <a:rPr lang="en-GB" sz="1600" dirty="0">
                <a:latin typeface="Consolas" panose="020B0609020204030204" pitchFamily="49" charset="0"/>
                <a:cs typeface="Consolas" panose="020B0609020204030204" pitchFamily="49" charset="0"/>
              </a:rPr>
              <a:t> shibboleth</a:t>
            </a:r>
          </a:p>
          <a:p>
            <a:r>
              <a:rPr lang="en-GB" sz="16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GB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ShibRequireSession</a:t>
            </a:r>
            <a:r>
              <a:rPr lang="en-GB" sz="1600" dirty="0">
                <a:latin typeface="Consolas" panose="020B0609020204030204" pitchFamily="49" charset="0"/>
                <a:cs typeface="Consolas" panose="020B0609020204030204" pitchFamily="49" charset="0"/>
              </a:rPr>
              <a:t> On</a:t>
            </a:r>
          </a:p>
          <a:p>
            <a:r>
              <a:rPr lang="en-GB" sz="16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GB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Require </a:t>
            </a:r>
            <a:r>
              <a:rPr lang="en-GB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grouper_groups</a:t>
            </a:r>
            <a:r>
              <a:rPr lang="en-GB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Applications:D-NUIT:Mailing_Lists:NUIT_All_Mailing_List</a:t>
            </a:r>
            <a:endParaRPr lang="en-GB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GB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&lt;/</a:t>
            </a:r>
            <a:r>
              <a:rPr lang="en-GB" sz="1600" dirty="0">
                <a:latin typeface="Consolas" panose="020B0609020204030204" pitchFamily="49" charset="0"/>
                <a:cs typeface="Consolas" panose="020B0609020204030204" pitchFamily="49" charset="0"/>
              </a:rPr>
              <a:t>Location&gt;</a:t>
            </a:r>
          </a:p>
        </p:txBody>
      </p:sp>
      <p:sp>
        <p:nvSpPr>
          <p:cNvPr id="4" name="Rectangle 3"/>
          <p:cNvSpPr/>
          <p:nvPr/>
        </p:nvSpPr>
        <p:spPr>
          <a:xfrm>
            <a:off x="1314450" y="2000345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>
                <a:latin typeface="Consolas" panose="020B0609020204030204" pitchFamily="49" charset="0"/>
                <a:cs typeface="Consolas" panose="020B0609020204030204" pitchFamily="49" charset="0"/>
              </a:rPr>
              <a:t>&lt;Location /leave&gt;</a:t>
            </a:r>
          </a:p>
          <a:p>
            <a:r>
              <a:rPr lang="en-GB" sz="16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GB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AuthType</a:t>
            </a:r>
            <a:r>
              <a:rPr lang="en-GB" sz="1600" dirty="0">
                <a:latin typeface="Consolas" panose="020B0609020204030204" pitchFamily="49" charset="0"/>
                <a:cs typeface="Consolas" panose="020B0609020204030204" pitchFamily="49" charset="0"/>
              </a:rPr>
              <a:t> shibboleth</a:t>
            </a:r>
          </a:p>
          <a:p>
            <a:r>
              <a:rPr lang="en-GB" sz="16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GB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ShibRequireSession</a:t>
            </a:r>
            <a:r>
              <a:rPr lang="en-GB" sz="1600" dirty="0">
                <a:latin typeface="Consolas" panose="020B0609020204030204" pitchFamily="49" charset="0"/>
                <a:cs typeface="Consolas" panose="020B0609020204030204" pitchFamily="49" charset="0"/>
              </a:rPr>
              <a:t> On</a:t>
            </a:r>
          </a:p>
          <a:p>
            <a:r>
              <a:rPr lang="en-GB" sz="16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GB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Require </a:t>
            </a:r>
            <a:r>
              <a:rPr lang="en-GB" sz="1600" dirty="0">
                <a:latin typeface="Consolas" panose="020B0609020204030204" pitchFamily="49" charset="0"/>
                <a:cs typeface="Consolas" panose="020B0609020204030204" pitchFamily="49" charset="0"/>
              </a:rPr>
              <a:t>valid-user</a:t>
            </a:r>
          </a:p>
          <a:p>
            <a:r>
              <a:rPr lang="en-GB" sz="1600" dirty="0">
                <a:latin typeface="Consolas" panose="020B0609020204030204" pitchFamily="49" charset="0"/>
                <a:cs typeface="Consolas" panose="020B0609020204030204" pitchFamily="49" charset="0"/>
              </a:rPr>
              <a:t>&lt;/Location&gt;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374" y="1575604"/>
            <a:ext cx="5953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Any user</a:t>
            </a: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74" y="3309154"/>
            <a:ext cx="5953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User group</a:t>
            </a:r>
            <a:endParaRPr lang="en-GB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56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75" y="1597025"/>
            <a:ext cx="553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shibboleth2.xml</a:t>
            </a:r>
            <a:endParaRPr lang="en-GB" sz="2000" dirty="0">
              <a:solidFill>
                <a:srgbClr val="00206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73100" y="549275"/>
            <a:ext cx="6096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3000" baseline="0" dirty="0" smtClean="0">
                <a:solidFill>
                  <a:srgbClr val="C10B24"/>
                </a:solidFill>
                <a:latin typeface="+mn-lt"/>
              </a:rPr>
              <a:t>Protecting content: Windows</a:t>
            </a:r>
            <a:endParaRPr lang="en-US" sz="3000" baseline="0" dirty="0">
              <a:solidFill>
                <a:srgbClr val="C10B24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5100" y="2293495"/>
            <a:ext cx="89789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onsolas" panose="020B0609020204030204" pitchFamily="49" charset="0"/>
                <a:cs typeface="Consolas" panose="020B0609020204030204" pitchFamily="49" charset="0"/>
              </a:rPr>
              <a:t> &lt;</a:t>
            </a:r>
            <a:r>
              <a:rPr lang="en-GB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RequestMapper</a:t>
            </a:r>
            <a:r>
              <a:rPr lang="en-GB" sz="1600" dirty="0">
                <a:latin typeface="Consolas" panose="020B0609020204030204" pitchFamily="49" charset="0"/>
                <a:cs typeface="Consolas" panose="020B0609020204030204" pitchFamily="49" charset="0"/>
              </a:rPr>
              <a:t> type="Native"&gt;</a:t>
            </a:r>
          </a:p>
          <a:p>
            <a:r>
              <a:rPr lang="en-GB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&lt;</a:t>
            </a:r>
            <a:r>
              <a:rPr lang="en-GB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RequestMap</a:t>
            </a:r>
            <a:r>
              <a:rPr lang="en-GB" sz="16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r>
              <a:rPr lang="en-GB" sz="16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GB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GB" sz="1600" dirty="0">
                <a:latin typeface="Consolas" panose="020B0609020204030204" pitchFamily="49" charset="0"/>
                <a:cs typeface="Consolas" panose="020B0609020204030204" pitchFamily="49" charset="0"/>
              </a:rPr>
              <a:t>Host </a:t>
            </a:r>
            <a:r>
              <a:rPr lang="en-GB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name=</a:t>
            </a:r>
            <a:r>
              <a:rPr lang="en-GB" sz="1600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GB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SERVICEADDRESS"&gt;</a:t>
            </a:r>
            <a:endParaRPr lang="en-GB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GB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&lt;Path name=</a:t>
            </a:r>
            <a:r>
              <a:rPr lang="en-GB" sz="1600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GB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PATH" </a:t>
            </a:r>
            <a:r>
              <a:rPr lang="en-GB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authType</a:t>
            </a:r>
            <a:r>
              <a:rPr lang="en-GB" sz="1600" dirty="0">
                <a:latin typeface="Consolas" panose="020B0609020204030204" pitchFamily="49" charset="0"/>
                <a:cs typeface="Consolas" panose="020B0609020204030204" pitchFamily="49" charset="0"/>
              </a:rPr>
              <a:t>="</a:t>
            </a:r>
            <a:r>
              <a:rPr lang="en-GB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shibboleth“ </a:t>
            </a:r>
            <a:r>
              <a:rPr lang="en-GB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requireSession</a:t>
            </a:r>
            <a:r>
              <a:rPr lang="en-GB" sz="1600" dirty="0">
                <a:latin typeface="Consolas" panose="020B0609020204030204" pitchFamily="49" charset="0"/>
                <a:cs typeface="Consolas" panose="020B0609020204030204" pitchFamily="49" charset="0"/>
              </a:rPr>
              <a:t>="true</a:t>
            </a:r>
            <a:r>
              <a:rPr lang="en-GB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"/&gt;</a:t>
            </a:r>
            <a:endParaRPr lang="en-GB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GB" sz="16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GB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&lt;/</a:t>
            </a:r>
            <a:r>
              <a:rPr lang="en-GB" sz="1600" dirty="0">
                <a:latin typeface="Consolas" panose="020B0609020204030204" pitchFamily="49" charset="0"/>
                <a:cs typeface="Consolas" panose="020B0609020204030204" pitchFamily="49" charset="0"/>
              </a:rPr>
              <a:t>Host&gt;</a:t>
            </a:r>
          </a:p>
          <a:p>
            <a:r>
              <a:rPr lang="en-GB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&lt;/</a:t>
            </a:r>
            <a:r>
              <a:rPr lang="en-GB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RequestMap</a:t>
            </a:r>
            <a:r>
              <a:rPr lang="en-GB" sz="16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r>
              <a:rPr lang="en-GB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&lt;/</a:t>
            </a:r>
            <a:r>
              <a:rPr lang="en-GB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RequestMapper</a:t>
            </a:r>
            <a:r>
              <a:rPr lang="en-GB" sz="16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76690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73100" y="549275"/>
            <a:ext cx="6096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3000" baseline="0" dirty="0" smtClean="0">
                <a:solidFill>
                  <a:srgbClr val="C10B24"/>
                </a:solidFill>
                <a:latin typeface="+mn-lt"/>
              </a:rPr>
              <a:t>Protecting content: Windows</a:t>
            </a:r>
            <a:endParaRPr lang="en-US" sz="3000" baseline="0" dirty="0">
              <a:solidFill>
                <a:srgbClr val="C10B24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8900" y="1916593"/>
            <a:ext cx="94905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GB" sz="1600" dirty="0">
                <a:latin typeface="Consolas" panose="020B0609020204030204" pitchFamily="49" charset="0"/>
                <a:cs typeface="Consolas" panose="020B0609020204030204" pitchFamily="49" charset="0"/>
              </a:rPr>
              <a:t>Host name="apps.ncl.ac.uk"&gt;</a:t>
            </a:r>
          </a:p>
          <a:p>
            <a:r>
              <a:rPr lang="en-GB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&lt;</a:t>
            </a:r>
            <a:r>
              <a:rPr lang="en-GB" sz="1600" dirty="0">
                <a:latin typeface="Consolas" panose="020B0609020204030204" pitchFamily="49" charset="0"/>
                <a:cs typeface="Consolas" panose="020B0609020204030204" pitchFamily="49" charset="0"/>
              </a:rPr>
              <a:t>Path name="p2pwebrequisition" </a:t>
            </a:r>
            <a:r>
              <a:rPr lang="en-GB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requireSession</a:t>
            </a:r>
            <a:r>
              <a:rPr lang="en-GB" sz="1600" dirty="0">
                <a:latin typeface="Consolas" panose="020B0609020204030204" pitchFamily="49" charset="0"/>
                <a:cs typeface="Consolas" panose="020B0609020204030204" pitchFamily="49" charset="0"/>
              </a:rPr>
              <a:t>="true" </a:t>
            </a:r>
            <a:r>
              <a:rPr lang="en-GB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authType</a:t>
            </a:r>
            <a:r>
              <a:rPr lang="en-GB" sz="1600" dirty="0">
                <a:latin typeface="Consolas" panose="020B0609020204030204" pitchFamily="49" charset="0"/>
                <a:cs typeface="Consolas" panose="020B0609020204030204" pitchFamily="49" charset="0"/>
              </a:rPr>
              <a:t>="shibboleth</a:t>
            </a:r>
            <a:r>
              <a:rPr lang="en-GB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"/&gt;</a:t>
            </a:r>
          </a:p>
          <a:p>
            <a:r>
              <a:rPr lang="en-GB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&lt;/</a:t>
            </a:r>
            <a:r>
              <a:rPr lang="en-GB" sz="1600" dirty="0">
                <a:latin typeface="Consolas" panose="020B0609020204030204" pitchFamily="49" charset="0"/>
                <a:cs typeface="Consolas" panose="020B0609020204030204" pitchFamily="49" charset="0"/>
              </a:rPr>
              <a:t>Host</a:t>
            </a:r>
            <a:r>
              <a:rPr lang="en-GB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GB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74" y="1447588"/>
            <a:ext cx="5953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Any user</a:t>
            </a: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74" y="2950048"/>
            <a:ext cx="6383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User group</a:t>
            </a: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6710" y="3721310"/>
            <a:ext cx="940099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6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&lt;Host </a:t>
            </a:r>
            <a:r>
              <a:rPr lang="en-GB" sz="1600" dirty="0" smtClean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name=</a:t>
            </a:r>
            <a:r>
              <a:rPr lang="en-GB" sz="1600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GB" sz="1600" dirty="0" smtClean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eclsthesis.ncl.ac.uk</a:t>
            </a:r>
            <a:r>
              <a:rPr lang="en-GB" sz="16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" </a:t>
            </a:r>
            <a:r>
              <a:rPr lang="en-GB" sz="1600" dirty="0" err="1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authType</a:t>
            </a:r>
            <a:r>
              <a:rPr lang="en-GB" sz="16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="shibboleth" </a:t>
            </a:r>
            <a:r>
              <a:rPr lang="en-GB" sz="1600" dirty="0" err="1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requireSession</a:t>
            </a:r>
            <a:r>
              <a:rPr lang="en-GB" sz="16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="true"&gt;</a:t>
            </a:r>
          </a:p>
          <a:p>
            <a:pPr>
              <a:spcAft>
                <a:spcPts val="0"/>
              </a:spcAft>
            </a:pPr>
            <a:r>
              <a:rPr lang="en-GB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&lt;Path </a:t>
            </a:r>
            <a:r>
              <a:rPr lang="en-GB" sz="1600" dirty="0">
                <a:latin typeface="Consolas" panose="020B0609020204030204" pitchFamily="49" charset="0"/>
                <a:cs typeface="Consolas" panose="020B0609020204030204" pitchFamily="49" charset="0"/>
              </a:rPr>
              <a:t>name="admin" </a:t>
            </a:r>
            <a:r>
              <a:rPr lang="en-GB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authType</a:t>
            </a:r>
            <a:r>
              <a:rPr lang="en-GB" sz="1600" dirty="0">
                <a:latin typeface="Consolas" panose="020B0609020204030204" pitchFamily="49" charset="0"/>
                <a:cs typeface="Consolas" panose="020B0609020204030204" pitchFamily="49" charset="0"/>
              </a:rPr>
              <a:t>="shibboleth" </a:t>
            </a:r>
            <a:r>
              <a:rPr lang="en-GB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requireSession</a:t>
            </a:r>
            <a:r>
              <a:rPr lang="en-GB" sz="1600" dirty="0">
                <a:latin typeface="Consolas" panose="020B0609020204030204" pitchFamily="49" charset="0"/>
                <a:cs typeface="Consolas" panose="020B0609020204030204" pitchFamily="49" charset="0"/>
              </a:rPr>
              <a:t>="true"&gt; </a:t>
            </a:r>
            <a:endParaRPr lang="en-GB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Aft>
                <a:spcPts val="0"/>
              </a:spcAft>
            </a:pPr>
            <a:r>
              <a:rPr lang="en-GB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&lt;</a:t>
            </a:r>
            <a:r>
              <a:rPr lang="en-GB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AccessControl</a:t>
            </a:r>
            <a:r>
              <a:rPr lang="en-GB" sz="1600" dirty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endParaRPr lang="en-GB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Aft>
                <a:spcPts val="0"/>
              </a:spcAft>
            </a:pPr>
            <a:r>
              <a:rPr lang="en-GB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&lt;</a:t>
            </a:r>
            <a:r>
              <a:rPr lang="en-GB" sz="1600" dirty="0">
                <a:latin typeface="Consolas" panose="020B0609020204030204" pitchFamily="49" charset="0"/>
                <a:cs typeface="Consolas" panose="020B0609020204030204" pitchFamily="49" charset="0"/>
              </a:rPr>
              <a:t>Rule require="</a:t>
            </a:r>
            <a:r>
              <a:rPr lang="en-GB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grouper_groups</a:t>
            </a:r>
            <a:r>
              <a:rPr lang="en-GB" sz="1600" dirty="0">
                <a:latin typeface="Consolas" panose="020B0609020204030204" pitchFamily="49" charset="0"/>
                <a:cs typeface="Consolas" panose="020B0609020204030204" pitchFamily="49" charset="0"/>
              </a:rPr>
              <a:t>"&gt;</a:t>
            </a:r>
            <a:r>
              <a:rPr lang="en-GB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Applications:D-ECLS:ECLS_Auto_StaffContact_Admin</a:t>
            </a:r>
            <a:r>
              <a:rPr lang="en-GB" sz="1600" dirty="0">
                <a:latin typeface="Consolas" panose="020B0609020204030204" pitchFamily="49" charset="0"/>
                <a:cs typeface="Consolas" panose="020B0609020204030204" pitchFamily="49" charset="0"/>
              </a:rPr>
              <a:t>&lt;/Rule&gt; </a:t>
            </a:r>
            <a:r>
              <a:rPr lang="en-GB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br>
              <a:rPr lang="en-GB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&lt;/</a:t>
            </a:r>
            <a:r>
              <a:rPr lang="en-GB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AccessControl</a:t>
            </a:r>
            <a:r>
              <a:rPr lang="en-GB" sz="1600" dirty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endParaRPr lang="en-GB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Aft>
                <a:spcPts val="0"/>
              </a:spcAft>
            </a:pPr>
            <a:r>
              <a:rPr lang="en-GB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&lt;/Path&gt;</a:t>
            </a:r>
          </a:p>
          <a:p>
            <a:pPr>
              <a:spcAft>
                <a:spcPts val="0"/>
              </a:spcAft>
            </a:pPr>
            <a:r>
              <a:rPr lang="en-GB" sz="1600" dirty="0" smtClean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&lt;/</a:t>
            </a:r>
            <a:r>
              <a:rPr lang="en-GB" sz="16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Host&gt;</a:t>
            </a:r>
            <a:endParaRPr lang="en-GB" sz="1600" dirty="0">
              <a:effectLst/>
              <a:latin typeface="Consolas" panose="020B0609020204030204" pitchFamily="49" charset="0"/>
              <a:ea typeface="Calibri" panose="020F0502020204030204" pitchFamily="34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350" y="1143000"/>
            <a:ext cx="2152650" cy="5715000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73100" y="549275"/>
            <a:ext cx="6096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3000" baseline="0" dirty="0" smtClean="0">
                <a:solidFill>
                  <a:srgbClr val="C10B24"/>
                </a:solidFill>
                <a:latin typeface="+mn-lt"/>
              </a:rPr>
              <a:t>Application Developers</a:t>
            </a:r>
            <a:endParaRPr lang="en-US" sz="3000" baseline="0" dirty="0">
              <a:solidFill>
                <a:srgbClr val="C10B24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74" y="1597025"/>
            <a:ext cx="581193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No authentication code required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206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No user credentials stored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Access to live accurate user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206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Server headers contain headers for personalisation </a:t>
            </a:r>
            <a:endParaRPr lang="en-GB" sz="2000" dirty="0" smtClean="0">
              <a:solidFill>
                <a:srgbClr val="00206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Language and platform independent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1156445" y="4140264"/>
            <a:ext cx="507402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/>
              <a:t>PHP</a:t>
            </a:r>
            <a:endParaRPr lang="en-GB" sz="1400" b="1" dirty="0"/>
          </a:p>
          <a:p>
            <a:r>
              <a:rPr lang="en-GB" sz="1400" dirty="0"/>
              <a:t> </a:t>
            </a:r>
            <a:r>
              <a:rPr lang="en-GB" sz="1400" dirty="0" smtClean="0"/>
              <a:t>   </a:t>
            </a:r>
            <a:r>
              <a:rPr lang="en-GB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$_</a:t>
            </a:r>
            <a:r>
              <a:rPr lang="en-GB" sz="1400" dirty="0">
                <a:latin typeface="Consolas" panose="020B0609020204030204" pitchFamily="49" charset="0"/>
                <a:cs typeface="Consolas" panose="020B0609020204030204" pitchFamily="49" charset="0"/>
              </a:rPr>
              <a:t>SERVER['</a:t>
            </a:r>
            <a:r>
              <a:rPr lang="en-GB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Shib</a:t>
            </a:r>
            <a:r>
              <a:rPr lang="en-GB" sz="1400" dirty="0">
                <a:latin typeface="Consolas" panose="020B0609020204030204" pitchFamily="49" charset="0"/>
                <a:cs typeface="Consolas" panose="020B0609020204030204" pitchFamily="49" charset="0"/>
              </a:rPr>
              <a:t>-affiliation'];</a:t>
            </a:r>
          </a:p>
          <a:p>
            <a:r>
              <a:rPr lang="en-GB" sz="1400" dirty="0"/>
              <a:t> </a:t>
            </a:r>
          </a:p>
          <a:p>
            <a:r>
              <a:rPr lang="en-GB" sz="1400" b="1" dirty="0"/>
              <a:t>Java</a:t>
            </a:r>
          </a:p>
          <a:p>
            <a:r>
              <a:rPr lang="en-GB" sz="1400" dirty="0"/>
              <a:t>    </a:t>
            </a:r>
            <a:r>
              <a:rPr lang="en-GB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HttpServletRequest.getHeader</a:t>
            </a:r>
            <a:r>
              <a:rPr lang="en-GB" sz="1400" dirty="0">
                <a:latin typeface="Consolas" panose="020B0609020204030204" pitchFamily="49" charset="0"/>
                <a:cs typeface="Consolas" panose="020B0609020204030204" pitchFamily="49" charset="0"/>
              </a:rPr>
              <a:t>("</a:t>
            </a:r>
            <a:r>
              <a:rPr lang="en-GB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Shib</a:t>
            </a:r>
            <a:r>
              <a:rPr lang="en-GB" sz="1400" dirty="0">
                <a:latin typeface="Consolas" panose="020B0609020204030204" pitchFamily="49" charset="0"/>
                <a:cs typeface="Consolas" panose="020B0609020204030204" pitchFamily="49" charset="0"/>
              </a:rPr>
              <a:t>-affiliation")</a:t>
            </a:r>
          </a:p>
          <a:p>
            <a:r>
              <a:rPr lang="en-GB" sz="1400" dirty="0"/>
              <a:t>     </a:t>
            </a:r>
          </a:p>
          <a:p>
            <a:r>
              <a:rPr lang="en-GB" sz="1400" b="1" dirty="0"/>
              <a:t>ASP</a:t>
            </a:r>
          </a:p>
          <a:p>
            <a:r>
              <a:rPr lang="en-GB" sz="1400" dirty="0"/>
              <a:t>    </a:t>
            </a:r>
            <a:r>
              <a:rPr lang="en-GB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Request.ServerVariables</a:t>
            </a:r>
            <a:r>
              <a:rPr lang="en-GB" sz="1400" dirty="0">
                <a:latin typeface="Consolas" panose="020B0609020204030204" pitchFamily="49" charset="0"/>
                <a:cs typeface="Consolas" panose="020B0609020204030204" pitchFamily="49" charset="0"/>
              </a:rPr>
              <a:t>("HTTP_SHIB_AFFILIATION")</a:t>
            </a:r>
          </a:p>
          <a:p>
            <a:r>
              <a:rPr lang="en-GB" sz="1400" dirty="0"/>
              <a:t>     </a:t>
            </a:r>
          </a:p>
          <a:p>
            <a:r>
              <a:rPr lang="en-GB" sz="1400" b="1" dirty="0"/>
              <a:t>Cold Fusion</a:t>
            </a:r>
          </a:p>
          <a:p>
            <a:r>
              <a:rPr lang="en-GB" sz="1400" dirty="0"/>
              <a:t>    </a:t>
            </a:r>
            <a:r>
              <a:rPr lang="en-GB" sz="1400" dirty="0">
                <a:latin typeface="Consolas" panose="020B0609020204030204" pitchFamily="49" charset="0"/>
                <a:cs typeface="Consolas" panose="020B0609020204030204" pitchFamily="49" charset="0"/>
              </a:rPr>
              <a:t>CGI.SHIB_AFFILIATION</a:t>
            </a:r>
          </a:p>
        </p:txBody>
      </p:sp>
    </p:spTree>
    <p:extLst>
      <p:ext uri="{BB962C8B-B14F-4D97-AF65-F5344CB8AC3E}">
        <p14:creationId xmlns:p14="http://schemas.microsoft.com/office/powerpoint/2010/main" val="208167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74" y="1814740"/>
            <a:ext cx="756659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002060"/>
                </a:solidFill>
              </a:rPr>
              <a:t>Download/install the Shibboleth SP software - instructions at </a:t>
            </a:r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wiki.shibboleth.net/confluence/display/SHIB2/Installation</a:t>
            </a:r>
            <a:endParaRPr lang="en-GB" sz="2000" dirty="0" smtClean="0">
              <a:solidFill>
                <a:srgbClr val="00206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002060"/>
                </a:solidFill>
              </a:rPr>
              <a:t>Download the </a:t>
            </a:r>
            <a:r>
              <a:rPr lang="en-GB" sz="2000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attribute-map.xml</a:t>
            </a:r>
            <a:r>
              <a:rPr lang="en-GB" sz="2000" dirty="0" smtClean="0">
                <a:solidFill>
                  <a:srgbClr val="002060"/>
                </a:solidFill>
              </a:rPr>
              <a:t> and </a:t>
            </a:r>
            <a:r>
              <a:rPr lang="en-GB" sz="2000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shibboleth2.xml</a:t>
            </a:r>
            <a:r>
              <a:rPr lang="en-GB" sz="2000" dirty="0" smtClean="0">
                <a:solidFill>
                  <a:srgbClr val="002060"/>
                </a:solidFill>
              </a:rPr>
              <a:t> </a:t>
            </a:r>
            <a:r>
              <a:rPr lang="en-GB" sz="2000" dirty="0">
                <a:solidFill>
                  <a:srgbClr val="002060"/>
                </a:solidFill>
              </a:rPr>
              <a:t>files from </a:t>
            </a:r>
            <a:r>
              <a:rPr lang="en-GB" dirty="0">
                <a:solidFill>
                  <a:srgbClr val="002060"/>
                </a:solidFill>
                <a:hlinkClick r:id="rId4"/>
              </a:rPr>
              <a:t>http://www.ncl.ac.uk/itservice/login-gateway/installing</a:t>
            </a:r>
            <a:r>
              <a:rPr lang="en-GB" dirty="0" smtClean="0">
                <a:solidFill>
                  <a:srgbClr val="002060"/>
                </a:solidFill>
                <a:hlinkClick r:id="rId4"/>
              </a:rPr>
              <a:t>/</a:t>
            </a:r>
            <a:r>
              <a:rPr lang="en-GB" dirty="0">
                <a:solidFill>
                  <a:srgbClr val="002060"/>
                </a:solidFill>
              </a:rPr>
              <a:t/>
            </a:r>
            <a:br>
              <a:rPr lang="en-GB" dirty="0">
                <a:solidFill>
                  <a:srgbClr val="002060"/>
                </a:solidFill>
              </a:rPr>
            </a:br>
            <a:r>
              <a:rPr lang="en-GB" dirty="0" smtClean="0">
                <a:solidFill>
                  <a:srgbClr val="002060"/>
                </a:solidFill>
              </a:rPr>
              <a:t/>
            </a:r>
            <a:br>
              <a:rPr lang="en-GB" dirty="0" smtClean="0">
                <a:solidFill>
                  <a:srgbClr val="002060"/>
                </a:solidFill>
              </a:rPr>
            </a:br>
            <a:r>
              <a:rPr lang="en-GB" dirty="0" smtClean="0">
                <a:solidFill>
                  <a:srgbClr val="002060"/>
                </a:solidFill>
              </a:rPr>
              <a:t>---------------------------------</a:t>
            </a:r>
            <a:br>
              <a:rPr lang="en-GB" dirty="0" smtClean="0">
                <a:solidFill>
                  <a:srgbClr val="002060"/>
                </a:solidFill>
              </a:rPr>
            </a:br>
            <a:endParaRPr lang="en-GB" sz="2000" dirty="0" smtClean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002060"/>
                </a:solidFill>
              </a:rPr>
              <a:t>Edit </a:t>
            </a:r>
            <a:r>
              <a:rPr lang="en-GB" sz="2000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shibboleth2.xml</a:t>
            </a:r>
            <a:r>
              <a:rPr lang="en-GB" sz="2000" dirty="0">
                <a:solidFill>
                  <a:srgbClr val="002060"/>
                </a:solidFill>
              </a:rPr>
              <a:t> – </a:t>
            </a:r>
            <a:r>
              <a:rPr lang="en-GB" sz="2000" dirty="0" smtClean="0">
                <a:solidFill>
                  <a:srgbClr val="002060"/>
                </a:solidFill>
              </a:rPr>
              <a:t>replace “servicename.ncl.ac.uk” 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>
              <a:solidFill>
                <a:srgbClr val="002060"/>
              </a:solidFill>
            </a:endParaRPr>
          </a:p>
          <a:p>
            <a:pPr marL="0" lvl="1"/>
            <a:r>
              <a:rPr lang="en-GB" sz="1400" i="1" dirty="0" smtClean="0">
                <a:solidFill>
                  <a:srgbClr val="002060"/>
                </a:solidFill>
              </a:rPr>
              <a:t>	(</a:t>
            </a:r>
            <a:r>
              <a:rPr lang="en-GB" sz="1400" i="1" dirty="0">
                <a:solidFill>
                  <a:srgbClr val="002060"/>
                </a:solidFill>
              </a:rPr>
              <a:t>test at: https://&lt;servicename&gt;.ncl.ac.uk/secure</a:t>
            </a:r>
            <a:r>
              <a:rPr lang="en-GB" sz="1400" i="1" dirty="0" smtClean="0">
                <a:solidFill>
                  <a:srgbClr val="002060"/>
                </a:solidFill>
              </a:rPr>
              <a:t>)</a:t>
            </a:r>
            <a:r>
              <a:rPr lang="en-GB" sz="2000" dirty="0" smtClean="0">
                <a:solidFill>
                  <a:srgbClr val="002060"/>
                </a:solidFill>
              </a:rPr>
              <a:t/>
            </a:r>
            <a:br>
              <a:rPr lang="en-GB" sz="2000" dirty="0" smtClean="0">
                <a:solidFill>
                  <a:srgbClr val="002060"/>
                </a:solidFill>
              </a:rPr>
            </a:br>
            <a:endParaRPr lang="en-GB" sz="2000" dirty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002060"/>
                </a:solidFill>
              </a:rPr>
              <a:t>Open an </a:t>
            </a:r>
            <a:r>
              <a:rPr lang="en-GB" sz="2000" dirty="0" err="1" smtClean="0">
                <a:solidFill>
                  <a:srgbClr val="002060"/>
                </a:solidFill>
              </a:rPr>
              <a:t>NUService</a:t>
            </a:r>
            <a:r>
              <a:rPr lang="en-GB" sz="2000" dirty="0" smtClean="0">
                <a:solidFill>
                  <a:srgbClr val="002060"/>
                </a:solidFill>
              </a:rPr>
              <a:t> ticket telling us the service address you want us to register.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73100" y="549275"/>
            <a:ext cx="635442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3000" baseline="0" dirty="0" smtClean="0">
                <a:solidFill>
                  <a:srgbClr val="C10B24"/>
                </a:solidFill>
                <a:latin typeface="+mn-lt"/>
              </a:rPr>
              <a:t>Setting up a Shibboleth Service Provider</a:t>
            </a:r>
            <a:endParaRPr lang="en-US" sz="3000" baseline="0" dirty="0">
              <a:solidFill>
                <a:srgbClr val="C10B2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063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3100" y="1597025"/>
            <a:ext cx="6096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Authentication dealt with by the </a:t>
            </a:r>
            <a:r>
              <a:rPr lang="en-GB" sz="2000" dirty="0" err="1" smtClean="0">
                <a:solidFill>
                  <a:srgbClr val="002060"/>
                </a:solidFill>
              </a:rPr>
              <a:t>IdP</a:t>
            </a:r>
            <a:endParaRPr lang="en-GB" sz="2000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Authorisation dealt with by SPs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Removes need for apps to authenticate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Passwords entered in one place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SP configuration in XML or Apache files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Access based on user attributes/federated trust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Personalised content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Access to many resources without re-authentication</a:t>
            </a:r>
            <a:br>
              <a:rPr lang="en-GB" sz="2000" dirty="0" smtClean="0">
                <a:solidFill>
                  <a:srgbClr val="002060"/>
                </a:solidFill>
              </a:rPr>
            </a:br>
            <a:endParaRPr lang="en-GB" sz="2000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Lightweight personalisation of content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Minimal (none identifiable) information released </a:t>
            </a:r>
            <a:br>
              <a:rPr lang="en-GB" sz="2000" dirty="0" smtClean="0">
                <a:solidFill>
                  <a:srgbClr val="002060"/>
                </a:solidFill>
              </a:rPr>
            </a:br>
            <a:r>
              <a:rPr lang="en-GB" sz="2000" dirty="0" smtClean="0">
                <a:solidFill>
                  <a:srgbClr val="002060"/>
                </a:solidFill>
              </a:rPr>
              <a:t>off-campus, by default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73100" y="549275"/>
            <a:ext cx="6096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3000" baseline="0" dirty="0" smtClean="0">
                <a:solidFill>
                  <a:srgbClr val="C10B24"/>
                </a:solidFill>
                <a:latin typeface="+mn-lt"/>
              </a:rPr>
              <a:t>Summary</a:t>
            </a:r>
            <a:endParaRPr lang="en-US" sz="3000" baseline="0" dirty="0">
              <a:solidFill>
                <a:srgbClr val="C10B24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350" y="1143000"/>
            <a:ext cx="21526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46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4"/>
          <p:cNvSpPr>
            <a:spLocks noChangeShapeType="1"/>
          </p:cNvSpPr>
          <p:nvPr/>
        </p:nvSpPr>
        <p:spPr bwMode="auto">
          <a:xfrm>
            <a:off x="762000" y="1143000"/>
            <a:ext cx="8382000" cy="0"/>
          </a:xfrm>
          <a:prstGeom prst="line">
            <a:avLst/>
          </a:prstGeom>
          <a:noFill/>
          <a:ln w="9525">
            <a:solidFill>
              <a:srgbClr val="6666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3" name="Picture 5" descr="NU - A4 Logo (RGB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04800"/>
            <a:ext cx="183197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1676400"/>
            <a:ext cx="9135879" cy="6858000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73100" y="549275"/>
            <a:ext cx="6096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3000" baseline="0" dirty="0" smtClean="0">
                <a:solidFill>
                  <a:srgbClr val="C10B24"/>
                </a:solidFill>
                <a:latin typeface="+mn-lt"/>
              </a:rPr>
              <a:t>Any questions?</a:t>
            </a:r>
            <a:endParaRPr lang="en-US" sz="3000" baseline="0" dirty="0">
              <a:solidFill>
                <a:srgbClr val="C10B24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55965" y="1480427"/>
            <a:ext cx="7501220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dirty="0">
                <a:solidFill>
                  <a:schemeClr val="tx2"/>
                </a:solidFill>
              </a:rPr>
              <a:t>Shibboleth Wiki:</a:t>
            </a:r>
          </a:p>
          <a:p>
            <a:pPr algn="r"/>
            <a:endParaRPr lang="en-GB" dirty="0" smtClean="0">
              <a:solidFill>
                <a:schemeClr val="tx2"/>
              </a:solidFill>
            </a:endParaRPr>
          </a:p>
          <a:p>
            <a:pPr algn="r"/>
            <a:r>
              <a:rPr lang="en-GB" dirty="0" smtClean="0">
                <a:solidFill>
                  <a:schemeClr val="tx2"/>
                </a:solidFill>
                <a:hlinkClick r:id="rId5"/>
              </a:rPr>
              <a:t>https</a:t>
            </a:r>
            <a:r>
              <a:rPr lang="en-GB" dirty="0">
                <a:solidFill>
                  <a:schemeClr val="tx2"/>
                </a:solidFill>
                <a:hlinkClick r:id="rId5"/>
              </a:rPr>
              <a:t>://</a:t>
            </a:r>
            <a:r>
              <a:rPr lang="en-GB" dirty="0" smtClean="0">
                <a:solidFill>
                  <a:schemeClr val="tx2"/>
                </a:solidFill>
                <a:hlinkClick r:id="rId5"/>
              </a:rPr>
              <a:t>wiki.shibboleth.net/confluence/display/SHIB2/NativeSPGettingStarted</a:t>
            </a:r>
            <a:endParaRPr lang="en-GB" dirty="0" smtClean="0">
              <a:solidFill>
                <a:schemeClr val="tx2"/>
              </a:solidFill>
            </a:endParaRPr>
          </a:p>
          <a:p>
            <a:pPr algn="r"/>
            <a:endParaRPr lang="en-GB" dirty="0" smtClean="0">
              <a:solidFill>
                <a:schemeClr val="tx2"/>
              </a:solidFill>
            </a:endParaRPr>
          </a:p>
          <a:p>
            <a:pPr algn="r"/>
            <a:r>
              <a:rPr lang="en-GB" dirty="0" smtClean="0">
                <a:solidFill>
                  <a:schemeClr val="tx2"/>
                </a:solidFill>
              </a:rPr>
              <a:t>Our service pages:</a:t>
            </a:r>
          </a:p>
          <a:p>
            <a:pPr algn="r"/>
            <a:endParaRPr lang="en-GB" dirty="0">
              <a:solidFill>
                <a:schemeClr val="tx2"/>
              </a:solidFill>
              <a:hlinkClick r:id="rId6"/>
            </a:endParaRPr>
          </a:p>
          <a:p>
            <a:pPr algn="r"/>
            <a:r>
              <a:rPr lang="en-GB" dirty="0" smtClean="0">
                <a:solidFill>
                  <a:schemeClr val="tx2"/>
                </a:solidFill>
                <a:hlinkClick r:id="rId6"/>
              </a:rPr>
              <a:t>http</a:t>
            </a:r>
            <a:r>
              <a:rPr lang="en-GB" dirty="0">
                <a:solidFill>
                  <a:schemeClr val="tx2"/>
                </a:solidFill>
                <a:hlinkClick r:id="rId6"/>
              </a:rPr>
              <a:t>://www.ncl.ac.uk/itservice/login-gateway</a:t>
            </a:r>
            <a:r>
              <a:rPr lang="en-GB" dirty="0" smtClean="0">
                <a:solidFill>
                  <a:schemeClr val="tx2"/>
                </a:solidFill>
                <a:hlinkClick r:id="rId6"/>
              </a:rPr>
              <a:t>/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</a:p>
          <a:p>
            <a:pPr algn="r"/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14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350" y="1143000"/>
            <a:ext cx="2152650" cy="5715000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73100" y="549275"/>
            <a:ext cx="6096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3000" baseline="0" dirty="0" smtClean="0">
                <a:solidFill>
                  <a:srgbClr val="C10B24"/>
                </a:solidFill>
                <a:latin typeface="+mn-lt"/>
              </a:rPr>
              <a:t>Overview</a:t>
            </a:r>
            <a:endParaRPr lang="en-US" sz="3000" baseline="0" dirty="0">
              <a:solidFill>
                <a:srgbClr val="C10B24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75" y="1597025"/>
            <a:ext cx="5537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What/where/why?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The UK-Federation/Registration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Terminology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Configuration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Protecting Content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Benefits for Application Developers</a:t>
            </a:r>
            <a:endParaRPr lang="en-GB" sz="20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Setting up Shibboleth on a web server (demo)</a:t>
            </a:r>
          </a:p>
        </p:txBody>
      </p:sp>
    </p:spTree>
    <p:extLst>
      <p:ext uri="{BB962C8B-B14F-4D97-AF65-F5344CB8AC3E}">
        <p14:creationId xmlns:p14="http://schemas.microsoft.com/office/powerpoint/2010/main" val="224396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Line 4"/>
          <p:cNvSpPr>
            <a:spLocks noChangeShapeType="1"/>
          </p:cNvSpPr>
          <p:nvPr/>
        </p:nvSpPr>
        <p:spPr bwMode="auto">
          <a:xfrm>
            <a:off x="762000" y="1143000"/>
            <a:ext cx="8382000" cy="0"/>
          </a:xfrm>
          <a:prstGeom prst="line">
            <a:avLst/>
          </a:prstGeom>
          <a:noFill/>
          <a:ln w="9525">
            <a:solidFill>
              <a:srgbClr val="6666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77829" name="Picture 5" descr="NU - A4 Logo (RGB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04800"/>
            <a:ext cx="183197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1" descr="Layout 1_Pag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3065547"/>
            <a:ext cx="2139949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142999"/>
            <a:ext cx="2139696" cy="5711952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73100" y="549275"/>
            <a:ext cx="6096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3000" baseline="0" dirty="0" smtClean="0">
                <a:solidFill>
                  <a:srgbClr val="C10B24"/>
                </a:solidFill>
                <a:latin typeface="+mn-lt"/>
              </a:rPr>
              <a:t>What/where/why</a:t>
            </a:r>
            <a:r>
              <a:rPr lang="en-GB" sz="3000" baseline="0" dirty="0">
                <a:solidFill>
                  <a:srgbClr val="C10B24"/>
                </a:solidFill>
                <a:latin typeface="+mn-lt"/>
              </a:rPr>
              <a:t> </a:t>
            </a:r>
            <a:r>
              <a:rPr lang="en-GB" sz="3000" baseline="0" dirty="0" smtClean="0">
                <a:solidFill>
                  <a:srgbClr val="C10B24"/>
                </a:solidFill>
                <a:latin typeface="+mn-lt"/>
              </a:rPr>
              <a:t>Shibboleth?</a:t>
            </a:r>
            <a:endParaRPr lang="en-US" sz="3000" baseline="0" dirty="0">
              <a:solidFill>
                <a:srgbClr val="C10B24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374" y="1597025"/>
            <a:ext cx="616931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2060"/>
                </a:solidFill>
              </a:rPr>
              <a:t>What?</a:t>
            </a:r>
          </a:p>
          <a:p>
            <a:endParaRPr lang="en-GB" sz="20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Web </a:t>
            </a:r>
            <a:r>
              <a:rPr lang="en-GB" sz="2000" dirty="0">
                <a:solidFill>
                  <a:srgbClr val="002060"/>
                </a:solidFill>
              </a:rPr>
              <a:t>S</a:t>
            </a:r>
            <a:r>
              <a:rPr lang="en-GB" sz="2000" dirty="0" smtClean="0">
                <a:solidFill>
                  <a:srgbClr val="002060"/>
                </a:solidFill>
              </a:rPr>
              <a:t>ingle Sign-On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Separates </a:t>
            </a:r>
            <a:r>
              <a:rPr lang="en-GB" sz="2000" dirty="0">
                <a:solidFill>
                  <a:srgbClr val="002060"/>
                </a:solidFill>
              </a:rPr>
              <a:t>authentication + authorisation </a:t>
            </a:r>
            <a:endParaRPr lang="en-GB" sz="2000" dirty="0" smtClean="0">
              <a:solidFill>
                <a:srgbClr val="002060"/>
              </a:solidFill>
            </a:endParaRPr>
          </a:p>
          <a:p>
            <a:endParaRPr lang="en-GB" sz="2000" dirty="0">
              <a:solidFill>
                <a:srgbClr val="002060"/>
              </a:solidFill>
            </a:endParaRPr>
          </a:p>
          <a:p>
            <a:r>
              <a:rPr lang="en-GB" sz="2000" b="1" dirty="0" smtClean="0">
                <a:solidFill>
                  <a:srgbClr val="002060"/>
                </a:solidFill>
              </a:rPr>
              <a:t>Where?</a:t>
            </a:r>
          </a:p>
          <a:p>
            <a:endParaRPr lang="en-GB" sz="2000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Websites/web applications </a:t>
            </a:r>
            <a:r>
              <a:rPr lang="en-GB" sz="2000" i="1" dirty="0" smtClean="0">
                <a:solidFill>
                  <a:srgbClr val="002060"/>
                </a:solidFill>
              </a:rPr>
              <a:t>(+ mobile applications)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 smtClean="0">
                <a:solidFill>
                  <a:srgbClr val="002060"/>
                </a:solidFill>
              </a:rPr>
              <a:t>eJournals</a:t>
            </a:r>
            <a:endParaRPr lang="en-GB" sz="2000" dirty="0" smtClean="0">
              <a:solidFill>
                <a:srgbClr val="002060"/>
              </a:solidFill>
            </a:endParaRPr>
          </a:p>
          <a:p>
            <a:endParaRPr lang="en-GB" sz="2000" dirty="0" smtClean="0">
              <a:solidFill>
                <a:srgbClr val="002060"/>
              </a:solidFill>
            </a:endParaRPr>
          </a:p>
          <a:p>
            <a:r>
              <a:rPr lang="en-GB" sz="2000" b="1" dirty="0" smtClean="0">
                <a:solidFill>
                  <a:srgbClr val="002060"/>
                </a:solidFill>
              </a:rPr>
              <a:t>Why?</a:t>
            </a:r>
            <a:endParaRPr lang="en-GB" sz="2000" b="1" dirty="0">
              <a:solidFill>
                <a:srgbClr val="002060"/>
              </a:solidFill>
            </a:endParaRPr>
          </a:p>
          <a:p>
            <a:endParaRPr lang="en-GB" sz="2000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Single University username and password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Log in once, access everything</a:t>
            </a:r>
          </a:p>
          <a:p>
            <a:endParaRPr lang="en-GB" sz="2000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Lightweight development of personalised content</a:t>
            </a:r>
          </a:p>
        </p:txBody>
      </p:sp>
    </p:spTree>
    <p:extLst>
      <p:ext uri="{BB962C8B-B14F-4D97-AF65-F5344CB8AC3E}">
        <p14:creationId xmlns:p14="http://schemas.microsoft.com/office/powerpoint/2010/main" val="208603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75" y="1597025"/>
            <a:ext cx="55372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Central store for Shibboleth registrations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Automatic </a:t>
            </a:r>
            <a:r>
              <a:rPr lang="en-GB" dirty="0" smtClean="0">
                <a:solidFill>
                  <a:srgbClr val="002060"/>
                </a:solidFill>
              </a:rPr>
              <a:t>integration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Federated </a:t>
            </a:r>
            <a:r>
              <a:rPr lang="en-GB" dirty="0" smtClean="0">
                <a:solidFill>
                  <a:srgbClr val="002060"/>
                </a:solidFill>
              </a:rPr>
              <a:t>trust</a:t>
            </a:r>
            <a:endParaRPr lang="en-GB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Institutions/organisations sign 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Separate registration for each service</a:t>
            </a:r>
          </a:p>
          <a:p>
            <a:endParaRPr lang="en-GB" sz="2000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Enables inter-institutional collaboration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(using University username and password)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2060"/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73100" y="549275"/>
            <a:ext cx="6096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3000" baseline="0" dirty="0" smtClean="0">
                <a:solidFill>
                  <a:srgbClr val="C10B24"/>
                </a:solidFill>
                <a:latin typeface="+mn-lt"/>
              </a:rPr>
              <a:t>The UK-Federation/Registration</a:t>
            </a:r>
            <a:endParaRPr lang="en-US" sz="3000" baseline="0" dirty="0">
              <a:solidFill>
                <a:srgbClr val="C10B24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350" y="1143000"/>
            <a:ext cx="2152650" cy="571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4821" y="6229099"/>
            <a:ext cx="59966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tx2"/>
                </a:solidFill>
                <a:hlinkClick r:id="rId4"/>
              </a:rPr>
              <a:t>http://</a:t>
            </a:r>
            <a:r>
              <a:rPr lang="en-GB" sz="1400" dirty="0">
                <a:hlinkClick r:id="rId4"/>
              </a:rPr>
              <a:t>www.ukfederation.org.uk/library/uploads/Documents/overview.pdf</a:t>
            </a:r>
            <a:endParaRPr lang="en-GB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47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75" y="1679219"/>
            <a:ext cx="50857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User types their password once per browser session (or not at all)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SPs trust the </a:t>
            </a:r>
            <a:r>
              <a:rPr lang="en-GB" sz="2000" dirty="0" err="1">
                <a:solidFill>
                  <a:srgbClr val="002060"/>
                </a:solidFill>
              </a:rPr>
              <a:t>IdP’s</a:t>
            </a:r>
            <a:r>
              <a:rPr lang="en-GB" sz="2000" dirty="0">
                <a:solidFill>
                  <a:srgbClr val="002060"/>
                </a:solidFill>
              </a:rPr>
              <a:t> assertion of user </a:t>
            </a:r>
            <a:r>
              <a:rPr lang="en-GB" sz="2000" dirty="0" smtClean="0">
                <a:solidFill>
                  <a:srgbClr val="002060"/>
                </a:solidFill>
              </a:rPr>
              <a:t>identity and other information</a:t>
            </a:r>
            <a:endParaRPr lang="en-GB" sz="2000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73100" y="549275"/>
            <a:ext cx="6096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3000" baseline="0" dirty="0" smtClean="0">
                <a:solidFill>
                  <a:srgbClr val="C10B24"/>
                </a:solidFill>
                <a:latin typeface="+mn-lt"/>
              </a:rPr>
              <a:t>Terminology: </a:t>
            </a:r>
            <a:r>
              <a:rPr lang="en-GB" sz="3000" baseline="0" dirty="0" err="1" smtClean="0">
                <a:solidFill>
                  <a:srgbClr val="C10B24"/>
                </a:solidFill>
              </a:rPr>
              <a:t>IdP</a:t>
            </a:r>
            <a:r>
              <a:rPr lang="en-GB" sz="3000" baseline="0" dirty="0" smtClean="0">
                <a:solidFill>
                  <a:srgbClr val="C10B24"/>
                </a:solidFill>
              </a:rPr>
              <a:t>/SP</a:t>
            </a:r>
            <a:endParaRPr lang="en-US" sz="3000" baseline="0" dirty="0">
              <a:solidFill>
                <a:srgbClr val="C10B24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997200"/>
            <a:ext cx="7620000" cy="2514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2997200"/>
            <a:ext cx="7620000" cy="2514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16700" y="5676184"/>
            <a:ext cx="1939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 smtClean="0"/>
              <a:t>e.g. Website/</a:t>
            </a:r>
            <a:r>
              <a:rPr lang="en-GB" sz="1100" i="1" dirty="0" err="1" smtClean="0"/>
              <a:t>webapp</a:t>
            </a:r>
            <a:r>
              <a:rPr lang="en-GB" sz="1100" i="1" dirty="0" smtClean="0"/>
              <a:t>/</a:t>
            </a:r>
            <a:r>
              <a:rPr lang="en-GB" sz="1100" i="1" dirty="0" err="1" smtClean="0"/>
              <a:t>eJournal</a:t>
            </a:r>
            <a:endParaRPr lang="en-GB" sz="11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73099" y="5689597"/>
            <a:ext cx="17721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 smtClean="0"/>
              <a:t>Our “gateway” login server</a:t>
            </a:r>
            <a:endParaRPr lang="en-GB" sz="1100" i="1" dirty="0"/>
          </a:p>
        </p:txBody>
      </p:sp>
    </p:spTree>
    <p:extLst>
      <p:ext uri="{BB962C8B-B14F-4D97-AF65-F5344CB8AC3E}">
        <p14:creationId xmlns:p14="http://schemas.microsoft.com/office/powerpoint/2010/main" val="7550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75" y="1679219"/>
            <a:ext cx="553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Accesses to other SPs go through the same flow but </a:t>
            </a:r>
            <a:r>
              <a:rPr lang="en-GB" sz="2000" dirty="0" smtClean="0">
                <a:solidFill>
                  <a:srgbClr val="002060"/>
                </a:solidFill>
              </a:rPr>
              <a:t>the user doesn’t have to login to the </a:t>
            </a:r>
            <a:r>
              <a:rPr lang="en-GB" sz="2000" dirty="0" err="1" smtClean="0">
                <a:solidFill>
                  <a:srgbClr val="002060"/>
                </a:solidFill>
              </a:rPr>
              <a:t>IdP</a:t>
            </a:r>
            <a:r>
              <a:rPr lang="en-GB" sz="2000" dirty="0" smtClean="0">
                <a:solidFill>
                  <a:srgbClr val="002060"/>
                </a:solidFill>
              </a:rPr>
              <a:t> again</a:t>
            </a: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73100" y="549275"/>
            <a:ext cx="6096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3000" baseline="0" dirty="0" smtClean="0">
                <a:solidFill>
                  <a:srgbClr val="C10B24"/>
                </a:solidFill>
                <a:latin typeface="+mn-lt"/>
              </a:rPr>
              <a:t>Terminology: Single Sign-on</a:t>
            </a:r>
            <a:endParaRPr lang="en-US" sz="3000" baseline="0" dirty="0">
              <a:solidFill>
                <a:srgbClr val="C10B24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003161"/>
            <a:ext cx="7620000" cy="2514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16700" y="5676184"/>
            <a:ext cx="1939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 smtClean="0"/>
              <a:t>e.g. Website/</a:t>
            </a:r>
            <a:r>
              <a:rPr lang="en-GB" sz="1100" i="1" dirty="0" err="1" smtClean="0"/>
              <a:t>webapp</a:t>
            </a:r>
            <a:r>
              <a:rPr lang="en-GB" sz="1100" i="1" dirty="0" smtClean="0"/>
              <a:t>/</a:t>
            </a:r>
            <a:r>
              <a:rPr lang="en-GB" sz="1100" i="1" dirty="0" err="1" smtClean="0"/>
              <a:t>eJournal</a:t>
            </a:r>
            <a:endParaRPr lang="en-GB" sz="11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73099" y="5689597"/>
            <a:ext cx="17721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 smtClean="0"/>
              <a:t>Our “gateway” login server</a:t>
            </a:r>
            <a:endParaRPr lang="en-GB" sz="1100" i="1" dirty="0"/>
          </a:p>
        </p:txBody>
      </p:sp>
    </p:spTree>
    <p:extLst>
      <p:ext uri="{BB962C8B-B14F-4D97-AF65-F5344CB8AC3E}">
        <p14:creationId xmlns:p14="http://schemas.microsoft.com/office/powerpoint/2010/main" val="62146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74" y="1597025"/>
            <a:ext cx="790564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Attributes – things about a person (forename/department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206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Most come from a database on the </a:t>
            </a:r>
            <a:r>
              <a:rPr lang="en-GB" sz="2000" dirty="0" err="1">
                <a:solidFill>
                  <a:srgbClr val="002060"/>
                </a:solidFill>
              </a:rPr>
              <a:t>IdP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  <a:endParaRPr lang="en-GB" sz="2000" dirty="0" smtClean="0">
              <a:solidFill>
                <a:srgbClr val="002060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updated nightly from IDFS</a:t>
            </a:r>
          </a:p>
          <a:p>
            <a:pPr lvl="2"/>
            <a:endParaRPr lang="en-GB" sz="2000" dirty="0">
              <a:solidFill>
                <a:srgbClr val="00206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Group memberships come from the Active </a:t>
            </a:r>
            <a:r>
              <a:rPr lang="en-GB" sz="2000" dirty="0" smtClean="0">
                <a:solidFill>
                  <a:srgbClr val="002060"/>
                </a:solidFill>
              </a:rPr>
              <a:t>Directory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updated live from Grouper</a:t>
            </a:r>
          </a:p>
          <a:p>
            <a:pPr lvl="1"/>
            <a:endParaRPr lang="en-GB" sz="2000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Some standard attributes, some custom to us</a:t>
            </a:r>
            <a:endParaRPr lang="en-GB" sz="2000" dirty="0">
              <a:solidFill>
                <a:srgbClr val="00206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release everything to Newcastle SPs, minimal to external SPs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SAML – Security Assertion Mark-up Language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2060"/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73099" y="549275"/>
            <a:ext cx="63338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3000" baseline="0" dirty="0" smtClean="0">
                <a:solidFill>
                  <a:srgbClr val="C10B24"/>
                </a:solidFill>
                <a:latin typeface="+mn-lt"/>
              </a:rPr>
              <a:t>Terminology: Attributes/SAML</a:t>
            </a:r>
            <a:endParaRPr lang="en-US" sz="3000" baseline="0" dirty="0">
              <a:solidFill>
                <a:srgbClr val="C10B24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322732" y="6310127"/>
            <a:ext cx="70641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GB" sz="1400" dirty="0">
                <a:solidFill>
                  <a:srgbClr val="002060"/>
                </a:solidFill>
                <a:hlinkClick r:id="rId3"/>
              </a:rPr>
              <a:t>https://en.wikipedia.org/wiki/Security_Assertion_Markup_Language</a:t>
            </a:r>
            <a:r>
              <a:rPr lang="en-GB" sz="1400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628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74" y="1597025"/>
            <a:ext cx="815385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Unique identifier for servers running Shibboleth (</a:t>
            </a:r>
            <a:r>
              <a:rPr lang="en-GB" sz="2000" dirty="0" err="1" smtClean="0">
                <a:solidFill>
                  <a:srgbClr val="002060"/>
                </a:solidFill>
              </a:rPr>
              <a:t>IdP</a:t>
            </a:r>
            <a:r>
              <a:rPr lang="en-GB" sz="2000" dirty="0" smtClean="0">
                <a:solidFill>
                  <a:srgbClr val="002060"/>
                </a:solidFill>
              </a:rPr>
              <a:t> or SP)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Also referred to as “Relying Party”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Not a valid URL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Newcastle standard: </a:t>
            </a:r>
            <a:r>
              <a:rPr lang="en-GB" sz="2000" dirty="0" smtClean="0">
                <a:solidFill>
                  <a:srgbClr val="002060"/>
                </a:solidFill>
                <a:hlinkClick r:id="rId3"/>
              </a:rPr>
              <a:t>https://servicename.ncl.ac.uk/shibboleth/metadata</a:t>
            </a:r>
            <a:endParaRPr lang="en-GB" sz="2000" dirty="0" smtClean="0">
              <a:solidFill>
                <a:srgbClr val="002060"/>
              </a:solidFill>
            </a:endParaRPr>
          </a:p>
          <a:p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     </a:t>
            </a:r>
          </a:p>
          <a:p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     e.g</a:t>
            </a:r>
            <a:r>
              <a:rPr lang="en-GB" sz="2000" dirty="0">
                <a:solidFill>
                  <a:srgbClr val="002060"/>
                </a:solidFill>
              </a:rPr>
              <a:t>. </a:t>
            </a:r>
            <a:r>
              <a:rPr lang="en-GB" sz="2000" dirty="0">
                <a:solidFill>
                  <a:srgbClr val="002060"/>
                </a:solidFill>
                <a:hlinkClick r:id="rId4"/>
              </a:rPr>
              <a:t>https</a:t>
            </a:r>
            <a:r>
              <a:rPr lang="en-GB" sz="2000" dirty="0" smtClean="0">
                <a:solidFill>
                  <a:srgbClr val="002060"/>
                </a:solidFill>
                <a:hlinkClick r:id="rId4"/>
              </a:rPr>
              <a:t>://blackboard.ncl.ac.uk/shibboleth/metadata</a:t>
            </a:r>
            <a:endParaRPr lang="en-GB" sz="2000" dirty="0" smtClean="0">
              <a:solidFill>
                <a:srgbClr val="002060"/>
              </a:solidFill>
            </a:endParaRPr>
          </a:p>
          <a:p>
            <a:endParaRPr lang="en-GB" sz="2000" dirty="0" smtClean="0">
              <a:solidFill>
                <a:srgbClr val="002060"/>
              </a:solidFill>
            </a:endParaRPr>
          </a:p>
          <a:p>
            <a:endParaRPr lang="en-GB" sz="2000" dirty="0">
              <a:solidFill>
                <a:srgbClr val="002060"/>
              </a:solidFill>
            </a:endParaRPr>
          </a:p>
          <a:p>
            <a:endParaRPr lang="en-GB" sz="2000" dirty="0" smtClean="0">
              <a:solidFill>
                <a:srgbClr val="002060"/>
              </a:solidFill>
            </a:endParaRPr>
          </a:p>
          <a:p>
            <a:endParaRPr lang="en-GB" sz="2000" dirty="0">
              <a:solidFill>
                <a:srgbClr val="002060"/>
              </a:solidFill>
            </a:endParaRPr>
          </a:p>
          <a:p>
            <a:endParaRPr lang="en-GB" sz="2000" dirty="0" smtClean="0">
              <a:solidFill>
                <a:srgbClr val="002060"/>
              </a:solidFill>
            </a:endParaRPr>
          </a:p>
          <a:p>
            <a:endParaRPr lang="en-GB" sz="2000" dirty="0">
              <a:solidFill>
                <a:srgbClr val="002060"/>
              </a:solidFill>
            </a:endParaRPr>
          </a:p>
          <a:p>
            <a:endParaRPr lang="en-GB" sz="20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73099" y="549275"/>
            <a:ext cx="63338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3000" baseline="0" dirty="0" smtClean="0">
                <a:solidFill>
                  <a:srgbClr val="C10B24"/>
                </a:solidFill>
                <a:latin typeface="+mn-lt"/>
              </a:rPr>
              <a:t>Terminology: </a:t>
            </a:r>
            <a:r>
              <a:rPr lang="en-GB" sz="3000" baseline="0" dirty="0" err="1" smtClean="0">
                <a:solidFill>
                  <a:srgbClr val="C10B24"/>
                </a:solidFill>
                <a:latin typeface="+mn-lt"/>
              </a:rPr>
              <a:t>EntityID</a:t>
            </a:r>
            <a:r>
              <a:rPr lang="en-GB" sz="3000" baseline="0" dirty="0" smtClean="0">
                <a:solidFill>
                  <a:srgbClr val="C10B24"/>
                </a:solidFill>
                <a:latin typeface="+mn-lt"/>
              </a:rPr>
              <a:t>/Metadata</a:t>
            </a:r>
            <a:endParaRPr lang="en-US" sz="3000" baseline="0" dirty="0">
              <a:solidFill>
                <a:srgbClr val="C10B24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50800" y="4074398"/>
            <a:ext cx="94869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GB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EntityDescriptor</a:t>
            </a:r>
            <a:r>
              <a:rPr lang="en-GB" sz="1400" dirty="0">
                <a:latin typeface="Consolas" panose="020B0609020204030204" pitchFamily="49" charset="0"/>
                <a:cs typeface="Consolas" panose="020B0609020204030204" pitchFamily="49" charset="0"/>
              </a:rPr>
              <a:t> ID="uk001868" </a:t>
            </a:r>
            <a:r>
              <a:rPr lang="en-GB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entityID</a:t>
            </a:r>
            <a:r>
              <a:rPr lang="en-GB" sz="1400" dirty="0">
                <a:latin typeface="Consolas" panose="020B0609020204030204" pitchFamily="49" charset="0"/>
                <a:cs typeface="Consolas" panose="020B0609020204030204" pitchFamily="49" charset="0"/>
              </a:rPr>
              <a:t>="https://blackboard.ncl.ac.uk/shibboleth/metadata"&gt;</a:t>
            </a:r>
          </a:p>
          <a:p>
            <a:r>
              <a:rPr lang="en-GB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&lt;!--</a:t>
            </a:r>
          </a:p>
          <a:p>
            <a:r>
              <a:rPr lang="en-GB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This is a Shibboleth Blackboard Server SP </a:t>
            </a:r>
            <a:r>
              <a:rPr lang="en-GB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GB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		  for </a:t>
            </a:r>
            <a:r>
              <a:rPr lang="en-GB" sz="1400" dirty="0">
                <a:latin typeface="Consolas" panose="020B0609020204030204" pitchFamily="49" charset="0"/>
                <a:cs typeface="Consolas" panose="020B0609020204030204" pitchFamily="49" charset="0"/>
              </a:rPr>
              <a:t>the </a:t>
            </a:r>
            <a:r>
              <a:rPr lang="en-GB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University </a:t>
            </a:r>
            <a:r>
              <a:rPr lang="en-GB" sz="1400" dirty="0">
                <a:latin typeface="Consolas" panose="020B0609020204030204" pitchFamily="49" charset="0"/>
                <a:cs typeface="Consolas" panose="020B0609020204030204" pitchFamily="49" charset="0"/>
              </a:rPr>
              <a:t>of Newcastle upon Tyne.</a:t>
            </a:r>
          </a:p>
          <a:p>
            <a:r>
              <a:rPr lang="en-GB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--&gt;</a:t>
            </a:r>
          </a:p>
          <a:p>
            <a:r>
              <a:rPr lang="en-GB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r>
              <a:rPr lang="en-GB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r>
              <a:rPr lang="en-GB" sz="1400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226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74" y="1597025"/>
            <a:ext cx="77120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GB" sz="2000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hibboleth2.xml</a:t>
            </a:r>
            <a:r>
              <a:rPr lang="en-GB" sz="2000" dirty="0" smtClean="0">
                <a:solidFill>
                  <a:srgbClr val="002060"/>
                </a:solidFill>
              </a:rPr>
              <a:t> </a:t>
            </a:r>
          </a:p>
          <a:p>
            <a:endParaRPr lang="en-GB" sz="2000" dirty="0">
              <a:solidFill>
                <a:srgbClr val="00206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M</a:t>
            </a:r>
            <a:r>
              <a:rPr lang="en-GB" sz="2000" dirty="0" smtClean="0">
                <a:solidFill>
                  <a:srgbClr val="002060"/>
                </a:solidFill>
              </a:rPr>
              <a:t>ain Shibboleth service provider configuration file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M</a:t>
            </a:r>
            <a:r>
              <a:rPr lang="en-GB" sz="2000" dirty="0" smtClean="0">
                <a:solidFill>
                  <a:srgbClr val="002060"/>
                </a:solidFill>
              </a:rPr>
              <a:t>ostly won’t need updating once setup *</a:t>
            </a:r>
          </a:p>
          <a:p>
            <a:endParaRPr lang="en-GB" sz="2000" dirty="0" smtClean="0">
              <a:solidFill>
                <a:srgbClr val="002060"/>
              </a:solidFill>
            </a:endParaRPr>
          </a:p>
          <a:p>
            <a:r>
              <a:rPr lang="en-GB" sz="2000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attribute-map.xml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206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D</a:t>
            </a:r>
            <a:r>
              <a:rPr lang="en-GB" sz="2000" dirty="0" smtClean="0">
                <a:solidFill>
                  <a:srgbClr val="002060"/>
                </a:solidFill>
              </a:rPr>
              <a:t>efines how attributes get turned into web server headers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P</a:t>
            </a:r>
            <a:r>
              <a:rPr lang="en-GB" sz="2000" dirty="0" smtClean="0">
                <a:solidFill>
                  <a:srgbClr val="002060"/>
                </a:solidFill>
              </a:rPr>
              <a:t>robably never </a:t>
            </a:r>
            <a:r>
              <a:rPr lang="en-GB" sz="2000" dirty="0">
                <a:solidFill>
                  <a:srgbClr val="002060"/>
                </a:solidFill>
              </a:rPr>
              <a:t>needs </a:t>
            </a:r>
            <a:r>
              <a:rPr lang="en-GB" sz="2000" dirty="0" smtClean="0">
                <a:solidFill>
                  <a:srgbClr val="002060"/>
                </a:solidFill>
              </a:rPr>
              <a:t>updating</a:t>
            </a:r>
            <a:endParaRPr lang="en-GB" sz="2000" dirty="0">
              <a:solidFill>
                <a:srgbClr val="00206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73100" y="549275"/>
            <a:ext cx="6096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3000" baseline="0" dirty="0" smtClean="0">
                <a:solidFill>
                  <a:srgbClr val="C10B24"/>
                </a:solidFill>
                <a:latin typeface="+mn-lt"/>
              </a:rPr>
              <a:t>Service Provider Configuration files</a:t>
            </a:r>
            <a:endParaRPr lang="en-US" sz="3000" baseline="0" dirty="0">
              <a:solidFill>
                <a:srgbClr val="C10B24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0249" y="4735144"/>
            <a:ext cx="77711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Attribute name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="</a:t>
            </a:r>
            <a:r>
              <a:rPr lang="en-GB" sz="2400" b="1" dirty="0" smtClean="0"/>
              <a:t>urn:oid:2.16.840.1.113730.3.1.241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 </a:t>
            </a:r>
            <a:endParaRPr lang="en-GB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			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GB" sz="2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id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="</a:t>
            </a:r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displayname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" </a:t>
            </a:r>
            <a:r>
              <a:rPr lang="en-GB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endParaRPr lang="en-GB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GB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52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4095</TotalTime>
  <Words>693</Words>
  <Application>Microsoft Office PowerPoint</Application>
  <PresentationFormat>On-screen Show (4:3)</PresentationFormat>
  <Paragraphs>210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ＭＳ Ｐゴシック</vt:lpstr>
      <vt:lpstr>Arial</vt:lpstr>
      <vt:lpstr>Calibri</vt:lpstr>
      <vt:lpstr>Consolas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Newcastle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Suddes</dc:creator>
  <cp:lastModifiedBy>Chris Franks</cp:lastModifiedBy>
  <cp:revision>373</cp:revision>
  <cp:lastPrinted>2016-07-15T12:29:35Z</cp:lastPrinted>
  <dcterms:created xsi:type="dcterms:W3CDTF">2012-01-10T10:17:37Z</dcterms:created>
  <dcterms:modified xsi:type="dcterms:W3CDTF">2016-07-18T12:57:01Z</dcterms:modified>
</cp:coreProperties>
</file>