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08" r:id="rId2"/>
    <p:sldId id="418" r:id="rId3"/>
    <p:sldId id="419" r:id="rId4"/>
    <p:sldId id="410" r:id="rId5"/>
    <p:sldId id="411" r:id="rId6"/>
    <p:sldId id="412" r:id="rId7"/>
    <p:sldId id="413" r:id="rId8"/>
    <p:sldId id="409" r:id="rId9"/>
    <p:sldId id="275" r:id="rId10"/>
    <p:sldId id="406" r:id="rId11"/>
    <p:sldId id="407" r:id="rId12"/>
    <p:sldId id="414" r:id="rId13"/>
    <p:sldId id="415" r:id="rId14"/>
    <p:sldId id="416" r:id="rId15"/>
    <p:sldId id="417" r:id="rId16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83108"/>
  </p:normalViewPr>
  <p:slideViewPr>
    <p:cSldViewPr snapToGrid="0" snapToObjects="1">
      <p:cViewPr varScale="1">
        <p:scale>
          <a:sx n="140" d="100"/>
          <a:sy n="140" d="100"/>
        </p:scale>
        <p:origin x="6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30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94965849578224E-2"/>
          <c:y val="0.11914233932934355"/>
          <c:w val="0.8751729816501066"/>
          <c:h val="0.704327646123798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997808"/>
        <c:axId val="228998200"/>
      </c:barChart>
      <c:catAx>
        <c:axId val="22899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98200"/>
        <c:crosses val="autoZero"/>
        <c:auto val="1"/>
        <c:lblAlgn val="ctr"/>
        <c:lblOffset val="100"/>
        <c:noMultiLvlLbl val="0"/>
      </c:catAx>
      <c:valAx>
        <c:axId val="22899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9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Unsure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29.4</c:v>
                </c:pt>
                <c:pt idx="1">
                  <c:v>23.5</c:v>
                </c:pt>
                <c:pt idx="2">
                  <c:v>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8994672"/>
        <c:axId val="229589744"/>
      </c:barChart>
      <c:catAx>
        <c:axId val="22899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89744"/>
        <c:crosses val="autoZero"/>
        <c:auto val="1"/>
        <c:lblAlgn val="ctr"/>
        <c:lblOffset val="100"/>
        <c:noMultiLvlLbl val="0"/>
      </c:catAx>
      <c:valAx>
        <c:axId val="229589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99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11.8</c:v>
                </c:pt>
                <c:pt idx="1">
                  <c:v>11.8</c:v>
                </c:pt>
                <c:pt idx="2">
                  <c:v>58.8</c:v>
                </c:pt>
                <c:pt idx="3">
                  <c:v>17.600000000000001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590920"/>
        <c:axId val="229591312"/>
      </c:barChart>
      <c:catAx>
        <c:axId val="229590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91312"/>
        <c:crosses val="autoZero"/>
        <c:auto val="1"/>
        <c:lblAlgn val="ctr"/>
        <c:lblOffset val="100"/>
        <c:noMultiLvlLbl val="0"/>
      </c:catAx>
      <c:valAx>
        <c:axId val="22959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59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10CA-100A-A24C-8F09-C767CB1015A8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C684-293E-EA42-B1F0-498D26726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a digital credential, history at the </a:t>
            </a:r>
            <a:r>
              <a:rPr lang="en-GB" dirty="0" err="1" smtClean="0"/>
              <a:t>Uni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5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Project - fund, aims, people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50F66-80BA-4C4B-B343-C7FC476F30F0}" type="slidenum">
              <a:rPr lang="en-US" sz="1200" baseline="0"/>
              <a:pPr/>
              <a:t>6</a:t>
            </a:fld>
            <a:endParaRPr lang="en-US" sz="1200" baseline="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1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50F66-80BA-4C4B-B343-C7FC476F30F0}" type="slidenum">
              <a:rPr lang="en-US" sz="1200" baseline="0"/>
              <a:pPr/>
              <a:t>9</a:t>
            </a:fld>
            <a:endParaRPr lang="en-US" sz="1200" baseline="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9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2222-995C-354E-A3E9-724BB9201404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5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B250-5A3F-3547-AF06-0D80AEB4DC29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4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27F-C4E1-6248-B94A-AAFF0B82CB7A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4">
            <a:extLst>
              <a:ext uri="{FF2B5EF4-FFF2-40B4-BE49-F238E27FC236}">
                <a16:creationId xmlns="" xmlns:a16="http://schemas.microsoft.com/office/drawing/2014/main" id="{A20AFAEC-6401-CF4F-8E9F-AE4129D64CA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62000" y="85725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311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74E-B806-0B46-AAA0-0F1F38AED293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CA-0956-2D48-972C-B78B83728C64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FEE7-AEA9-9F47-9996-193124F64793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AC9C-11A6-4B4D-B7AB-C0849273E114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E3DA-90AF-8C4B-AE46-48864981F5B8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405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95F-E8E7-F34F-BA85-34EB176FF86A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54A9-A823-8543-84C7-73188BB39C41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178175"/>
            <a:ext cx="6459225" cy="46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2860-1718-C14F-9390-0B99BDD40048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9697" y="4767266"/>
            <a:ext cx="34969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745-E17C-874C-B973-050C58E97F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4BACE5-C681-8C4F-BAFD-3E3BD121EB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566" y="1"/>
            <a:ext cx="2168434" cy="9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1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342892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143" y="1881931"/>
            <a:ext cx="6282070" cy="1102519"/>
          </a:xfrm>
        </p:spPr>
        <p:txBody>
          <a:bodyPr>
            <a:noAutofit/>
          </a:bodyPr>
          <a:lstStyle/>
          <a:p>
            <a:r>
              <a:rPr lang="en-GB" sz="6000" dirty="0" smtClean="0"/>
              <a:t>Open Badges in an Academic Context</a:t>
            </a:r>
            <a:endParaRPr lang="en-GB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2222-995C-354E-A3E9-724BB9201404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749" y="3794499"/>
            <a:ext cx="770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Graeme </a:t>
            </a:r>
            <a:r>
              <a:rPr lang="en-GB" dirty="0" err="1" smtClean="0"/>
              <a:t>Redshaw-Boxwell</a:t>
            </a:r>
            <a:r>
              <a:rPr lang="en-GB" dirty="0" smtClean="0"/>
              <a:t>, Patrick </a:t>
            </a:r>
            <a:r>
              <a:rPr lang="en-GB" dirty="0" err="1" smtClean="0"/>
              <a:t>Rosenkranz</a:t>
            </a:r>
            <a:r>
              <a:rPr lang="en-GB" dirty="0" smtClean="0"/>
              <a:t>, </a:t>
            </a:r>
            <a:r>
              <a:rPr lang="en-GB" dirty="0" err="1" smtClean="0"/>
              <a:t>Sriyani</a:t>
            </a:r>
            <a:r>
              <a:rPr lang="en-GB" dirty="0" smtClean="0"/>
              <a:t> </a:t>
            </a:r>
            <a:r>
              <a:rPr lang="en-GB" dirty="0" err="1" smtClean="0"/>
              <a:t>Jayaweera</a:t>
            </a:r>
            <a:r>
              <a:rPr lang="en-GB" dirty="0" smtClean="0"/>
              <a:t>, Sara </a:t>
            </a:r>
            <a:r>
              <a:rPr lang="en-GB" dirty="0" err="1" smtClean="0"/>
              <a:t>Maioli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2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Badges in Chemistry Badges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343" y="1201801"/>
            <a:ext cx="1384868" cy="147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89" y="1201801"/>
            <a:ext cx="1388142" cy="1475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211" y="3360693"/>
            <a:ext cx="1370778" cy="1387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131" y="3360694"/>
            <a:ext cx="1324041" cy="1387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310" y="178175"/>
            <a:ext cx="2149792" cy="5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Badges in Peer Tutoring and Student Voice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820" y="1657121"/>
            <a:ext cx="1740513" cy="1876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12" y="2470622"/>
            <a:ext cx="1769720" cy="187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49" y="871374"/>
            <a:ext cx="1935352" cy="5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222048874"/>
              </p:ext>
            </p:extLst>
          </p:nvPr>
        </p:nvGraphicFramePr>
        <p:xfrm>
          <a:off x="1524000" y="1753632"/>
          <a:ext cx="5392427" cy="20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57200" y="86977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Knowing they were being awarded, did you work towards achieving your badge?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497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 you think that use of Open Badges as rewards by academic departments would </a:t>
            </a:r>
            <a:r>
              <a:rPr lang="en-GB" dirty="0" smtClean="0"/>
              <a:t>motivate students </a:t>
            </a:r>
            <a:r>
              <a:rPr lang="en-GB" dirty="0"/>
              <a:t>to put in more work on extracurricular activities such as intra-department competitions?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72440277"/>
              </p:ext>
            </p:extLst>
          </p:nvPr>
        </p:nvGraphicFramePr>
        <p:xfrm>
          <a:off x="1601972" y="2445488"/>
          <a:ext cx="6018028" cy="215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3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2443"/>
            <a:ext cx="8516679" cy="12240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 you think the badge you </a:t>
            </a:r>
            <a:r>
              <a:rPr lang="en-GB" dirty="0" smtClean="0"/>
              <a:t>received </a:t>
            </a:r>
            <a:r>
              <a:rPr lang="en-GB" dirty="0"/>
              <a:t>will be useful when you are seeking a job in the future, with </a:t>
            </a:r>
            <a:r>
              <a:rPr lang="en-GB" dirty="0" smtClean="0"/>
              <a:t>5 being </a:t>
            </a:r>
            <a:r>
              <a:rPr lang="en-GB" dirty="0"/>
              <a:t>very valuable and 1 being not </a:t>
            </a:r>
            <a:r>
              <a:rPr lang="en-GB" dirty="0" smtClean="0"/>
              <a:t>very </a:t>
            </a:r>
            <a:r>
              <a:rPr lang="en-GB" dirty="0"/>
              <a:t>valuable at all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67570586"/>
              </p:ext>
            </p:extLst>
          </p:nvPr>
        </p:nvGraphicFramePr>
        <p:xfrm>
          <a:off x="1197935" y="2027274"/>
          <a:ext cx="6422065" cy="2576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5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240" y="2290509"/>
            <a:ext cx="6459225" cy="461286"/>
          </a:xfrm>
        </p:spPr>
        <p:txBody>
          <a:bodyPr>
            <a:noAutofit/>
          </a:bodyPr>
          <a:lstStyle/>
          <a:p>
            <a:r>
              <a:rPr lang="en-GB" sz="7200" dirty="0" smtClean="0"/>
              <a:t>Questions?</a:t>
            </a:r>
            <a:endParaRPr lang="en-GB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open badge / digital credential?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66" y="939075"/>
            <a:ext cx="5034269" cy="377570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5143" y="2190307"/>
            <a:ext cx="3895060" cy="9901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6000" dirty="0" smtClean="0"/>
              <a:t>The Project</a:t>
            </a:r>
            <a:endParaRPr lang="en-GB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957CBC-9341-C44D-A8C8-65D44F11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Badges – why bother?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535E38-A57D-8A4B-A5A5-E4AB852C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programmes should asses and give credit for all  intended learning outcomes. </a:t>
            </a:r>
          </a:p>
          <a:p>
            <a:endParaRPr lang="en-US" dirty="0"/>
          </a:p>
          <a:p>
            <a:r>
              <a:rPr lang="en-US" dirty="0" smtClean="0"/>
              <a:t>Degree transcript should be  sufficient give evidence of  students’ attainment.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E1B9B9-A88F-7F42-AC87-362CDC4D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1810-0302-0A4E-B010-4311F6A4F10D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0F372-11E5-AE43-AB9A-7E94A166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B658F-B175-324D-8BC1-EB7C4F55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957CBC-9341-C44D-A8C8-65D44F11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535E38-A57D-8A4B-A5A5-E4AB852C5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programmes develop skills and  outcomes that are not directly assessed in academic work. </a:t>
            </a:r>
          </a:p>
          <a:p>
            <a:endParaRPr lang="en-US" dirty="0" smtClean="0"/>
          </a:p>
          <a:p>
            <a:r>
              <a:rPr lang="en-US" dirty="0" smtClean="0"/>
              <a:t>Some voluntary activities have no formal recognition.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Employers look for graduates that stand out.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E1B9B9-A88F-7F42-AC87-362CDC4D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51810-0302-0A4E-B010-4311F6A4F10D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20F372-11E5-AE43-AB9A-7E94A166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B658F-B175-324D-8BC1-EB7C4F55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714500" y="857250"/>
            <a:ext cx="62865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pic>
        <p:nvPicPr>
          <p:cNvPr id="9" name="Picture 8" descr="s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868" y="857250"/>
            <a:ext cx="1605275" cy="42862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B738D5F6-1AFE-6A48-A3BD-EBCFAFE9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badges….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429637-33EE-AE4B-8D4C-6B0555FE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4"/>
            <a:ext cx="7058668" cy="3394472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 smtClean="0"/>
              <a:t>offer a way of demonstrating attainment that goes beyond ( and can work alongside) academic achievement.</a:t>
            </a:r>
            <a:endParaRPr lang="en-US" dirty="0"/>
          </a:p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 smtClean="0"/>
              <a:t>involve aspects of gamification and professional social media interaction.</a:t>
            </a:r>
          </a:p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/>
              <a:t>can signal specific engagement and skill development to employers, e.g. transferable, graduate skills.</a:t>
            </a:r>
          </a:p>
          <a:p>
            <a:pPr>
              <a:spcAft>
                <a:spcPct val="10000"/>
              </a:spcAft>
              <a:buClr>
                <a:srgbClr val="FF925C"/>
              </a:buClr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699EC5-632A-8F4E-AB8A-651BB937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697-AC5F-0248-9921-5045207640D1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E0179B-C077-E04A-8D32-90FCB87F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41E4EB-00EC-F244-A425-5908F27E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22754"/>
            <a:ext cx="6459225" cy="461286"/>
          </a:xfrm>
        </p:spPr>
        <p:txBody>
          <a:bodyPr>
            <a:normAutofit fontScale="90000"/>
          </a:bodyPr>
          <a:lstStyle/>
          <a:p>
            <a:r>
              <a:rPr lang="en-GB" dirty="0"/>
              <a:t>Badge 2A: Psychology Enterprise Challenge 2018 –Youth Focus 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badge shows that the bearer has participated in the Psychology Enterprise challenge 2018 in collaboration with Youth Foundations. To meet the challenge, a team has to develop and then pitch an idea for a product, service or initiative to support young people in the North East who are affected by loneliness and social isolation.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The badge demonstrates</a:t>
            </a:r>
          </a:p>
          <a:p>
            <a:pPr marL="300031" lvl="1" indent="0">
              <a:buNone/>
            </a:pPr>
            <a:r>
              <a:rPr lang="en-GB" dirty="0"/>
              <a:t>1.	Ability to work effectively as part of a team</a:t>
            </a:r>
          </a:p>
          <a:p>
            <a:pPr marL="300031" lvl="1" indent="0">
              <a:buNone/>
            </a:pPr>
            <a:r>
              <a:rPr lang="en-GB" dirty="0"/>
              <a:t>2.	Creative application of psychological literacy to address real -world problems.</a:t>
            </a:r>
          </a:p>
          <a:p>
            <a:pPr marL="300031" lvl="1" indent="0">
              <a:buNone/>
            </a:pPr>
            <a:r>
              <a:rPr lang="en-GB" dirty="0"/>
              <a:t>3.	Effective presentation of ideas in the form of a pitch.</a:t>
            </a:r>
          </a:p>
          <a:p>
            <a:pPr marL="0" indent="0">
              <a:buNone/>
            </a:pPr>
            <a:r>
              <a:rPr lang="en-GB" dirty="0"/>
              <a:t>To attain the badge a candidate must:</a:t>
            </a:r>
          </a:p>
          <a:p>
            <a:pPr marL="300031" lvl="1" indent="0">
              <a:buNone/>
            </a:pPr>
            <a:r>
              <a:rPr lang="en-GB" dirty="0"/>
              <a:t>1.	Attend the Enterprise challenge.</a:t>
            </a:r>
          </a:p>
          <a:p>
            <a:pPr marL="300031" lvl="1" indent="0">
              <a:buNone/>
            </a:pPr>
            <a:r>
              <a:rPr lang="en-GB" dirty="0"/>
              <a:t>2.	Work as party of team to creatively develop a product or service to support </a:t>
            </a:r>
            <a:r>
              <a:rPr lang="en-GB" dirty="0" smtClean="0"/>
              <a:t>young people affected by 				loneliness and social isolation;</a:t>
            </a:r>
            <a:endParaRPr lang="en-GB" dirty="0"/>
          </a:p>
          <a:p>
            <a:pPr marL="300031" lvl="1" indent="0">
              <a:buNone/>
            </a:pPr>
            <a:r>
              <a:rPr lang="en-GB" dirty="0"/>
              <a:t>3.	Consider financial, ethical and practical constraints in relation to the idea, and include these in the pitch. </a:t>
            </a:r>
          </a:p>
          <a:p>
            <a:pPr marL="300031" lvl="1" indent="0">
              <a:buNone/>
            </a:pPr>
            <a:r>
              <a:rPr lang="en-GB" dirty="0"/>
              <a:t>4.	Pitch the idea in the format specified to a panel of judges.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18CC-426E-B646-BAE8-62FD99DF0625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Learning and Teaching Development Service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78" y="1963008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22754"/>
            <a:ext cx="6459225" cy="461286"/>
          </a:xfrm>
        </p:spPr>
        <p:txBody>
          <a:bodyPr>
            <a:normAutofit fontScale="90000"/>
          </a:bodyPr>
          <a:lstStyle/>
          <a:p>
            <a:r>
              <a:rPr lang="en-GB" dirty="0"/>
              <a:t>Badge </a:t>
            </a:r>
            <a:r>
              <a:rPr lang="en-GB" dirty="0" smtClean="0"/>
              <a:t>4: CFA Enterprise </a:t>
            </a:r>
            <a:r>
              <a:rPr lang="en-GB" dirty="0"/>
              <a:t>Challenge 2018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The CFA Institute Research </a:t>
            </a:r>
            <a:r>
              <a:rPr lang="en-GB" dirty="0" smtClean="0"/>
              <a:t>Challenge is </a:t>
            </a:r>
            <a:r>
              <a:rPr lang="en-GB" dirty="0"/>
              <a:t>a global competition that tests </a:t>
            </a:r>
            <a:r>
              <a:rPr lang="en-GB" dirty="0" smtClean="0"/>
              <a:t>the equity </a:t>
            </a:r>
            <a:r>
              <a:rPr lang="en-GB" dirty="0"/>
              <a:t>research and </a:t>
            </a:r>
            <a:r>
              <a:rPr lang="en-GB" dirty="0" smtClean="0"/>
              <a:t>valuation skills, and the investment report writing skills of university </a:t>
            </a:r>
            <a:r>
              <a:rPr lang="en-GB" dirty="0"/>
              <a:t>students.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annual </a:t>
            </a:r>
            <a:r>
              <a:rPr lang="en-GB" dirty="0" smtClean="0"/>
              <a:t>educational initiative </a:t>
            </a:r>
            <a:r>
              <a:rPr lang="en-GB" dirty="0"/>
              <a:t>promotes best practices in </a:t>
            </a:r>
            <a:r>
              <a:rPr lang="en-GB" dirty="0" smtClean="0"/>
              <a:t>equity research </a:t>
            </a:r>
            <a:r>
              <a:rPr lang="en-GB" dirty="0"/>
              <a:t>among the next generation </a:t>
            </a:r>
            <a:r>
              <a:rPr lang="en-GB" dirty="0" smtClean="0"/>
              <a:t>of analysts </a:t>
            </a:r>
            <a:r>
              <a:rPr lang="en-GB" dirty="0"/>
              <a:t>through hands-on mentoring </a:t>
            </a:r>
            <a:r>
              <a:rPr lang="en-GB" dirty="0" smtClean="0"/>
              <a:t>and intensive </a:t>
            </a:r>
            <a:r>
              <a:rPr lang="en-GB" dirty="0"/>
              <a:t>training in company analysis </a:t>
            </a:r>
            <a:r>
              <a:rPr lang="en-GB" dirty="0" smtClean="0"/>
              <a:t>skills.</a:t>
            </a:r>
          </a:p>
          <a:p>
            <a:r>
              <a:rPr lang="en-GB" dirty="0" smtClean="0"/>
              <a:t>This </a:t>
            </a:r>
            <a:r>
              <a:rPr lang="en-GB" dirty="0"/>
              <a:t>badge shows that the bearer has participated in </a:t>
            </a:r>
            <a:r>
              <a:rPr lang="en-GB" dirty="0" smtClean="0"/>
              <a:t>the CFA Enterprise </a:t>
            </a:r>
            <a:r>
              <a:rPr lang="en-GB" dirty="0"/>
              <a:t>challenge 2018 in collaboration with </a:t>
            </a:r>
            <a:r>
              <a:rPr lang="en-GB" dirty="0" smtClean="0"/>
              <a:t>the CFA Institute. </a:t>
            </a:r>
            <a:r>
              <a:rPr lang="en-GB" dirty="0"/>
              <a:t>To meet the challenge, a team has to </a:t>
            </a:r>
            <a:r>
              <a:rPr lang="en-GB" dirty="0" smtClean="0"/>
              <a:t>submit an </a:t>
            </a:r>
            <a:r>
              <a:rPr lang="en-GB" dirty="0"/>
              <a:t>equity research report on a publicly traded </a:t>
            </a:r>
            <a:r>
              <a:rPr lang="en-GB" dirty="0" smtClean="0"/>
              <a:t>company assigned by the CFA Institute.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The badge demonstrates</a:t>
            </a:r>
          </a:p>
          <a:p>
            <a:pPr marL="300023" lvl="1" indent="0">
              <a:buNone/>
            </a:pPr>
            <a:r>
              <a:rPr lang="en-GB" dirty="0"/>
              <a:t>1.	Ability to work effectively as part of a </a:t>
            </a:r>
            <a:r>
              <a:rPr lang="en-GB" dirty="0" smtClean="0"/>
              <a:t>team.</a:t>
            </a:r>
            <a:endParaRPr lang="en-GB" dirty="0"/>
          </a:p>
          <a:p>
            <a:pPr marL="300023" lvl="1" indent="0">
              <a:buNone/>
            </a:pPr>
            <a:r>
              <a:rPr lang="en-GB" dirty="0"/>
              <a:t>2.	</a:t>
            </a:r>
            <a:r>
              <a:rPr lang="en-GB" dirty="0" smtClean="0"/>
              <a:t>Intensive </a:t>
            </a:r>
            <a:r>
              <a:rPr lang="en-GB" dirty="0"/>
              <a:t>training in company </a:t>
            </a:r>
            <a:r>
              <a:rPr lang="en-GB" dirty="0" smtClean="0"/>
              <a:t>research and analysis applying </a:t>
            </a:r>
            <a:r>
              <a:rPr lang="en-GB" smtClean="0"/>
              <a:t>business and finance </a:t>
            </a:r>
            <a:r>
              <a:rPr lang="en-GB" dirty="0" smtClean="0"/>
              <a:t>literacy </a:t>
            </a:r>
            <a:r>
              <a:rPr lang="en-GB" dirty="0"/>
              <a:t>to </a:t>
            </a:r>
            <a:r>
              <a:rPr lang="en-GB" dirty="0" smtClean="0"/>
              <a:t>a publicly traded company.</a:t>
            </a:r>
            <a:endParaRPr lang="en-GB" dirty="0"/>
          </a:p>
          <a:p>
            <a:pPr marL="300023" lvl="1" indent="0">
              <a:buNone/>
            </a:pPr>
            <a:r>
              <a:rPr lang="en-GB" dirty="0"/>
              <a:t>3.	</a:t>
            </a:r>
            <a:r>
              <a:rPr lang="en-GB" dirty="0" smtClean="0"/>
              <a:t>Ability </a:t>
            </a:r>
            <a:r>
              <a:rPr lang="en-GB" dirty="0"/>
              <a:t>to abide to the </a:t>
            </a:r>
            <a:r>
              <a:rPr lang="en-GB" dirty="0" smtClean="0"/>
              <a:t>CFA Institute </a:t>
            </a:r>
            <a:r>
              <a:rPr lang="en-GB" dirty="0"/>
              <a:t>Code of Ethics and Standards of Professional </a:t>
            </a:r>
            <a:r>
              <a:rPr lang="en-GB" dirty="0" smtClean="0"/>
              <a:t>Conduct, which </a:t>
            </a:r>
            <a:r>
              <a:rPr lang="en-GB" dirty="0"/>
              <a:t>are the ethical benchmark for investment professionals around the globe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To attain the badge a candidate must:</a:t>
            </a:r>
          </a:p>
          <a:p>
            <a:pPr marL="300023" lvl="1" indent="0">
              <a:buNone/>
            </a:pPr>
            <a:r>
              <a:rPr lang="en-GB" dirty="0"/>
              <a:t>1.	Attend </a:t>
            </a:r>
            <a:r>
              <a:rPr lang="en-GB" dirty="0" smtClean="0"/>
              <a:t>the CFA briefing webinar.</a:t>
            </a:r>
            <a:endParaRPr lang="en-GB" dirty="0"/>
          </a:p>
          <a:p>
            <a:pPr marL="300023" lvl="1" indent="0">
              <a:buNone/>
            </a:pPr>
            <a:r>
              <a:rPr lang="en-GB" dirty="0"/>
              <a:t>2.	</a:t>
            </a:r>
            <a:r>
              <a:rPr lang="en-GB" dirty="0" smtClean="0"/>
              <a:t>Conduct equity research and valuation and write a financial analysis of a publicly traded company.</a:t>
            </a:r>
            <a:endParaRPr lang="en-GB" dirty="0"/>
          </a:p>
          <a:p>
            <a:pPr marL="300023" lvl="1" indent="0">
              <a:buNone/>
            </a:pPr>
            <a:r>
              <a:rPr lang="en-GB" dirty="0"/>
              <a:t>3.	</a:t>
            </a:r>
            <a:r>
              <a:rPr lang="en-GB" dirty="0" smtClean="0"/>
              <a:t>Attend the meetings with the external and internal mentors. </a:t>
            </a:r>
            <a:endParaRPr lang="en-GB" dirty="0"/>
          </a:p>
          <a:p>
            <a:pPr marL="300023" lvl="1" indent="0">
              <a:buNone/>
            </a:pPr>
            <a:r>
              <a:rPr lang="en-GB" dirty="0"/>
              <a:t>4.	</a:t>
            </a:r>
            <a:r>
              <a:rPr lang="en-GB" dirty="0" smtClean="0"/>
              <a:t>Work collaboratively as part of a team, assuming leadership in specific tasks.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AF4C18CC-426E-B646-BAE8-62FD99DF0625}" type="datetime1">
              <a:rPr lang="en-GB">
                <a:solidFill>
                  <a:srgbClr val="FFFFFF">
                    <a:tint val="75000"/>
                  </a:srgbClr>
                </a:solidFill>
                <a:latin typeface="Calibri"/>
              </a:rPr>
              <a:pPr defTabSz="457189"/>
              <a:t>02/04/2019</a:t>
            </a:fld>
            <a:endParaRPr lang="en-US" dirty="0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r>
              <a:rPr lang="en-US" dirty="0">
                <a:solidFill>
                  <a:srgbClr val="FFFFFF"/>
                </a:solidFill>
                <a:latin typeface="Calibri"/>
              </a:rPr>
              <a:t>Learning and Teaching Development Service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DE467745-E17C-874C-B973-050C58E97FA1}" type="slidenum">
              <a:rPr lang="en-US">
                <a:solidFill>
                  <a:srgbClr val="FFFFFF">
                    <a:tint val="75000"/>
                  </a:srgbClr>
                </a:solidFill>
                <a:latin typeface="Calibri"/>
              </a:rPr>
              <a:pPr defTabSz="457189"/>
              <a:t>8</a:t>
            </a:fld>
            <a:endParaRPr lang="en-US" dirty="0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391" y="3440686"/>
            <a:ext cx="137171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714500" y="857250"/>
            <a:ext cx="62865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 dirty="0"/>
          </a:p>
        </p:txBody>
      </p:sp>
      <p:pic>
        <p:nvPicPr>
          <p:cNvPr id="9" name="Picture 8" descr="s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868" y="857250"/>
            <a:ext cx="1605275" cy="42862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B738D5F6-1AFE-6A48-A3BD-EBCFAFE9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badges in Chemistry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429637-33EE-AE4B-8D4C-6B0555FED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4"/>
            <a:ext cx="7058668" cy="33944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 smtClean="0"/>
              <a:t>Differentiation in mixed ability teaching groups</a:t>
            </a:r>
          </a:p>
          <a:p>
            <a:pPr>
              <a:spcAft>
                <a:spcPct val="10000"/>
              </a:spcAft>
              <a:buClr>
                <a:srgbClr val="FF925C"/>
              </a:buClr>
            </a:pPr>
            <a:endParaRPr lang="en-US" dirty="0" smtClean="0"/>
          </a:p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 smtClean="0"/>
              <a:t>Recognition of hard work in practical sessions/ Calculations</a:t>
            </a:r>
          </a:p>
          <a:p>
            <a:pPr>
              <a:spcAft>
                <a:spcPct val="10000"/>
              </a:spcAft>
              <a:buClr>
                <a:srgbClr val="FF925C"/>
              </a:buClr>
            </a:pPr>
            <a:endParaRPr lang="en-US" dirty="0" smtClean="0"/>
          </a:p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 smtClean="0"/>
              <a:t>Confidence building in future studies/career</a:t>
            </a:r>
          </a:p>
          <a:p>
            <a:pPr>
              <a:spcAft>
                <a:spcPct val="10000"/>
              </a:spcAft>
              <a:buClr>
                <a:srgbClr val="FF925C"/>
              </a:buClr>
            </a:pPr>
            <a:endParaRPr lang="en-US" dirty="0" smtClean="0"/>
          </a:p>
          <a:p>
            <a:pPr>
              <a:spcAft>
                <a:spcPct val="10000"/>
              </a:spcAft>
              <a:buClr>
                <a:srgbClr val="FF925C"/>
              </a:buClr>
            </a:pPr>
            <a:r>
              <a:rPr lang="en-US" dirty="0" smtClean="0"/>
              <a:t>Competitive exercise</a:t>
            </a:r>
          </a:p>
          <a:p>
            <a:pPr>
              <a:spcAft>
                <a:spcPct val="10000"/>
              </a:spcAft>
              <a:buClr>
                <a:srgbClr val="FF925C"/>
              </a:buClr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699EC5-632A-8F4E-AB8A-651BB937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D697-AC5F-0248-9921-5045207640D1}" type="datetime1">
              <a:rPr lang="en-GB" smtClean="0"/>
              <a:t>02/04/2019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7E0179B-C077-E04A-8D32-90FCB87F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Learning and Teaching Development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41E4EB-00EC-F244-A425-5908F27E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794" y="143358"/>
            <a:ext cx="2549634" cy="6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ts and figures march 2014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4FB78"/>
      </a:hlink>
      <a:folHlink>
        <a:srgbClr val="943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TDS_powerpoint_master_2018" id="{6F119BA3-6A1C-B745-AB87-56175FF33199}" vid="{3CA3E55A-86D4-3A47-AFE7-FFE272235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facts and figures march 2014</Template>
  <TotalTime>580</TotalTime>
  <Words>563</Words>
  <Application>Microsoft Office PowerPoint</Application>
  <PresentationFormat>On-screen Show (16:9)</PresentationFormat>
  <Paragraphs>112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facts and figures march 2014</vt:lpstr>
      <vt:lpstr>Open Badges in an Academic Context</vt:lpstr>
      <vt:lpstr>What is an open badge / digital credential?</vt:lpstr>
      <vt:lpstr>PowerPoint Presentation</vt:lpstr>
      <vt:lpstr>Open Badges – why bother?</vt:lpstr>
      <vt:lpstr>But…</vt:lpstr>
      <vt:lpstr>Open badges….</vt:lpstr>
      <vt:lpstr>Badge 2A: Psychology Enterprise Challenge 2018 –Youth Focus NE </vt:lpstr>
      <vt:lpstr>Badge 4: CFA Enterprise Challenge 2018  </vt:lpstr>
      <vt:lpstr>Digital badges in Chemistry</vt:lpstr>
      <vt:lpstr>Digital Badges in Chemistry Badges</vt:lpstr>
      <vt:lpstr>Digital Badges in Peer Tutoring and Student Voice</vt:lpstr>
      <vt:lpstr>Evaluation</vt:lpstr>
      <vt:lpstr>Evaluation</vt:lpstr>
      <vt:lpstr>Evaluation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Hardy</dc:creator>
  <cp:lastModifiedBy>Graeme Redshaw-Boxwell</cp:lastModifiedBy>
  <cp:revision>48</cp:revision>
  <cp:lastPrinted>2014-03-07T12:41:16Z</cp:lastPrinted>
  <dcterms:created xsi:type="dcterms:W3CDTF">2018-09-07T09:14:37Z</dcterms:created>
  <dcterms:modified xsi:type="dcterms:W3CDTF">2019-04-02T08:09:12Z</dcterms:modified>
</cp:coreProperties>
</file>