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or.org/stable/41304371" TargetMode="External"/><Relationship Id="rId3" Type="http://schemas.openxmlformats.org/officeDocument/2006/relationships/hyperlink" Target="http://www.jstor.org/stable/1316094" TargetMode="External"/><Relationship Id="rId7" Type="http://schemas.openxmlformats.org/officeDocument/2006/relationships/hyperlink" Target="http://www.jstor.org/stable/40071550" TargetMode="External"/><Relationship Id="rId2" Type="http://schemas.openxmlformats.org/officeDocument/2006/relationships/hyperlink" Target="http://www.jstor.org.libproxy.ncl.ac.uk/stable/2040433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stor.org/stable/40178185" TargetMode="External"/><Relationship Id="rId5" Type="http://schemas.openxmlformats.org/officeDocument/2006/relationships/hyperlink" Target="http://www.jstor.org/stable/1503653" TargetMode="External"/><Relationship Id="rId4" Type="http://schemas.openxmlformats.org/officeDocument/2006/relationships/hyperlink" Target="http://www.jstor.org/stable/27558792" TargetMode="External"/><Relationship Id="rId9" Type="http://schemas.openxmlformats.org/officeDocument/2006/relationships/hyperlink" Target="http://www.jstor.org/stable/j.ctt1sq5v9n.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gdailypress.com/news/stacy-timmer-ipad-frustration/" TargetMode="External"/><Relationship Id="rId2" Type="http://schemas.openxmlformats.org/officeDocument/2006/relationships/hyperlink" Target="https://www.craigdailypress.com/news/teachers-school-board-debate-ipad-initiativ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atimes.com/local/lanow/la-me-ln-la-unified-ipad-settlement-20150925-stor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chnology: Could versus Shoul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Palatino Linotype" panose="02040502050505030304" pitchFamily="18" charset="0"/>
              </a:rPr>
              <a:t>Technology: Could versus Should</a:t>
            </a:r>
          </a:p>
        </p:txBody>
      </p:sp>
      <p:sp>
        <p:nvSpPr>
          <p:cNvPr id="134" name="Teaching and Learning Conference, 2019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Teaching and Learning Conference, 2019</a:t>
            </a:r>
          </a:p>
          <a:p>
            <a:r>
              <a:rPr dirty="0">
                <a:latin typeface="Palatino Linotype" panose="02040502050505030304" pitchFamily="18" charset="0"/>
              </a:rPr>
              <a:t>Newcastle University </a:t>
            </a:r>
          </a:p>
          <a:p>
            <a:endParaRPr dirty="0">
              <a:latin typeface="Palatino Linotype" panose="02040502050505030304" pitchFamily="18" charset="0"/>
            </a:endParaRPr>
          </a:p>
          <a:p>
            <a:r>
              <a:rPr dirty="0">
                <a:latin typeface="Palatino Linotype" panose="02040502050505030304" pitchFamily="18" charset="0"/>
              </a:rPr>
              <a:t>David Johnson, PhD student</a:t>
            </a:r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114300"/>
            <a:ext cx="11671300" cy="6343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Same Issues in the Lite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Palatino Linotype" panose="02040502050505030304" pitchFamily="18" charset="0"/>
              </a:rPr>
              <a:t>The Same Issues in the Literature</a:t>
            </a:r>
          </a:p>
        </p:txBody>
      </p:sp>
      <p:sp>
        <p:nvSpPr>
          <p:cNvPr id="138" name="'Will Technology Transform Education or Will the Schools Co-Opt Technology?' (1990)…"/>
          <p:cNvSpPr txBox="1">
            <a:spLocks noGrp="1"/>
          </p:cNvSpPr>
          <p:nvPr>
            <p:ph type="body" idx="1"/>
          </p:nvPr>
        </p:nvSpPr>
        <p:spPr>
          <a:xfrm>
            <a:off x="508000" y="2184400"/>
            <a:ext cx="11988800" cy="7442200"/>
          </a:xfrm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100"/>
              </a:spcBef>
              <a:defRPr sz="2844"/>
            </a:pP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'Will Technology Transform </a:t>
            </a:r>
            <a:r>
              <a:rPr dirty="0">
                <a:latin typeface="Palatino Linotype" panose="02040502050505030304" pitchFamily="18" charset="0"/>
              </a:rPr>
              <a:t>Education or Will the Schools Co-Opt Technology?'</a:t>
            </a:r>
            <a:r>
              <a:rPr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u="sng" dirty="0">
                <a:latin typeface="Palatino Linotype" panose="02040502050505030304" pitchFamily="18" charset="0"/>
                <a:hlinkClick r:id="rId2"/>
              </a:rPr>
              <a:t>(1990)</a:t>
            </a:r>
            <a:r>
              <a:rPr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'"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Just Don't Ask Me to Define It</a:t>
            </a:r>
            <a:r>
              <a:rPr dirty="0">
                <a:latin typeface="Palatino Linotype" panose="02040502050505030304" pitchFamily="18" charset="0"/>
              </a:rPr>
              <a:t>": Perceptions of Technology in the National Curriculum' </a:t>
            </a:r>
            <a:r>
              <a:rPr u="sng" dirty="0">
                <a:latin typeface="Palatino Linotype" panose="02040502050505030304" pitchFamily="18" charset="0"/>
                <a:hlinkClick r:id="rId3"/>
              </a:rPr>
              <a:t>(1993)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'Using Technology in Education: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When and Why, Not How</a:t>
            </a:r>
            <a:r>
              <a:rPr dirty="0">
                <a:latin typeface="Palatino Linotype" panose="02040502050505030304" pitchFamily="18" charset="0"/>
              </a:rPr>
              <a:t>.'</a:t>
            </a:r>
            <a:r>
              <a:rPr u="sng" dirty="0">
                <a:latin typeface="Palatino Linotype" panose="02040502050505030304" pitchFamily="18" charset="0"/>
                <a:hlinkClick r:id="rId4"/>
              </a:rPr>
              <a:t>(1996)</a:t>
            </a:r>
            <a:r>
              <a:rPr b="1" dirty="0">
                <a:latin typeface="Palatino Linotype" panose="02040502050505030304" pitchFamily="18" charset="0"/>
              </a:rPr>
              <a:t> 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'National Strategies for the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Promotion of On-Line Learning in Higher Education</a:t>
            </a:r>
            <a:r>
              <a:rPr dirty="0">
                <a:latin typeface="Palatino Linotype" panose="02040502050505030304" pitchFamily="18" charset="0"/>
              </a:rPr>
              <a:t>. </a:t>
            </a:r>
            <a:r>
              <a:rPr u="sng" dirty="0">
                <a:latin typeface="Palatino Linotype" panose="02040502050505030304" pitchFamily="18" charset="0"/>
                <a:hlinkClick r:id="rId5"/>
              </a:rPr>
              <a:t>(2001)</a:t>
            </a:r>
            <a:r>
              <a:rPr b="1" dirty="0">
                <a:latin typeface="Palatino Linotype" panose="02040502050505030304" pitchFamily="18" charset="0"/>
              </a:rPr>
              <a:t> 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'Integrating Technology in Schools, Colleges and Departments of Education: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A Primer for Deans</a:t>
            </a:r>
            <a:r>
              <a:rPr dirty="0">
                <a:latin typeface="Palatino Linotype" panose="02040502050505030304" pitchFamily="18" charset="0"/>
              </a:rPr>
              <a:t>.'</a:t>
            </a:r>
            <a:r>
              <a:rPr b="1" dirty="0">
                <a:latin typeface="Palatino Linotype" panose="02040502050505030304" pitchFamily="18" charset="0"/>
              </a:rPr>
              <a:t> </a:t>
            </a:r>
            <a:r>
              <a:rPr u="sng" dirty="0">
                <a:latin typeface="Palatino Linotype" panose="02040502050505030304" pitchFamily="18" charset="0"/>
                <a:hlinkClick r:id="rId6"/>
              </a:rPr>
              <a:t>(2006)</a:t>
            </a:r>
            <a:r>
              <a:rPr b="1" dirty="0">
                <a:latin typeface="Palatino Linotype" panose="02040502050505030304" pitchFamily="18" charset="0"/>
              </a:rPr>
              <a:t>. 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'Creating a Ripple Effect: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Incorporating Multimedia</a:t>
            </a:r>
            <a:r>
              <a:rPr dirty="0">
                <a:latin typeface="Palatino Linotype" panose="02040502050505030304" pitchFamily="18" charset="0"/>
              </a:rPr>
              <a:t>-Assisted Project-Based Learning in Teacher Education'</a:t>
            </a:r>
            <a:r>
              <a:rPr b="1" dirty="0">
                <a:latin typeface="Palatino Linotype" panose="02040502050505030304" pitchFamily="18" charset="0"/>
              </a:rPr>
              <a:t> </a:t>
            </a:r>
            <a:r>
              <a:rPr u="sng" dirty="0">
                <a:latin typeface="Palatino Linotype" panose="02040502050505030304" pitchFamily="18" charset="0"/>
                <a:hlinkClick r:id="rId7"/>
              </a:rPr>
              <a:t>(2008)</a:t>
            </a:r>
            <a:r>
              <a:rPr b="1" dirty="0">
                <a:latin typeface="Palatino Linotype" panose="02040502050505030304" pitchFamily="18" charset="0"/>
              </a:rPr>
              <a:t> 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'Technology in Today's Classroom: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Are You a Tech-Savvy Teacher?</a:t>
            </a:r>
            <a:r>
              <a:rPr dirty="0">
                <a:latin typeface="Palatino Linotype" panose="02040502050505030304" pitchFamily="18" charset="0"/>
              </a:rPr>
              <a:t>’</a:t>
            </a:r>
            <a:r>
              <a:rPr b="1" dirty="0">
                <a:latin typeface="Palatino Linotype" panose="02040502050505030304" pitchFamily="18" charset="0"/>
              </a:rPr>
              <a:t> </a:t>
            </a:r>
            <a:r>
              <a:rPr u="sng" dirty="0">
                <a:latin typeface="Palatino Linotype" panose="02040502050505030304" pitchFamily="18" charset="0"/>
                <a:hlinkClick r:id="rId8"/>
              </a:rPr>
              <a:t>(2011)</a:t>
            </a:r>
          </a:p>
          <a:p>
            <a:pPr marL="371221" indent="-371221" defTabSz="461518">
              <a:spcBef>
                <a:spcPts val="100"/>
              </a:spcBef>
              <a:defRPr sz="2844"/>
            </a:pPr>
            <a:r>
              <a:rPr dirty="0">
                <a:latin typeface="Palatino Linotype" panose="02040502050505030304" pitchFamily="18" charset="0"/>
              </a:rPr>
              <a:t>'Transformation of Teaching and Learning in Higher Education: Towards </a:t>
            </a:r>
            <a:r>
              <a:rPr b="1" dirty="0">
                <a:solidFill>
                  <a:srgbClr val="FF2712"/>
                </a:solidFill>
                <a:latin typeface="Palatino Linotype" panose="02040502050505030304" pitchFamily="18" charset="0"/>
              </a:rPr>
              <a:t>Open Learning Arenas: A Question of Quality.</a:t>
            </a:r>
            <a:r>
              <a:rPr dirty="0">
                <a:latin typeface="Palatino Linotype" panose="02040502050505030304" pitchFamily="18" charset="0"/>
              </a:rPr>
              <a:t>'</a:t>
            </a:r>
            <a:r>
              <a:rPr b="1" dirty="0">
                <a:latin typeface="Palatino Linotype" panose="02040502050505030304" pitchFamily="18" charset="0"/>
              </a:rPr>
              <a:t> </a:t>
            </a:r>
            <a:r>
              <a:rPr u="sng" dirty="0">
                <a:latin typeface="Palatino Linotype" panose="02040502050505030304" pitchFamily="18" charset="0"/>
                <a:hlinkClick r:id="rId9"/>
              </a:rPr>
              <a:t>(2016)</a:t>
            </a:r>
            <a:r>
              <a:rPr b="1" dirty="0"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hat COULD Technology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Palatino Linotype" panose="02040502050505030304" pitchFamily="18" charset="0"/>
              </a:rPr>
              <a:t>What COULD Technology Do?</a:t>
            </a:r>
          </a:p>
        </p:txBody>
      </p:sp>
      <p:sp>
        <p:nvSpPr>
          <p:cNvPr id="141" name="A model: Apple computers in  schools in 1982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A model: Apple computers in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schools in 1982.</a:t>
            </a:r>
          </a:p>
          <a:p>
            <a:r>
              <a:rPr dirty="0">
                <a:latin typeface="Palatino Linotype" panose="02040502050505030304" pitchFamily="18" charset="0"/>
              </a:rPr>
              <a:t>Do this task, type these things,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and that's it.  </a:t>
            </a:r>
          </a:p>
          <a:p>
            <a:r>
              <a:rPr dirty="0">
                <a:latin typeface="Palatino Linotype" panose="02040502050505030304" pitchFamily="18" charset="0"/>
              </a:rPr>
              <a:t>Yes, you may play Pac-Man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afterwards.</a:t>
            </a:r>
          </a:p>
          <a:p>
            <a:r>
              <a:rPr dirty="0">
                <a:latin typeface="Palatino Linotype" panose="02040502050505030304" pitchFamily="18" charset="0"/>
              </a:rPr>
              <a:t>Success or failure?  What was the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goal?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4100" y="2336800"/>
            <a:ext cx="5092700" cy="346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1800" y="5969000"/>
            <a:ext cx="4127500" cy="3316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peating the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Repeating the Model</a:t>
            </a:r>
          </a:p>
        </p:txBody>
      </p:sp>
      <p:sp>
        <p:nvSpPr>
          <p:cNvPr id="146" name="Hardware: here is a COMPUTER, so you can get some work done.   (Or play Oregon Trail.)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3246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Hardware: here is a COMPUTER,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so you can get some work done. 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(Or play Oregon Trail.)</a:t>
            </a:r>
          </a:p>
          <a:p>
            <a:r>
              <a:rPr dirty="0">
                <a:latin typeface="Palatino Linotype" panose="02040502050505030304" pitchFamily="18" charset="0"/>
              </a:rPr>
              <a:t>Software: here is MICROSOFT OFFICE,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so you can get some work done.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(Or argue with the paperclip helper.)</a:t>
            </a:r>
          </a:p>
          <a:p>
            <a:r>
              <a:rPr dirty="0">
                <a:latin typeface="Palatino Linotype" panose="02040502050505030304" pitchFamily="18" charset="0"/>
              </a:rPr>
              <a:t>On-line access: here is the INTERNET,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so you can get some work done. 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(Or look at pictures of cats.)</a:t>
            </a:r>
          </a:p>
        </p:txBody>
      </p:sp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8793" y="2184400"/>
            <a:ext cx="3638007" cy="245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18847" r="25781"/>
          <a:stretch>
            <a:fillRect/>
          </a:stretch>
        </p:blipFill>
        <p:spPr>
          <a:xfrm>
            <a:off x="9567267" y="4726940"/>
            <a:ext cx="2237383" cy="2121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b="14883"/>
          <a:stretch>
            <a:fillRect/>
          </a:stretch>
        </p:blipFill>
        <p:spPr>
          <a:xfrm>
            <a:off x="9740900" y="6934200"/>
            <a:ext cx="1872931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Your Results May V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Your Results May Vary</a:t>
            </a:r>
          </a:p>
        </p:txBody>
      </p:sp>
      <p:sp>
        <p:nvSpPr>
          <p:cNvPr id="152" name="Three recent education technology effort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Three recent education technology efforts:</a:t>
            </a:r>
          </a:p>
          <a:p>
            <a:pPr lvl="1"/>
            <a:r>
              <a:rPr dirty="0">
                <a:latin typeface="Palatino Linotype" panose="02040502050505030304" pitchFamily="18" charset="0"/>
              </a:rPr>
              <a:t>Wide-spread deployment of iPads in secondary education.  Result: from </a:t>
            </a:r>
            <a:r>
              <a:rPr dirty="0">
                <a:latin typeface="Palatino Linotype" panose="02040502050505030304" pitchFamily="18" charset="0"/>
                <a:hlinkClick r:id="rId2"/>
              </a:rPr>
              <a:t>'me</a:t>
            </a:r>
            <a:r>
              <a:rPr dirty="0">
                <a:latin typeface="Palatino Linotype" panose="02040502050505030304" pitchFamily="18" charset="0"/>
                <a:hlinkClick r:id="rId3"/>
              </a:rPr>
              <a:t>h'</a:t>
            </a:r>
            <a:r>
              <a:rPr dirty="0">
                <a:latin typeface="Palatino Linotype" panose="02040502050505030304" pitchFamily="18" charset="0"/>
              </a:rPr>
              <a:t> to catastrophic </a:t>
            </a:r>
            <a:r>
              <a:rPr dirty="0">
                <a:latin typeface="Palatino Linotype" panose="02040502050505030304" pitchFamily="18" charset="0"/>
                <a:hlinkClick r:id="rId4"/>
              </a:rPr>
              <a:t>failure</a:t>
            </a:r>
            <a:r>
              <a:rPr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dirty="0">
                <a:latin typeface="Palatino Linotype" panose="02040502050505030304" pitchFamily="18" charset="0"/>
              </a:rPr>
              <a:t>Wide-spread deployment of 'Smart Boards'.  Result: disuse.</a:t>
            </a:r>
          </a:p>
          <a:p>
            <a:pPr lvl="1"/>
            <a:r>
              <a:rPr dirty="0">
                <a:latin typeface="Palatino Linotype" panose="02040502050505030304" pitchFamily="18" charset="0"/>
              </a:rPr>
              <a:t>Newcastle University App.  Result: wide-spread use.</a:t>
            </a:r>
          </a:p>
          <a:p>
            <a:r>
              <a:rPr dirty="0">
                <a:latin typeface="Palatino Linotype" panose="02040502050505030304" pitchFamily="18" charset="0"/>
              </a:rPr>
              <a:t>Why such different results?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defining Technology for Edu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49148">
              <a:spcBef>
                <a:spcPts val="1500"/>
              </a:spcBef>
              <a:defRPr sz="6580"/>
            </a:lvl1pPr>
          </a:lstStyle>
          <a:p>
            <a:r>
              <a:rPr sz="5500" dirty="0">
                <a:latin typeface="Palatino Linotype" panose="02040502050505030304" pitchFamily="18" charset="0"/>
              </a:rPr>
              <a:t>Redefining Technology for Education</a:t>
            </a:r>
          </a:p>
        </p:txBody>
      </p:sp>
      <p:sp>
        <p:nvSpPr>
          <p:cNvPr id="155" name="Technology is a tool, and nothing more.  It is not a panacea, it is  not inherently a solution, it is  not a superpow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alatino Linotype" panose="02040502050505030304" pitchFamily="18" charset="0"/>
              </a:rPr>
              <a:t>Technology is a tool, and nothing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more.  It is not a </a:t>
            </a:r>
            <a:r>
              <a:rPr dirty="0" smtClean="0">
                <a:latin typeface="Palatino Linotype" panose="02040502050505030304" pitchFamily="18" charset="0"/>
              </a:rPr>
              <a:t>panacea</a:t>
            </a:r>
            <a:r>
              <a:rPr lang="en-GB" dirty="0" smtClean="0">
                <a:latin typeface="Palatino Linotype" panose="02040502050505030304" pitchFamily="18" charset="0"/>
              </a:rPr>
              <a:t>;</a:t>
            </a:r>
            <a:r>
              <a:rPr dirty="0" smtClean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it is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not inherently a </a:t>
            </a:r>
            <a:r>
              <a:rPr dirty="0" smtClean="0">
                <a:latin typeface="Palatino Linotype" panose="02040502050505030304" pitchFamily="18" charset="0"/>
              </a:rPr>
              <a:t>solution</a:t>
            </a:r>
            <a:r>
              <a:rPr lang="en-GB" smtClean="0">
                <a:latin typeface="Palatino Linotype" panose="02040502050505030304" pitchFamily="18" charset="0"/>
              </a:rPr>
              <a:t>;</a:t>
            </a:r>
            <a:r>
              <a:rPr smtClean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it is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not a superpower.  </a:t>
            </a:r>
          </a:p>
          <a:p>
            <a:r>
              <a:rPr dirty="0">
                <a:latin typeface="Palatino Linotype" panose="02040502050505030304" pitchFamily="18" charset="0"/>
              </a:rPr>
              <a:t>There are implications for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thinking about technology as a tool.</a:t>
            </a:r>
          </a:p>
          <a:p>
            <a:r>
              <a:rPr dirty="0">
                <a:latin typeface="Palatino Linotype" panose="02040502050505030304" pitchFamily="18" charset="0"/>
              </a:rPr>
              <a:t>We need to escape from the 'lightbulb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on a pencil' problem.</a:t>
            </a:r>
          </a:p>
        </p:txBody>
      </p:sp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5954" b="8247"/>
          <a:stretch>
            <a:fillRect/>
          </a:stretch>
        </p:blipFill>
        <p:spPr>
          <a:xfrm>
            <a:off x="9672833" y="6261885"/>
            <a:ext cx="2836667" cy="2602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9333" y="2628900"/>
            <a:ext cx="4707467" cy="353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uld Vs. Should: Back to the St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700" dirty="0">
                <a:latin typeface="Palatino Linotype" panose="02040502050505030304" pitchFamily="18" charset="0"/>
              </a:rPr>
              <a:t>Could Vs. Should: Back to the Start</a:t>
            </a:r>
          </a:p>
        </p:txBody>
      </p:sp>
      <p:sp>
        <p:nvSpPr>
          <p:cNvPr id="160" name="Xerox PARC: a ridiculous  success almost no one has  heard of (circa 1970s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>
                <a:latin typeface="Palatino Linotype" panose="02040502050505030304" pitchFamily="18" charset="0"/>
              </a:rPr>
              <a:t>Xerox PARC: a ridiculous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success almost no one has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heard of (circa 1970s).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>
                <a:latin typeface="Palatino Linotype" panose="02040502050505030304" pitchFamily="18" charset="0"/>
              </a:rPr>
              <a:t>They asked a different question: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How can we make a computer </a:t>
            </a:r>
            <a:br>
              <a:rPr dirty="0">
                <a:latin typeface="Palatino Linotype" panose="02040502050505030304" pitchFamily="18" charset="0"/>
              </a:rPr>
            </a:br>
            <a:r>
              <a:rPr dirty="0">
                <a:latin typeface="Palatino Linotype" panose="02040502050505030304" pitchFamily="18" charset="0"/>
              </a:rPr>
              <a:t>so simple a child could use it?</a:t>
            </a:r>
          </a:p>
          <a:p>
            <a:pPr marL="465201" indent="-465201" defTabSz="578358">
              <a:spcBef>
                <a:spcPts val="2300"/>
              </a:spcBef>
              <a:defRPr sz="3564"/>
            </a:pPr>
            <a:r>
              <a:rPr dirty="0">
                <a:latin typeface="Palatino Linotype" panose="02040502050505030304" pitchFamily="18" charset="0"/>
              </a:rPr>
              <a:t>It's our turn to ask a different question.  Not what </a:t>
            </a:r>
            <a:r>
              <a:rPr b="1" u="sng" dirty="0">
                <a:latin typeface="Palatino Linotype" panose="02040502050505030304" pitchFamily="18" charset="0"/>
              </a:rPr>
              <a:t>could</a:t>
            </a:r>
            <a:r>
              <a:rPr dirty="0">
                <a:latin typeface="Palatino Linotype" panose="02040502050505030304" pitchFamily="18" charset="0"/>
              </a:rPr>
              <a:t> </a:t>
            </a:r>
            <a:r>
              <a:rPr b="1" u="sng" dirty="0">
                <a:latin typeface="Palatino Linotype" panose="02040502050505030304" pitchFamily="18" charset="0"/>
              </a:rPr>
              <a:t>technology</a:t>
            </a:r>
            <a:r>
              <a:rPr dirty="0">
                <a:latin typeface="Palatino Linotype" panose="02040502050505030304" pitchFamily="18" charset="0"/>
              </a:rPr>
              <a:t> do for us, but what </a:t>
            </a:r>
            <a:r>
              <a:rPr b="1" u="sng" dirty="0">
                <a:latin typeface="Palatino Linotype" panose="02040502050505030304" pitchFamily="18" charset="0"/>
              </a:rPr>
              <a:t>should</a:t>
            </a:r>
            <a:r>
              <a:rPr dirty="0">
                <a:latin typeface="Palatino Linotype" panose="02040502050505030304" pitchFamily="18" charset="0"/>
              </a:rPr>
              <a:t> the </a:t>
            </a:r>
            <a:r>
              <a:rPr b="1" u="sng" dirty="0">
                <a:latin typeface="Palatino Linotype" panose="02040502050505030304" pitchFamily="18" charset="0"/>
              </a:rPr>
              <a:t>tools</a:t>
            </a:r>
            <a:r>
              <a:rPr dirty="0">
                <a:latin typeface="Palatino Linotype" panose="02040502050505030304" pitchFamily="18" charset="0"/>
              </a:rPr>
              <a:t> be for the best possible education.</a:t>
            </a:r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8107" y="2463800"/>
            <a:ext cx="4951393" cy="391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255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Bodoni SvtyTwo ITC TT-Book</vt:lpstr>
      <vt:lpstr>Helvetica</vt:lpstr>
      <vt:lpstr>Helvetica Neue</vt:lpstr>
      <vt:lpstr>Palatino</vt:lpstr>
      <vt:lpstr>Palatino Linotype</vt:lpstr>
      <vt:lpstr>Zapf Dingbats</vt:lpstr>
      <vt:lpstr>New_Template4</vt:lpstr>
      <vt:lpstr>Technology: Could versus Should</vt:lpstr>
      <vt:lpstr>The Same Issues in the Literature</vt:lpstr>
      <vt:lpstr>What COULD Technology Do?</vt:lpstr>
      <vt:lpstr>Repeating the Model</vt:lpstr>
      <vt:lpstr>Your Results May Vary</vt:lpstr>
      <vt:lpstr>Redefining Technology for Education</vt:lpstr>
      <vt:lpstr>Could Vs. Should: Back to the 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Technology: Could versus Should</dc:title>
  <cp:lastModifiedBy>David Johnson (PGR)</cp:lastModifiedBy>
  <cp:revision>2</cp:revision>
  <dcterms:modified xsi:type="dcterms:W3CDTF">2019-03-14T15:32:28Z</dcterms:modified>
</cp:coreProperties>
</file>