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10"/>
  </p:notesMasterIdLst>
  <p:sldIdLst>
    <p:sldId id="261" r:id="rId5"/>
    <p:sldId id="257" r:id="rId6"/>
    <p:sldId id="258" r:id="rId7"/>
    <p:sldId id="259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10AFB-14C8-4FC6-BFD2-559D59C907D7}" type="datetimeFigureOut">
              <a:rPr lang="en-GB" smtClean="0"/>
              <a:t>14/03/2019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82D5A-173F-441C-978C-77905B35D0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1986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8C8FFD-1005-448B-8FA6-EE9521639E04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750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892F0C-D1E0-462D-9379-A226CFA0EA3E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867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991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30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474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308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494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381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623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948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152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262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082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387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7517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9214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5072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9014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720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318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303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113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0680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075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9881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9867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9089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8690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2923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6159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3932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7858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2188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0170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027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587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429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543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6013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24326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219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570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99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297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396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78346-211D-456B-BA66-1CC582BFD0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C1E6C-4ECA-41FD-B53E-64CDE53F6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10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78346-211D-456B-BA66-1CC582BFD0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C1E6C-4ECA-41FD-B53E-64CDE53F6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8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78346-211D-456B-BA66-1CC582BFD0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C1E6C-4ECA-41FD-B53E-64CDE53F6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76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78346-211D-456B-BA66-1CC582BFD0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C1E6C-4ECA-41FD-B53E-64CDE53F6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57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78346-211D-456B-BA66-1CC582BFD008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14/03/2019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C1E6C-4ECA-41FD-B53E-64CDE53F6382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70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hyperlink" Target="https://www.facebook.com/groups/717073635095218/" TargetMode="Externa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hyperlink" Target="mailto:Educators@Newcastle.ac.uk" TargetMode="External"/><Relationship Id="rId5" Type="http://schemas.openxmlformats.org/officeDocument/2006/relationships/hyperlink" Target="https://ncleducators.wordpress.com/" TargetMode="External"/><Relationship Id="rId10" Type="http://schemas.openxmlformats.org/officeDocument/2006/relationships/image" Target="../media/image4.emf"/><Relationship Id="rId4" Type="http://schemas.openxmlformats.org/officeDocument/2006/relationships/image" Target="../media/image2.png"/><Relationship Id="rId9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forms.ncl.ac.uk/view.php?id=3197197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2" descr="\\tower3\home18\nmb891\Downloads\22058 (1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-39259"/>
            <a:ext cx="12191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359" y="224352"/>
            <a:ext cx="1512168" cy="5679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34865" y="5427405"/>
            <a:ext cx="3112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0839" y="5432058"/>
            <a:ext cx="2876688" cy="1260800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995777" y="126590"/>
            <a:ext cx="5733637" cy="21835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solidFill>
                  <a:prstClr val="white"/>
                </a:solidFill>
                <a:latin typeface="Calibri" panose="020F0502020204030204" pitchFamily="34" charset="0"/>
              </a:rPr>
              <a:t>Newcastle </a:t>
            </a:r>
            <a:r>
              <a:rPr lang="en-GB" sz="4000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Educators</a:t>
            </a:r>
          </a:p>
          <a:p>
            <a:endParaRPr lang="en-GB" sz="4000" b="1" dirty="0">
              <a:solidFill>
                <a:prstClr val="white"/>
              </a:solidFill>
              <a:latin typeface="Calibri" panose="020F0502020204030204" pitchFamily="34" charset="0"/>
            </a:endParaRPr>
          </a:p>
          <a:p>
            <a:r>
              <a:rPr lang="en-GB" sz="4000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Peer Dialogue Pilot 2019</a:t>
            </a:r>
          </a:p>
          <a:p>
            <a:endParaRPr lang="en-GB" sz="4000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9459" y="5951431"/>
            <a:ext cx="39706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Vanessa Armstrong</a:t>
            </a:r>
          </a:p>
          <a:p>
            <a:r>
              <a:rPr lang="en-GB" sz="2400" dirty="0" smtClean="0"/>
              <a:t>School of Biomedical Sciences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6656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 rot="16200000">
            <a:off x="5511000" y="-3876819"/>
            <a:ext cx="1170000" cy="9144000"/>
            <a:chOff x="251760" y="-99392"/>
            <a:chExt cx="1943976" cy="6383360"/>
          </a:xfrm>
          <a:gradFill>
            <a:gsLst>
              <a:gs pos="0">
                <a:srgbClr val="00467E"/>
              </a:gs>
              <a:gs pos="100000">
                <a:srgbClr val="0F89CF"/>
              </a:gs>
            </a:gsLst>
            <a:lin ang="5400000" scaled="1"/>
          </a:gradFill>
        </p:grpSpPr>
        <p:sp>
          <p:nvSpPr>
            <p:cNvPr id="13" name="Rectangle 12"/>
            <p:cNvSpPr/>
            <p:nvPr/>
          </p:nvSpPr>
          <p:spPr>
            <a:xfrm>
              <a:off x="251760" y="-99392"/>
              <a:ext cx="1943976" cy="604390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4" name="Right Triangle 13"/>
            <p:cNvSpPr/>
            <p:nvPr/>
          </p:nvSpPr>
          <p:spPr>
            <a:xfrm rot="10800000">
              <a:off x="1223748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5" name="Right Triangle 14"/>
            <p:cNvSpPr/>
            <p:nvPr/>
          </p:nvSpPr>
          <p:spPr>
            <a:xfrm rot="10800000" flipH="1">
              <a:off x="251760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		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600" y="428401"/>
            <a:ext cx="1728192" cy="567983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 bwMode="auto">
          <a:xfrm>
            <a:off x="1691927" y="1357961"/>
            <a:ext cx="4850882" cy="442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2756" tIns="31378" rIns="62756" bIns="31378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ts val="299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457162" indent="0" algn="ctr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870B8"/>
              </a:buClr>
              <a:buSzPct val="75000"/>
              <a:buFont typeface="Wingdings" pitchFamily="2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2pPr>
            <a:lvl3pPr marL="914323" indent="0" algn="ctr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3pPr>
            <a:lvl4pPr marL="1371485" indent="0" algn="ctr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B870B8"/>
              </a:buClr>
              <a:buSzPct val="75000"/>
              <a:buFont typeface="Wingdings" pitchFamily="2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4pPr>
            <a:lvl5pPr marL="1828646" indent="0" algn="ctr" rtl="0" eaLnBrk="0" fontAlgn="base" hangingPunct="0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+mn-cs"/>
              </a:defRPr>
            </a:lvl5pPr>
            <a:lvl6pPr marL="2285808" indent="0" algn="ctr" defTabSz="914323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2969" indent="0" algn="ctr" defTabSz="91432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131" indent="0" algn="ctr" defTabSz="914323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292" indent="0" algn="ctr" defTabSz="914323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Clr>
                <a:srgbClr val="5B9BD5"/>
              </a:buClr>
              <a:buFont typeface="Wingdings" charset="0"/>
              <a:buNone/>
              <a:defRPr/>
            </a:pPr>
            <a:r>
              <a:rPr lang="en-GB" sz="2400" b="1" dirty="0">
                <a:solidFill>
                  <a:srgbClr val="5B9BD5">
                    <a:lumMod val="75000"/>
                  </a:srgbClr>
                </a:solidFill>
                <a:ea typeface="ＭＳ Ｐゴシック" charset="0"/>
              </a:rPr>
              <a:t>Sharing Educational Excellence Series 2018-2019</a:t>
            </a:r>
          </a:p>
          <a:p>
            <a:pPr eaLnBrk="1" hangingPunct="1">
              <a:buClr>
                <a:srgbClr val="5B9BD5"/>
              </a:buClr>
              <a:buFont typeface="Wingdings" charset="0"/>
              <a:buNone/>
              <a:defRPr/>
            </a:pPr>
            <a:r>
              <a:rPr lang="en-GB" sz="2400" dirty="0">
                <a:solidFill>
                  <a:srgbClr val="666666"/>
                </a:solidFill>
                <a:ea typeface="ＭＳ Ｐゴシック" charset="0"/>
              </a:rPr>
              <a:t>Opportunity to engage and network with others across campus and hear from awardees as to what excellence means </a:t>
            </a:r>
          </a:p>
          <a:p>
            <a:pPr eaLnBrk="1" hangingPunct="1">
              <a:buClr>
                <a:srgbClr val="5B9BD5"/>
              </a:buClr>
              <a:buFont typeface="Wingdings" charset="0"/>
              <a:buNone/>
              <a:defRPr/>
            </a:pPr>
            <a:endParaRPr lang="en-GB" sz="600" dirty="0">
              <a:solidFill>
                <a:srgbClr val="666666"/>
              </a:solidFill>
              <a:ea typeface="ＭＳ Ｐゴシック" charset="0"/>
            </a:endParaRPr>
          </a:p>
          <a:p>
            <a:pPr eaLnBrk="1" hangingPunct="1">
              <a:buClr>
                <a:srgbClr val="5B9BD5"/>
              </a:buClr>
              <a:buFont typeface="Wingdings" charset="0"/>
              <a:buNone/>
              <a:defRPr/>
            </a:pPr>
            <a:r>
              <a:rPr lang="en-GB" sz="2400" b="1" dirty="0">
                <a:solidFill>
                  <a:srgbClr val="5B9BD5">
                    <a:lumMod val="75000"/>
                  </a:srgbClr>
                </a:solidFill>
                <a:ea typeface="ＭＳ Ｐゴシック" charset="0"/>
              </a:rPr>
              <a:t>Newcastle Educators blog</a:t>
            </a:r>
          </a:p>
          <a:p>
            <a:pPr eaLnBrk="1" hangingPunct="1">
              <a:buClr>
                <a:srgbClr val="5B9BD5"/>
              </a:buClr>
              <a:buFont typeface="Wingdings" charset="0"/>
              <a:buNone/>
              <a:defRPr/>
            </a:pPr>
            <a:r>
              <a:rPr lang="en-GB" sz="2400" dirty="0">
                <a:solidFill>
                  <a:srgbClr val="666666"/>
                </a:solidFill>
                <a:ea typeface="ＭＳ Ｐゴシック" charset="0"/>
              </a:rPr>
              <a:t>Sharing our practice across the institution</a:t>
            </a:r>
          </a:p>
          <a:p>
            <a:pPr eaLnBrk="1" hangingPunct="1">
              <a:buClr>
                <a:srgbClr val="5B9BD5"/>
              </a:buClr>
              <a:defRPr/>
            </a:pPr>
            <a:r>
              <a:rPr lang="en-GB" sz="2400" u="sng" dirty="0">
                <a:solidFill>
                  <a:prstClr val="black">
                    <a:tint val="75000"/>
                  </a:prstClr>
                </a:solidFill>
                <a:hlinkClick r:id="rId5"/>
              </a:rPr>
              <a:t>https://ncleducators.wordpress.com/</a:t>
            </a:r>
            <a:endParaRPr lang="en-GB" sz="2400" dirty="0">
              <a:solidFill>
                <a:prstClr val="black">
                  <a:tint val="75000"/>
                </a:prstClr>
              </a:solidFill>
            </a:endParaRPr>
          </a:p>
          <a:p>
            <a:pPr eaLnBrk="1" hangingPunct="1">
              <a:buClr>
                <a:srgbClr val="5B9BD5"/>
              </a:buClr>
              <a:buFont typeface="Wingdings" charset="0"/>
              <a:buNone/>
              <a:defRPr/>
            </a:pPr>
            <a:endParaRPr lang="en-GB" sz="600" dirty="0">
              <a:solidFill>
                <a:srgbClr val="666666"/>
              </a:solidFill>
              <a:ea typeface="ＭＳ Ｐゴシック" charset="0"/>
            </a:endParaRPr>
          </a:p>
          <a:p>
            <a:pPr eaLnBrk="1" hangingPunct="1">
              <a:buClr>
                <a:srgbClr val="5B9BD5"/>
              </a:buClr>
              <a:buFont typeface="Wingdings" charset="0"/>
              <a:buNone/>
              <a:defRPr/>
            </a:pPr>
            <a:endParaRPr lang="en-GB" sz="600" dirty="0">
              <a:solidFill>
                <a:srgbClr val="666666"/>
              </a:solidFill>
              <a:ea typeface="ＭＳ Ｐゴシック" charset="0"/>
            </a:endParaRPr>
          </a:p>
          <a:p>
            <a:pPr eaLnBrk="1" hangingPunct="1">
              <a:buClr>
                <a:srgbClr val="5B9BD5"/>
              </a:buClr>
              <a:buFont typeface="Wingdings" charset="0"/>
              <a:buNone/>
              <a:defRPr/>
            </a:pPr>
            <a:r>
              <a:rPr lang="en-GB" sz="2400" dirty="0">
                <a:solidFill>
                  <a:srgbClr val="666666"/>
                </a:solidFill>
                <a:ea typeface="ＭＳ Ｐゴシック" charset="0"/>
              </a:rPr>
              <a:t>         @</a:t>
            </a:r>
            <a:r>
              <a:rPr lang="en-GB" sz="2400" dirty="0" smtClean="0">
                <a:solidFill>
                  <a:srgbClr val="666666"/>
                </a:solidFill>
                <a:ea typeface="ＭＳ Ｐゴシック" charset="0"/>
              </a:rPr>
              <a:t>NewcastleEduca1</a:t>
            </a:r>
          </a:p>
          <a:p>
            <a:pPr eaLnBrk="1" hangingPunct="1">
              <a:buClr>
                <a:srgbClr val="5B9BD5"/>
              </a:buClr>
              <a:buFont typeface="Wingdings" charset="0"/>
              <a:buNone/>
              <a:defRPr/>
            </a:pPr>
            <a:r>
              <a:rPr lang="en-GB" sz="2400" dirty="0">
                <a:solidFill>
                  <a:srgbClr val="666666"/>
                </a:solidFill>
                <a:ea typeface="ＭＳ Ｐゴシック" charset="0"/>
              </a:rPr>
              <a:t>E</a:t>
            </a:r>
          </a:p>
          <a:p>
            <a:pPr eaLnBrk="1" hangingPunct="1">
              <a:buClr>
                <a:srgbClr val="5B9BD5"/>
              </a:buClr>
              <a:buFont typeface="Wingdings" charset="0"/>
              <a:buNone/>
              <a:defRPr/>
            </a:pPr>
            <a:endParaRPr lang="en-GB" sz="2400" dirty="0">
              <a:solidFill>
                <a:srgbClr val="666666"/>
              </a:solidFill>
              <a:ea typeface="ＭＳ Ｐゴシック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941601" y="32399"/>
            <a:ext cx="82257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prstClr val="white"/>
                </a:solidFill>
              </a:rPr>
              <a:t>		</a:t>
            </a:r>
            <a:r>
              <a:rPr lang="en-GB" sz="4200" b="1" dirty="0" smtClean="0">
                <a:solidFill>
                  <a:prstClr val="white"/>
                </a:solidFill>
              </a:rPr>
              <a:t>Newcastle Educators:</a:t>
            </a:r>
            <a:endParaRPr lang="en-GB" sz="4200" b="1" dirty="0">
              <a:solidFill>
                <a:prstClr val="white"/>
              </a:solidFill>
            </a:endParaRPr>
          </a:p>
        </p:txBody>
      </p:sp>
      <p:pic>
        <p:nvPicPr>
          <p:cNvPr id="1026" name="Picture 2" descr="https://g.twimg.com/about/feature-corporate/image/twitterbird_RG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45" y="5377040"/>
            <a:ext cx="670873" cy="54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37190" y="6059693"/>
            <a:ext cx="458907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>
                <a:solidFill>
                  <a:prstClr val="black"/>
                </a:solidFill>
                <a:hlinkClick r:id="rId7"/>
              </a:rPr>
              <a:t>https://www.facebook.com/groups/717073635095218</a:t>
            </a:r>
            <a:r>
              <a:rPr lang="en-GB" sz="1500" dirty="0">
                <a:solidFill>
                  <a:prstClr val="black"/>
                </a:solidFill>
                <a:hlinkClick r:id="rId7"/>
              </a:rPr>
              <a:t>/</a:t>
            </a:r>
            <a:r>
              <a:rPr lang="en-GB" sz="1500" dirty="0">
                <a:solidFill>
                  <a:prstClr val="black"/>
                </a:solidFill>
              </a:rPr>
              <a:t> </a:t>
            </a:r>
            <a:endParaRPr lang="en-GB" sz="1500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5455" y="5970409"/>
            <a:ext cx="501735" cy="501735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6826266" y="1787182"/>
          <a:ext cx="3587128" cy="5070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Acrobat Document" r:id="rId9" imgW="11344233" imgH="16039890" progId="Acrobat.Document.11">
                  <p:embed/>
                </p:oleObj>
              </mc:Choice>
              <mc:Fallback>
                <p:oleObj name="Acrobat Document" r:id="rId9" imgW="11344233" imgH="1603989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26266" y="1787182"/>
                        <a:ext cx="3587128" cy="50708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71719" y="5647562"/>
            <a:ext cx="33280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11"/>
              </a:rPr>
              <a:t>Educators@Newcastle.ac.uk</a:t>
            </a:r>
            <a:endParaRPr lang="en-GB" dirty="0" smtClean="0"/>
          </a:p>
          <a:p>
            <a:endParaRPr lang="en-GB" dirty="0"/>
          </a:p>
          <a:p>
            <a:r>
              <a:rPr lang="en-GB" sz="2800" dirty="0" smtClean="0"/>
              <a:t>Teams Page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1987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rot="16200000">
            <a:off x="5511000" y="-3876819"/>
            <a:ext cx="1170000" cy="9144000"/>
            <a:chOff x="251760" y="-99392"/>
            <a:chExt cx="1943976" cy="6383360"/>
          </a:xfrm>
          <a:gradFill>
            <a:gsLst>
              <a:gs pos="0">
                <a:srgbClr val="00467E"/>
              </a:gs>
              <a:gs pos="100000">
                <a:srgbClr val="0F89CF"/>
              </a:gs>
            </a:gsLst>
            <a:lin ang="5400000" scaled="1"/>
          </a:gradFill>
        </p:grpSpPr>
        <p:sp>
          <p:nvSpPr>
            <p:cNvPr id="9" name="Rectangle 8"/>
            <p:cNvSpPr/>
            <p:nvPr/>
          </p:nvSpPr>
          <p:spPr>
            <a:xfrm>
              <a:off x="251760" y="-99392"/>
              <a:ext cx="1943976" cy="604390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Right Triangle 9"/>
            <p:cNvSpPr/>
            <p:nvPr/>
          </p:nvSpPr>
          <p:spPr>
            <a:xfrm rot="10800000">
              <a:off x="1223748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Right Triangle 10"/>
            <p:cNvSpPr/>
            <p:nvPr/>
          </p:nvSpPr>
          <p:spPr>
            <a:xfrm rot="10800000" flipH="1">
              <a:off x="251760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794164" y="1435743"/>
            <a:ext cx="8738754" cy="435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5263" indent="-195263">
              <a:spcAft>
                <a:spcPct val="25000"/>
              </a:spcAft>
              <a:buClr>
                <a:srgbClr val="FF925C"/>
              </a:buClr>
            </a:pPr>
            <a:endParaRPr lang="en-US" dirty="0">
              <a:solidFill>
                <a:srgbClr val="333333"/>
              </a:solidFill>
              <a:latin typeface="Helvetica Light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60827" y="110180"/>
            <a:ext cx="78867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		</a:t>
            </a:r>
            <a:r>
              <a:rPr lang="en-GB" sz="3600" b="1" dirty="0">
                <a:solidFill>
                  <a:schemeClr val="bg1"/>
                </a:solidFill>
              </a:rPr>
              <a:t>Peer </a:t>
            </a:r>
            <a:r>
              <a:rPr lang="en-GB" sz="3600" b="1" dirty="0" smtClean="0">
                <a:solidFill>
                  <a:schemeClr val="bg1"/>
                </a:solidFill>
              </a:rPr>
              <a:t>Dialogue </a:t>
            </a:r>
            <a:r>
              <a:rPr lang="en-GB" sz="3600" b="1" dirty="0">
                <a:solidFill>
                  <a:schemeClr val="bg1"/>
                </a:solidFill>
              </a:rPr>
              <a:t>Scheme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Context:</a:t>
            </a:r>
          </a:p>
          <a:p>
            <a:r>
              <a:rPr lang="en-GB" dirty="0" smtClean="0"/>
              <a:t>Similar across university/ CASAP</a:t>
            </a:r>
          </a:p>
          <a:p>
            <a:r>
              <a:rPr lang="en-GB" dirty="0" smtClean="0"/>
              <a:t>Continuing professional development</a:t>
            </a:r>
          </a:p>
          <a:p>
            <a:r>
              <a:rPr lang="en-GB" dirty="0" smtClean="0"/>
              <a:t>Strengthen professional relationships -&gt;trust, respect</a:t>
            </a:r>
          </a:p>
          <a:p>
            <a:r>
              <a:rPr lang="en-GB" dirty="0" smtClean="0"/>
              <a:t>Time/opportunity to reflect</a:t>
            </a:r>
          </a:p>
          <a:p>
            <a:r>
              <a:rPr lang="en-GB" dirty="0" smtClean="0"/>
              <a:t>‘Borrow’ </a:t>
            </a:r>
            <a:r>
              <a:rPr lang="en-GB" dirty="0" smtClean="0"/>
              <a:t>ideas/methods</a:t>
            </a:r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600" y="428401"/>
            <a:ext cx="1728192" cy="5679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0839" y="5432058"/>
            <a:ext cx="2876688" cy="12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3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 rot="16200000">
            <a:off x="5510549" y="-3876819"/>
            <a:ext cx="1170000" cy="9144000"/>
            <a:chOff x="251760" y="-99392"/>
            <a:chExt cx="1943976" cy="6383360"/>
          </a:xfrm>
          <a:gradFill>
            <a:gsLst>
              <a:gs pos="0">
                <a:srgbClr val="00467E"/>
              </a:gs>
              <a:gs pos="100000">
                <a:srgbClr val="0F89CF"/>
              </a:gs>
            </a:gsLst>
            <a:lin ang="5400000" scaled="1"/>
          </a:gradFill>
        </p:grpSpPr>
        <p:sp>
          <p:nvSpPr>
            <p:cNvPr id="9" name="Rectangle 8"/>
            <p:cNvSpPr/>
            <p:nvPr/>
          </p:nvSpPr>
          <p:spPr>
            <a:xfrm>
              <a:off x="251760" y="-99392"/>
              <a:ext cx="1943976" cy="6043902"/>
            </a:xfrm>
            <a:prstGeom prst="rect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0" name="Right Triangle 9"/>
            <p:cNvSpPr/>
            <p:nvPr/>
          </p:nvSpPr>
          <p:spPr>
            <a:xfrm rot="10800000">
              <a:off x="1223748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  <p:sp>
          <p:nvSpPr>
            <p:cNvPr id="11" name="Right Triangle 10"/>
            <p:cNvSpPr/>
            <p:nvPr/>
          </p:nvSpPr>
          <p:spPr>
            <a:xfrm rot="10800000" flipH="1">
              <a:off x="251760" y="5944510"/>
              <a:ext cx="971988" cy="339458"/>
            </a:xfrm>
            <a:prstGeom prst="rtTriangle">
              <a:avLst/>
            </a:pr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prstClr val="white"/>
                </a:solidFill>
              </a:endParaRPr>
            </a:p>
          </p:txBody>
        </p:sp>
      </p:grp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94583" y="212566"/>
            <a:ext cx="7886700" cy="1325563"/>
          </a:xfrm>
        </p:spPr>
        <p:txBody>
          <a:bodyPr>
            <a:normAutofit/>
          </a:bodyPr>
          <a:lstStyle/>
          <a:p>
            <a:r>
              <a:rPr lang="en-GB" sz="4200" b="1" dirty="0">
                <a:solidFill>
                  <a:schemeClr val="bg1"/>
                </a:solidFill>
              </a:rPr>
              <a:t>		 </a:t>
            </a:r>
            <a:r>
              <a:rPr lang="en-GB" sz="3600" b="1" dirty="0">
                <a:solidFill>
                  <a:schemeClr val="bg1"/>
                </a:solidFill>
              </a:rPr>
              <a:t>Pilot scheme: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9067" y="1557914"/>
            <a:ext cx="7886700" cy="4351338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How </a:t>
            </a:r>
            <a:r>
              <a:rPr lang="en-GB" dirty="0"/>
              <a:t>it </a:t>
            </a:r>
            <a:r>
              <a:rPr lang="en-GB" dirty="0" smtClean="0"/>
              <a:t>works:</a:t>
            </a:r>
            <a:endParaRPr lang="en-GB" dirty="0"/>
          </a:p>
          <a:p>
            <a:r>
              <a:rPr lang="en-GB" dirty="0"/>
              <a:t>Sign up; </a:t>
            </a:r>
            <a:r>
              <a:rPr lang="en-GB" u="sng" dirty="0">
                <a:hlinkClick r:id="rId2"/>
              </a:rPr>
              <a:t>https://forms.ncl.ac.uk/view.php?id=3197197</a:t>
            </a:r>
            <a:r>
              <a:rPr lang="en-GB" dirty="0"/>
              <a:t> </a:t>
            </a:r>
          </a:p>
          <a:p>
            <a:r>
              <a:rPr lang="en-GB" dirty="0"/>
              <a:t>Randomly generated </a:t>
            </a:r>
            <a:r>
              <a:rPr lang="en-GB" dirty="0" smtClean="0"/>
              <a:t>list on Excel</a:t>
            </a:r>
            <a:endParaRPr lang="en-GB" dirty="0"/>
          </a:p>
          <a:p>
            <a:r>
              <a:rPr lang="en-GB" dirty="0"/>
              <a:t>People A,B,C,D,E……..</a:t>
            </a:r>
          </a:p>
          <a:p>
            <a:r>
              <a:rPr lang="en-GB" dirty="0"/>
              <a:t>A will observe B, B will observe C ….. -&gt;</a:t>
            </a:r>
            <a:r>
              <a:rPr lang="en-GB" dirty="0" smtClean="0"/>
              <a:t>loop</a:t>
            </a:r>
          </a:p>
          <a:p>
            <a:r>
              <a:rPr lang="en-GB" dirty="0" smtClean="0"/>
              <a:t>A will contact B (email list circulated by NE). </a:t>
            </a:r>
          </a:p>
          <a:p>
            <a:pPr lvl="1"/>
            <a:r>
              <a:rPr lang="en-GB" dirty="0" smtClean="0"/>
              <a:t>Pre meeting</a:t>
            </a:r>
          </a:p>
          <a:p>
            <a:pPr lvl="1"/>
            <a:r>
              <a:rPr lang="en-GB" dirty="0" smtClean="0"/>
              <a:t>Session</a:t>
            </a:r>
          </a:p>
          <a:p>
            <a:pPr lvl="1"/>
            <a:r>
              <a:rPr lang="en-GB" dirty="0"/>
              <a:t>P</a:t>
            </a:r>
            <a:r>
              <a:rPr lang="en-GB" dirty="0" smtClean="0"/>
              <a:t>ost session catch up</a:t>
            </a:r>
          </a:p>
          <a:p>
            <a:r>
              <a:rPr lang="en-GB" dirty="0" smtClean="0"/>
              <a:t>Session types- anything goes!</a:t>
            </a:r>
          </a:p>
          <a:p>
            <a:r>
              <a:rPr lang="en-GB" dirty="0" smtClean="0"/>
              <a:t>‘Critical friends’</a:t>
            </a:r>
          </a:p>
          <a:p>
            <a:r>
              <a:rPr lang="en-GB" dirty="0" smtClean="0"/>
              <a:t>Form –low key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600" y="428401"/>
            <a:ext cx="1728192" cy="5679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0839" y="5432058"/>
            <a:ext cx="2876688" cy="1260800"/>
          </a:xfrm>
          <a:prstGeom prst="rect">
            <a:avLst/>
          </a:prstGeom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941600" y="1676183"/>
            <a:ext cx="850592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95263" indent="-195263">
              <a:spcAft>
                <a:spcPct val="25000"/>
              </a:spcAft>
              <a:buClr>
                <a:srgbClr val="FF925C"/>
              </a:buClr>
            </a:pPr>
            <a:endParaRPr lang="en-US" sz="2400" dirty="0">
              <a:solidFill>
                <a:srgbClr val="333333"/>
              </a:solidFill>
              <a:latin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34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20281" y="957478"/>
            <a:ext cx="5964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“Observing students and the way they interact with course material”</a:t>
            </a:r>
            <a:endParaRPr lang="en-GB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205416" y="3643700"/>
            <a:ext cx="5923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“It was interesting to see how different/similar cohorts of students are</a:t>
            </a:r>
            <a:r>
              <a:rPr lang="en-GB" dirty="0" smtClean="0"/>
              <a:t>”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935892" y="2290119"/>
            <a:ext cx="45390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“Even though the field was very different to my own, it was good to experience good teaching practice, just in a different setting”</a:t>
            </a:r>
            <a:endParaRPr lang="en-GB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628239" y="1603809"/>
            <a:ext cx="4456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“This has given me the opportunity to observe sessions that are not traditional ‘teaching’, I found it really useful”</a:t>
            </a:r>
            <a:endParaRPr lang="en-GB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861751" y="5005172"/>
            <a:ext cx="298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“Chance to network”</a:t>
            </a:r>
            <a:endParaRPr lang="en-GB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430530" y="4682006"/>
            <a:ext cx="4341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“More </a:t>
            </a:r>
            <a:r>
              <a:rPr lang="en-GB" i="1" dirty="0"/>
              <a:t>of an understanding of how things are done in different parts of the University</a:t>
            </a:r>
            <a:r>
              <a:rPr lang="en-GB" i="1" dirty="0" smtClean="0"/>
              <a:t>.” </a:t>
            </a:r>
            <a:endParaRPr lang="en-GB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95632" y="510234"/>
            <a:ext cx="3303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“Inspiration </a:t>
            </a:r>
            <a:r>
              <a:rPr lang="en-GB" i="1" dirty="0"/>
              <a:t>to develop my teaching </a:t>
            </a:r>
            <a:r>
              <a:rPr lang="en-GB" i="1" dirty="0" smtClean="0"/>
              <a:t>methods”</a:t>
            </a:r>
            <a:endParaRPr lang="en-GB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3583459" y="5836169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“I am looking forward to seeing what people do around the university”</a:t>
            </a:r>
            <a:endParaRPr lang="en-GB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708454" y="3797643"/>
            <a:ext cx="2586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“Professional services involvement”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07902618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219</Words>
  <Application>Microsoft Office PowerPoint</Application>
  <PresentationFormat>Widescreen</PresentationFormat>
  <Paragraphs>52</Paragraphs>
  <Slides>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Helvetica Light</vt:lpstr>
      <vt:lpstr>ＭＳ Ｐゴシック</vt:lpstr>
      <vt:lpstr>ＭＳ Ｐゴシック</vt:lpstr>
      <vt:lpstr>Arial</vt:lpstr>
      <vt:lpstr>Calibri</vt:lpstr>
      <vt:lpstr>Calibri Light</vt:lpstr>
      <vt:lpstr>Wingdings</vt:lpstr>
      <vt:lpstr>1_Office Theme</vt:lpstr>
      <vt:lpstr>2_Office Theme</vt:lpstr>
      <vt:lpstr>3_Office Theme</vt:lpstr>
      <vt:lpstr>Office Theme</vt:lpstr>
      <vt:lpstr>Acrobat Document</vt:lpstr>
      <vt:lpstr>PowerPoint Presentation</vt:lpstr>
      <vt:lpstr>  </vt:lpstr>
      <vt:lpstr>  Peer Dialogue Scheme</vt:lpstr>
      <vt:lpstr>   Pilot scheme:</vt:lpstr>
      <vt:lpstr>PowerPoint Presentation</vt:lpstr>
    </vt:vector>
  </TitlesOfParts>
  <Company>Newcastle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Vanessa Armstrong</dc:creator>
  <cp:lastModifiedBy>Vanessa Armstrong</cp:lastModifiedBy>
  <cp:revision>6</cp:revision>
  <dcterms:created xsi:type="dcterms:W3CDTF">2019-03-14T14:12:10Z</dcterms:created>
  <dcterms:modified xsi:type="dcterms:W3CDTF">2019-03-14T14:51:41Z</dcterms:modified>
</cp:coreProperties>
</file>