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10" r:id="rId2"/>
    <p:sldMasterId id="2147483712" r:id="rId3"/>
    <p:sldMasterId id="2147483714" r:id="rId4"/>
    <p:sldMasterId id="2147483759" r:id="rId5"/>
    <p:sldMasterId id="2147483716" r:id="rId6"/>
    <p:sldMasterId id="2147483718" r:id="rId7"/>
    <p:sldMasterId id="2147483720" r:id="rId8"/>
    <p:sldMasterId id="2147483654" r:id="rId9"/>
    <p:sldMasterId id="2147483755" r:id="rId10"/>
    <p:sldMasterId id="2147483723" r:id="rId11"/>
    <p:sldMasterId id="2147483727" r:id="rId12"/>
    <p:sldMasterId id="2147483761" r:id="rId13"/>
    <p:sldMasterId id="2147483751" r:id="rId14"/>
    <p:sldMasterId id="2147483731" r:id="rId15"/>
    <p:sldMasterId id="2147483735" r:id="rId16"/>
    <p:sldMasterId id="2147483739" r:id="rId17"/>
    <p:sldMasterId id="2147483743" r:id="rId18"/>
    <p:sldMasterId id="2147483747" r:id="rId19"/>
    <p:sldMasterId id="2147483767" r:id="rId20"/>
    <p:sldMasterId id="2147483791" r:id="rId21"/>
  </p:sldMasterIdLst>
  <p:notesMasterIdLst>
    <p:notesMasterId r:id="rId32"/>
  </p:notesMasterIdLst>
  <p:handoutMasterIdLst>
    <p:handoutMasterId r:id="rId33"/>
  </p:handoutMasterIdLst>
  <p:sldIdLst>
    <p:sldId id="389" r:id="rId22"/>
    <p:sldId id="393" r:id="rId23"/>
    <p:sldId id="394" r:id="rId24"/>
    <p:sldId id="395" r:id="rId25"/>
    <p:sldId id="391" r:id="rId26"/>
    <p:sldId id="402" r:id="rId27"/>
    <p:sldId id="400" r:id="rId28"/>
    <p:sldId id="396" r:id="rId29"/>
    <p:sldId id="403" r:id="rId30"/>
    <p:sldId id="398" r:id="rId31"/>
  </p:sldIdLst>
  <p:sldSz cx="12192000" cy="6858000"/>
  <p:notesSz cx="6805613" cy="99393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13E7E"/>
    <a:srgbClr val="DC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631" autoAdjust="0"/>
    <p:restoredTop sz="84653" autoAdjust="0"/>
  </p:normalViewPr>
  <p:slideViewPr>
    <p:cSldViewPr>
      <p:cViewPr varScale="1">
        <p:scale>
          <a:sx n="92" d="100"/>
          <a:sy n="92" d="100"/>
        </p:scale>
        <p:origin x="114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B0A3-3E59-4218-A486-B5188B1B20D8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E3E0-094D-4E44-B35F-AF2DA0ADD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4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6425-D159-4059-851A-A57E03E1F602}" type="datetimeFigureOut">
              <a:rPr lang="en-GB" smtClean="0"/>
              <a:pPr/>
              <a:t>06/03/2019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A2ADF-B66D-4EEE-9111-3D9A2F0DAD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5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4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2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Chinese students represent</a:t>
            </a:r>
            <a:r>
              <a:rPr lang="en-GB" baseline="0" dirty="0" smtClean="0"/>
              <a:t> 8% of all students on campus this year and 41% of international student numbers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Nearly 2500 Chinese students across our four campuses this year</a:t>
            </a:r>
          </a:p>
          <a:p>
            <a:endParaRPr lang="en-GB" baseline="0" dirty="0" smtClean="0"/>
          </a:p>
          <a:p>
            <a:r>
              <a:rPr lang="en-GB" baseline="0" dirty="0" smtClean="0"/>
              <a:t>Large student cohort- we need to be providing them with the careers support they need</a:t>
            </a:r>
          </a:p>
          <a:p>
            <a:endParaRPr lang="en-GB" sz="1200" dirty="0" smtClean="0">
              <a:solidFill>
                <a:schemeClr val="tx1"/>
              </a:solidFill>
            </a:endParaRPr>
          </a:p>
          <a:p>
            <a:endParaRPr lang="en-GB" sz="1200" baseline="0" dirty="0" smtClean="0">
              <a:solidFill>
                <a:schemeClr val="tx1"/>
              </a:solidFill>
            </a:endParaRPr>
          </a:p>
          <a:p>
            <a:r>
              <a:rPr lang="en-GB" sz="1200" baseline="0" dirty="0" smtClean="0">
                <a:solidFill>
                  <a:schemeClr val="tx1"/>
                </a:solidFill>
              </a:rPr>
              <a:t>Important for us to prepare our students, key recruitment market for us </a:t>
            </a:r>
            <a:endParaRPr lang="en-GB" sz="12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6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may</a:t>
            </a:r>
            <a:r>
              <a:rPr lang="en-GB" baseline="0" dirty="0" smtClean="0"/>
              <a:t> assume that this is easy/ don’t engage in their career development early</a:t>
            </a:r>
          </a:p>
          <a:p>
            <a:r>
              <a:rPr lang="en-GB" baseline="0" dirty="0" smtClean="0"/>
              <a:t>Underestimate time and effort taken to search for opportunities/ and limited understanding of what employers want in terms of skills and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9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Additional</a:t>
            </a:r>
            <a:r>
              <a:rPr lang="en-GB" baseline="0" dirty="0" smtClean="0"/>
              <a:t> problems- students miss opportunities in China as far removed from Chinese labour market/ may miss graduate recruitment deadlines in Chin</a:t>
            </a:r>
          </a:p>
          <a:p>
            <a:r>
              <a:rPr lang="en-GB" baseline="0" dirty="0" smtClean="0"/>
              <a:t>Vast majority of students return to China but are often unprepared- reverse culture shock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 week programme, semester</a:t>
            </a:r>
            <a:r>
              <a:rPr lang="en-GB" baseline="0" dirty="0" smtClean="0"/>
              <a:t> 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Session</a:t>
            </a:r>
            <a:r>
              <a:rPr lang="en-GB" baseline="0" dirty="0" smtClean="0"/>
              <a:t> examples- also LMI content, and info to help manage student expectations e.g. salary expectations for graduate level roles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7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WeChat to engage</a:t>
            </a:r>
          </a:p>
          <a:p>
            <a:r>
              <a:rPr lang="en-GB" dirty="0" smtClean="0"/>
              <a:t>JobsOC students promoted to</a:t>
            </a:r>
            <a:r>
              <a:rPr lang="en-GB" baseline="0" dirty="0" smtClean="0"/>
              <a:t> students in Chinese which was welcomed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1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218 individual</a:t>
            </a:r>
            <a:r>
              <a:rPr lang="en-GB" baseline="0" dirty="0" smtClean="0"/>
              <a:t> students participated in the programme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12% of all Chinese</a:t>
            </a:r>
            <a:r>
              <a:rPr lang="en-GB" baseline="0" dirty="0" smtClean="0"/>
              <a:t> students on campus attended at least one of the sessions, 19% of all PGTs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Wide range of academic schools </a:t>
            </a:r>
          </a:p>
          <a:p>
            <a:endParaRPr lang="en-GB" baseline="0" dirty="0" smtClean="0"/>
          </a:p>
          <a:p>
            <a:r>
              <a:rPr lang="en-GB" baseline="0" dirty="0" smtClean="0"/>
              <a:t>100% of student survey participants would recommend programme to a friend and felt programme enhanced their understanding of the UK and Chinese labour markets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7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2ADF-B66D-4EEE-9111-3D9A2F0DADF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0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9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9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0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0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0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1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1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1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2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2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2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3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3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3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4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4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4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5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5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5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6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6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6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7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7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7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8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8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8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9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career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instagram.com/ncl_careers/" TargetMode="External"/><Relationship Id="rId5" Type="http://schemas.openxmlformats.org/officeDocument/2006/relationships/hyperlink" Target="https://www.facebook.com/nclcareers/" TargetMode="External"/><Relationship Id="rId4" Type="http://schemas.openxmlformats.org/officeDocument/2006/relationships/hyperlink" Target="https://twitter.com/ncl_careers" TargetMode="Externa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9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9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20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20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20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careers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instagram.com/ncl_careers/" TargetMode="External"/><Relationship Id="rId5" Type="http://schemas.openxmlformats.org/officeDocument/2006/relationships/hyperlink" Target="https://www.facebook.com/nclcareers/" TargetMode="External"/><Relationship Id="rId4" Type="http://schemas.openxmlformats.org/officeDocument/2006/relationships/hyperlink" Target="https://twitter.com/ncl_careers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careers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ncl_careers/" TargetMode="External"/><Relationship Id="rId5" Type="http://schemas.openxmlformats.org/officeDocument/2006/relationships/hyperlink" Target="https://www.facebook.com/nclcareers/" TargetMode="External"/><Relationship Id="rId4" Type="http://schemas.openxmlformats.org/officeDocument/2006/relationships/hyperlink" Target="https://twitter.com/ncl_careers" TargetMode="Externa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careers/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6" Type="http://schemas.openxmlformats.org/officeDocument/2006/relationships/hyperlink" Target="https://www.instagram.com/ncl_careers/" TargetMode="External"/><Relationship Id="rId5" Type="http://schemas.openxmlformats.org/officeDocument/2006/relationships/hyperlink" Target="https://www.facebook.com/nclcareers/" TargetMode="External"/><Relationship Id="rId4" Type="http://schemas.openxmlformats.org/officeDocument/2006/relationships/hyperlink" Target="https://twitter.com/ncl_careers" TargetMode="Externa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careers/" TargetMode="External"/><Relationship Id="rId7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instagram.com/ncl_careers/" TargetMode="External"/><Relationship Id="rId5" Type="http://schemas.openxmlformats.org/officeDocument/2006/relationships/hyperlink" Target="https://www.facebook.com/nclcareers/" TargetMode="External"/><Relationship Id="rId4" Type="http://schemas.openxmlformats.org/officeDocument/2006/relationships/hyperlink" Target="https://twitter.com/ncl_career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9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bg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3" name="Rectangle 12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9" name="Rectangle 8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0" name="Rectangle 9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1" name="Rectangle 10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10" name="Rectangle 9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1" name="Rectangle 10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2" name="Rectangle 11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3" name="Rectangle 12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bg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3" name="Rectangle 12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9" name="Rectangle 8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0" name="Rectangle 9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1" name="Rectangle 10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10" name="Rectangle 9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1" name="Rectangle 10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2" name="Rectangle 11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3" name="Rectangle 12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bg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Rectangle 1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7" name="Rectangle 1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tx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hlinkClick r:id="rId3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3" name="Rectangle 12">
            <a:hlinkClick r:id="rId4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4" name="Rectangle 13">
            <a:hlinkClick r:id="rId5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6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767"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0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53895"/>
            <a:ext cx="6469642" cy="29765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8134380" y="1651542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8134380" y="3212979"/>
            <a:ext cx="3173780" cy="1417421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767">
              <a:solidFill>
                <a:srgbClr val="FFFFFF"/>
              </a:solidFill>
            </a:endParaRPr>
          </a:p>
        </p:txBody>
      </p:sp>
      <p:sp>
        <p:nvSpPr>
          <p:cNvPr id="7" name="Rectangle 6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8" name="Rectangle 7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9" name="Rectangle 8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99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8" indent="0">
              <a:buNone/>
              <a:defRPr sz="3033"/>
            </a:lvl2pPr>
            <a:lvl3pPr marL="990595" indent="0">
              <a:buNone/>
              <a:defRPr sz="2600"/>
            </a:lvl3pPr>
            <a:lvl4pPr marL="1485891" indent="0">
              <a:buNone/>
              <a:defRPr sz="2167"/>
            </a:lvl4pPr>
            <a:lvl5pPr marL="1981189" indent="0">
              <a:buNone/>
              <a:defRPr sz="2167"/>
            </a:lvl5pPr>
            <a:lvl6pPr marL="2476486" indent="0">
              <a:buNone/>
              <a:defRPr sz="2167"/>
            </a:lvl6pPr>
            <a:lvl7pPr marL="2971783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en-GB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767">
              <a:solidFill>
                <a:srgbClr val="FFFFFF"/>
              </a:solidFill>
            </a:endParaRPr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112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561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427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803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951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11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tx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hlinkClick r:id="rId3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3" name="Rectangle 12">
            <a:hlinkClick r:id="rId4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4" name="Rectangle 13">
            <a:hlinkClick r:id="rId5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6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81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202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659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985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391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792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713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061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0858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72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tx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hlinkClick r:id="rId3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2" name="Rectangle 11">
            <a:hlinkClick r:id="rId3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3" name="Rectangle 12">
            <a:hlinkClick r:id="rId4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4" name="Rectangle 13">
            <a:hlinkClick r:id="rId5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6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302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233151" cy="5184576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2542"/>
                </a:solidFill>
              </a:defRPr>
            </a:lvl1pPr>
            <a:lvl2pPr>
              <a:defRPr sz="1800">
                <a:solidFill>
                  <a:srgbClr val="002542"/>
                </a:solidFill>
              </a:defRPr>
            </a:lvl2pPr>
            <a:lvl3pPr>
              <a:defRPr sz="1400">
                <a:solidFill>
                  <a:srgbClr val="002542"/>
                </a:solidFill>
              </a:defRPr>
            </a:lvl3pPr>
            <a:lvl4pPr>
              <a:defRPr>
                <a:solidFill>
                  <a:srgbClr val="002542"/>
                </a:solidFill>
              </a:defRPr>
            </a:lvl4pPr>
            <a:lvl5pPr>
              <a:defRPr sz="1000">
                <a:solidFill>
                  <a:srgbClr val="0025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35361" y="188640"/>
            <a:ext cx="11233248" cy="936104"/>
          </a:xfrm>
          <a:prstGeom prst="rect">
            <a:avLst/>
          </a:prstGeom>
        </p:spPr>
        <p:txBody>
          <a:bodyPr vert="horz"/>
          <a:lstStyle>
            <a:lvl1pPr>
              <a:defRPr sz="4400" b="1">
                <a:solidFill>
                  <a:srgbClr val="00254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54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2E1D728-035A-4D8D-B18B-4A90B7ADB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844826"/>
            <a:ext cx="11521280" cy="136815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A1D2B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143BDB68-A4EC-4FAB-AB3C-D5031557D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356992"/>
            <a:ext cx="1152128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58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4486" y="800101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endParaRPr lang="en-GB" sz="240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7121C1-D9F2-4BB2-9402-29889998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38067"/>
            <a:ext cx="11521280" cy="72008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B7B3B6-D6A0-4570-8A27-9BA9742EC9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5360" y="2171720"/>
            <a:ext cx="11521280" cy="40324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­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64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4486" y="800101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endParaRPr lang="en-GB" sz="240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B7B3B6-D6A0-4570-8A27-9BA9742EC9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5360" y="1338349"/>
            <a:ext cx="11521280" cy="48658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­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88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3CFFA0-D9A2-44C3-927A-16CA38BAA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1309"/>
            <a:ext cx="5384800" cy="402336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AC02F2-CA54-4788-AA13-5BF6ECBDD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161309"/>
            <a:ext cx="5384800" cy="402336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F975978-B007-4BCC-ACA6-32FBAF28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38067"/>
            <a:ext cx="11521280" cy="72008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3163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2A597B-639A-4D74-BB0D-FE9268FA5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2777"/>
            <a:ext cx="5384800" cy="47718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5838BA-1AF8-4D3E-9467-F187117F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412777"/>
            <a:ext cx="5384800" cy="47718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85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683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4486" y="800101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endParaRPr lang="en-GB" sz="240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7121C1-D9F2-4BB2-9402-29889998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38067"/>
            <a:ext cx="11521280" cy="72008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B7B3B6-D6A0-4570-8A27-9BA9742EC9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5360" y="2171720"/>
            <a:ext cx="11521280" cy="40324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­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36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4486" y="800101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endParaRPr lang="en-GB" sz="240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B7B3B6-D6A0-4570-8A27-9BA9742EC9D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5360" y="1338349"/>
            <a:ext cx="11521280" cy="48658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­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tx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hlinkClick r:id="rId3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3" name="Rectangle 12">
            <a:hlinkClick r:id="rId4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4" name="Rectangle 13">
            <a:hlinkClick r:id="rId5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6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(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3CFFA0-D9A2-44C3-927A-16CA38BAA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61309"/>
            <a:ext cx="5384800" cy="402336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AC02F2-CA54-4788-AA13-5BF6ECBDD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161309"/>
            <a:ext cx="5384800" cy="402336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F975978-B007-4BCC-ACA6-32FBAF28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38067"/>
            <a:ext cx="11521280" cy="72008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71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2A597B-639A-4D74-BB0D-FE9268FA5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2777"/>
            <a:ext cx="5384800" cy="47718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5838BA-1AF8-4D3E-9467-F187117F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412777"/>
            <a:ext cx="5384800" cy="477189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30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960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lowergirl (Grey)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3B839C-C9D1-414B-83E5-9662BA80E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39968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07C0BBB-4129-4582-A763-0B216DE18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2778"/>
            <a:ext cx="5384800" cy="443938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4BBAA7F-AD9D-428B-8B32-FE9AF3AA1D28}"/>
              </a:ext>
            </a:extLst>
          </p:cNvPr>
          <p:cNvGrpSpPr/>
          <p:nvPr/>
        </p:nvGrpSpPr>
        <p:grpSpPr>
          <a:xfrm>
            <a:off x="273905" y="5871211"/>
            <a:ext cx="2637260" cy="692497"/>
            <a:chOff x="2293599" y="5908465"/>
            <a:chExt cx="1977945" cy="6924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494E66E-0256-4113-89A1-A78EC629103C}"/>
                </a:ext>
              </a:extLst>
            </p:cNvPr>
            <p:cNvSpPr txBox="1"/>
            <p:nvPr/>
          </p:nvSpPr>
          <p:spPr>
            <a:xfrm>
              <a:off x="2293599" y="5908465"/>
              <a:ext cx="1977945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0" hangingPunct="0"/>
              <a:r>
                <a:rPr lang="en-GB" sz="1300" b="1">
                  <a:solidFill>
                    <a:srgbClr val="AB1F2D"/>
                  </a:solidFill>
                  <a:ea typeface="ＭＳ Ｐゴシック" pitchFamily="34" charset="-128"/>
                </a:rPr>
                <a:t>bristol.ac.uk/careers</a:t>
              </a:r>
            </a:p>
            <a:p>
              <a:pPr algn="l" eaLnBrk="0" hangingPunct="0"/>
              <a:r>
                <a:rPr lang="en-GB" sz="1300" b="1">
                  <a:solidFill>
                    <a:srgbClr val="AB1F2D"/>
                  </a:solidFill>
                  <a:ea typeface="ＭＳ Ｐゴシック" pitchFamily="34" charset="-128"/>
                </a:rPr>
                <a:t>     @UoBristol.Careers.Service</a:t>
              </a:r>
            </a:p>
            <a:p>
              <a:pPr algn="l" eaLnBrk="0" hangingPunct="0"/>
              <a:r>
                <a:rPr lang="en-GB" sz="1300" b="1">
                  <a:solidFill>
                    <a:srgbClr val="AB1F2D"/>
                  </a:solidFill>
                  <a:ea typeface="ＭＳ Ｐゴシック" pitchFamily="34" charset="-128"/>
                </a:rPr>
                <a:t>     @UoBrisCareers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0993E4E-3E6F-4DC0-B6A1-CE716EC25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709" y="6169295"/>
              <a:ext cx="168827" cy="1688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A815FF5-4FF3-48B2-860A-AD31629BC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709" y="6368283"/>
              <a:ext cx="167809" cy="167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32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tx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335360" y="6309323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8" name="Rectangle 7">
            <a:hlinkClick r:id="rId3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9" name="Rectangle 8">
            <a:hlinkClick r:id="rId4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0" name="Rectangle 9">
            <a:hlinkClick r:id="rId5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1" name="Rectangle 10">
            <a:hlinkClick r:id="rId6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9696400" y="349559"/>
            <a:ext cx="2160240" cy="7515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76036" y="464642"/>
            <a:ext cx="1936588" cy="636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2.jpg"/><Relationship Id="rId4" Type="http://schemas.openxmlformats.org/officeDocument/2006/relationships/theme" Target="../theme/theme10.xml"/><Relationship Id="rId9" Type="http://schemas.openxmlformats.org/officeDocument/2006/relationships/hyperlink" Target="https://www.instagram.com/ncl_careers/" TargetMode="Externa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17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3.jpg"/><Relationship Id="rId4" Type="http://schemas.openxmlformats.org/officeDocument/2006/relationships/theme" Target="../theme/theme11.xml"/><Relationship Id="rId9" Type="http://schemas.openxmlformats.org/officeDocument/2006/relationships/hyperlink" Target="https://www.instagram.com/ncl_careers/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20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4.jpg"/><Relationship Id="rId4" Type="http://schemas.openxmlformats.org/officeDocument/2006/relationships/theme" Target="../theme/theme12.xml"/><Relationship Id="rId9" Type="http://schemas.openxmlformats.org/officeDocument/2006/relationships/hyperlink" Target="https://www.instagram.com/ncl_careers/" TargetMode="Externa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23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5.jpg"/><Relationship Id="rId4" Type="http://schemas.openxmlformats.org/officeDocument/2006/relationships/theme" Target="../theme/theme13.xml"/><Relationship Id="rId9" Type="http://schemas.openxmlformats.org/officeDocument/2006/relationships/hyperlink" Target="https://www.instagram.com/ncl_careers/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26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6.jpg"/><Relationship Id="rId4" Type="http://schemas.openxmlformats.org/officeDocument/2006/relationships/theme" Target="../theme/theme14.xml"/><Relationship Id="rId9" Type="http://schemas.openxmlformats.org/officeDocument/2006/relationships/hyperlink" Target="https://www.instagram.com/ncl_careers/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29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7.jpg"/><Relationship Id="rId4" Type="http://schemas.openxmlformats.org/officeDocument/2006/relationships/theme" Target="../theme/theme15.xml"/><Relationship Id="rId9" Type="http://schemas.openxmlformats.org/officeDocument/2006/relationships/hyperlink" Target="https://www.instagram.com/ncl_careers/" TargetMode="Externa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32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8.jpg"/><Relationship Id="rId4" Type="http://schemas.openxmlformats.org/officeDocument/2006/relationships/theme" Target="../theme/theme16.xml"/><Relationship Id="rId9" Type="http://schemas.openxmlformats.org/officeDocument/2006/relationships/hyperlink" Target="https://www.instagram.com/ncl_careers/" TargetMode="Externa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35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9.jpg"/><Relationship Id="rId4" Type="http://schemas.openxmlformats.org/officeDocument/2006/relationships/theme" Target="../theme/theme17.xml"/><Relationship Id="rId9" Type="http://schemas.openxmlformats.org/officeDocument/2006/relationships/hyperlink" Target="https://www.instagram.com/ncl_careers/" TargetMode="Externa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38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20.jpg"/><Relationship Id="rId4" Type="http://schemas.openxmlformats.org/officeDocument/2006/relationships/theme" Target="../theme/theme18.xml"/><Relationship Id="rId9" Type="http://schemas.openxmlformats.org/officeDocument/2006/relationships/hyperlink" Target="https://www.instagram.com/ncl_careers/" TargetMode="Externa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41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21.jpg"/><Relationship Id="rId4" Type="http://schemas.openxmlformats.org/officeDocument/2006/relationships/theme" Target="../theme/theme19.xml"/><Relationship Id="rId9" Type="http://schemas.openxmlformats.org/officeDocument/2006/relationships/hyperlink" Target="https://www.instagram.com/ncl_careers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hyperlink" Target="https://www.instagram.com/ncl_careers/" TargetMode="Externa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20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hyperlink" Target="https://www.facebook.com/nclcareers/" TargetMode="Externa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hyperlink" Target="https://twitter.com/ncl_careers" TargetMode="Externa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hyperlink" Target="http://www.ncl.ac.uk/careers/" TargetMode="Externa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9.jp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2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9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clcareers/" TargetMode="External"/><Relationship Id="rId3" Type="http://schemas.openxmlformats.org/officeDocument/2006/relationships/slideLayout" Target="../slideLayouts/slideLayout11.xml"/><Relationship Id="rId7" Type="http://schemas.openxmlformats.org/officeDocument/2006/relationships/hyperlink" Target="https://twitter.com/ncl_careers" TargetMode="Externa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ncl.ac.uk/careers/" TargetMode="External"/><Relationship Id="rId5" Type="http://schemas.openxmlformats.org/officeDocument/2006/relationships/image" Target="../media/image11.jpg"/><Relationship Id="rId4" Type="http://schemas.openxmlformats.org/officeDocument/2006/relationships/theme" Target="../theme/theme9.xml"/><Relationship Id="rId9" Type="http://schemas.openxmlformats.org/officeDocument/2006/relationships/hyperlink" Target="https://www.instagram.com/ncl_career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1" name="Rectangle 10">
            <a:hlinkClick r:id="rId5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2" name="Rectangle 11">
            <a:hlinkClick r:id="rId6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3" name="Rectangle 12">
            <a:hlinkClick r:id="rId7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9696400" y="341793"/>
            <a:ext cx="2160240" cy="8640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454369"/>
            <a:ext cx="1944216" cy="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41384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42509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bg2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20117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bg2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8090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bg2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17217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bg2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9326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9" name="Rectangle 8">
            <a:hlinkClick r:id="rId6"/>
          </p:cNvPr>
          <p:cNvSpPr/>
          <p:nvPr userDrawn="1"/>
        </p:nvSpPr>
        <p:spPr>
          <a:xfrm>
            <a:off x="335360" y="6309323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199636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68745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9" name="Rectangle 8">
            <a:hlinkClick r:id="rId6"/>
          </p:cNvPr>
          <p:cNvSpPr/>
          <p:nvPr userDrawn="1"/>
        </p:nvSpPr>
        <p:spPr>
          <a:xfrm>
            <a:off x="335360" y="6309323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5153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  <p:extLst>
      <p:ext uri="{BB962C8B-B14F-4D97-AF65-F5344CB8AC3E}">
        <p14:creationId xmlns:p14="http://schemas.microsoft.com/office/powerpoint/2010/main" val="6365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696400" y="341793"/>
            <a:ext cx="2160240" cy="8640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454369"/>
            <a:ext cx="1944216" cy="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>
              <a:solidFill>
                <a:srgbClr val="CA181E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>
              <a:solidFill>
                <a:srgbClr val="CA181E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23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767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rId24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15" name="Rectangle 14">
            <a:hlinkClick r:id="rId25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16" name="Rectangle 15">
            <a:hlinkClick r:id="rId26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7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8C2AF1-07D8-4E3C-9DA1-9648067479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" y="114302"/>
            <a:ext cx="2950007" cy="12572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9B67EA5-4D9D-419E-881F-3741BA9D7007}"/>
              </a:ext>
            </a:extLst>
          </p:cNvPr>
          <p:cNvCxnSpPr/>
          <p:nvPr/>
        </p:nvCxnSpPr>
        <p:spPr>
          <a:xfrm>
            <a:off x="323547" y="1234622"/>
            <a:ext cx="115231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EC13DC6-2022-4FD8-B210-AD27CEAF68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4434" y="1314481"/>
            <a:ext cx="115231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7DE6637E-5049-4612-863F-A31AA0509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4434" y="2551143"/>
            <a:ext cx="11523133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63438F8-999F-48BE-B43A-39A3F9C2775D}"/>
              </a:ext>
            </a:extLst>
          </p:cNvPr>
          <p:cNvCxnSpPr/>
          <p:nvPr/>
        </p:nvCxnSpPr>
        <p:spPr>
          <a:xfrm>
            <a:off x="334434" y="6332107"/>
            <a:ext cx="115231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696400" y="341793"/>
            <a:ext cx="2160240" cy="8640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454369"/>
            <a:ext cx="1944216" cy="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696400" y="341793"/>
            <a:ext cx="2160240" cy="86409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454369"/>
            <a:ext cx="1944216" cy="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9696400" y="341793"/>
            <a:ext cx="2160240" cy="86409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454369"/>
            <a:ext cx="1944216" cy="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696400" y="341793"/>
            <a:ext cx="2160240" cy="86409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454369"/>
            <a:ext cx="1944216" cy="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696400" y="341793"/>
            <a:ext cx="2160240" cy="7515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454369"/>
            <a:ext cx="1944216" cy="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6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0" name="Rectangle 9">
            <a:hlinkClick r:id="rId4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1" name="Rectangle 10">
            <a:hlinkClick r:id="rId5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2" name="Rectangle 11">
            <a:hlinkClick r:id="rId6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3" name="Rectangle 12">
            <a:hlinkClick r:id="rId7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9696400" y="349559"/>
            <a:ext cx="2160240" cy="7515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76036" y="464642"/>
            <a:ext cx="1936588" cy="6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6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/>
          </a:p>
        </p:txBody>
      </p:sp>
      <p:sp>
        <p:nvSpPr>
          <p:cNvPr id="14" name="Rectangle 13">
            <a:hlinkClick r:id="rId7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5" name="Rectangle 14">
            <a:hlinkClick r:id="rId8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  <p:sp>
        <p:nvSpPr>
          <p:cNvPr id="16" name="Rectangle 15">
            <a:hlinkClick r:id="rId9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2" r:id="rId2"/>
    <p:sldLayoutId id="2147483676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767">
          <a:solidFill>
            <a:schemeClr val="tx2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fontAlgn="base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fontAlgn="base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fontAlgn="base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fontAlgn="base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fontAlgn="base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Great Wall of Chinese Student Engagement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673" y="3501008"/>
            <a:ext cx="4320480" cy="1655762"/>
          </a:xfrm>
        </p:spPr>
        <p:txBody>
          <a:bodyPr/>
          <a:lstStyle/>
          <a:p>
            <a:r>
              <a:rPr lang="en-GB" dirty="0" smtClean="0"/>
              <a:t>Developing a bespoke careers offer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Helen Atkinson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06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467232"/>
            <a:ext cx="5164832" cy="2582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412776"/>
            <a:ext cx="4320480" cy="2691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1504" y="4446075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5"/>
                </a:solidFill>
              </a:rPr>
              <a:t>helen.atkinson1@ncl.ac.uk</a:t>
            </a:r>
            <a:endParaRPr lang="en-GB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813" b="7813"/>
          <a:stretch>
            <a:fillRect/>
          </a:stretch>
        </p:blipFill>
        <p:spPr>
          <a:xfrm>
            <a:off x="1991544" y="1556792"/>
            <a:ext cx="3982508" cy="2240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392" y="242088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8%</a:t>
            </a:r>
            <a:endParaRPr lang="en-GB" dirty="0"/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4"/>
          <a:srcRect l="741" r="741"/>
          <a:stretch>
            <a:fillRect/>
          </a:stretch>
        </p:blipFill>
        <p:spPr bwMode="auto">
          <a:xfrm>
            <a:off x="6456040" y="1556792"/>
            <a:ext cx="4114844" cy="23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633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286" r="4286"/>
          <a:stretch>
            <a:fillRect/>
          </a:stretch>
        </p:blipFill>
        <p:spPr>
          <a:xfrm>
            <a:off x="2389717" y="612775"/>
            <a:ext cx="7054850" cy="39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463" r="5463"/>
          <a:stretch>
            <a:fillRect/>
          </a:stretch>
        </p:blipFill>
        <p:spPr>
          <a:xfrm>
            <a:off x="2222376" y="73160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 bwMode="auto">
          <a:xfrm>
            <a:off x="1847528" y="332656"/>
            <a:ext cx="8352928" cy="46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46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2" r="222"/>
          <a:stretch>
            <a:fillRect/>
          </a:stretch>
        </p:blipFill>
        <p:spPr>
          <a:xfrm>
            <a:off x="1847528" y="476672"/>
            <a:ext cx="3456384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2780928"/>
            <a:ext cx="2595153" cy="2142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92" y="343741"/>
            <a:ext cx="3476042" cy="2077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485" y="2748895"/>
            <a:ext cx="3157055" cy="22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68" b="368"/>
          <a:stretch>
            <a:fillRect/>
          </a:stretch>
        </p:blipFill>
        <p:spPr>
          <a:xfrm>
            <a:off x="1487488" y="1916832"/>
            <a:ext cx="3598466" cy="2024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88640"/>
            <a:ext cx="3364681" cy="50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00" b="12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392" y="2420888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12%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056440" y="2492896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6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404664"/>
            <a:ext cx="7272808" cy="1150937"/>
          </a:xfrm>
        </p:spPr>
        <p:txBody>
          <a:bodyPr/>
          <a:lstStyle/>
          <a:p>
            <a:pPr algn="ctr"/>
            <a:endParaRPr lang="en-GB" sz="1800" dirty="0">
              <a:latin typeface="+mj-lt"/>
            </a:endParaRPr>
          </a:p>
          <a:p>
            <a:pPr algn="ctr"/>
            <a:r>
              <a:rPr lang="en-GB" sz="2400" dirty="0" smtClean="0">
                <a:latin typeface="+mj-lt"/>
              </a:rPr>
              <a:t>100% of survey participants felt the programme had better prepared them for UK and Chinese job markets</a:t>
            </a:r>
          </a:p>
          <a:p>
            <a:pPr algn="ctr"/>
            <a:endParaRPr lang="en-GB" sz="2400" dirty="0">
              <a:latin typeface="+mj-lt"/>
            </a:endParaRPr>
          </a:p>
          <a:p>
            <a:pPr algn="ctr"/>
            <a:r>
              <a:rPr lang="en-GB" sz="2400" dirty="0" smtClean="0">
                <a:latin typeface="+mj-lt"/>
              </a:rPr>
              <a:t>100% would recommend the programme to a friend </a:t>
            </a:r>
            <a:endParaRPr lang="en-GB" sz="2400" dirty="0">
              <a:latin typeface="+mj-lt"/>
            </a:endParaRPr>
          </a:p>
          <a:p>
            <a:pPr algn="ctr"/>
            <a:endParaRPr lang="en-GB" sz="2400" dirty="0" smtClean="0">
              <a:latin typeface="+mj-lt"/>
            </a:endParaRPr>
          </a:p>
          <a:p>
            <a:pPr algn="ctr"/>
            <a:endParaRPr lang="en-GB" sz="2400" dirty="0" smtClean="0">
              <a:latin typeface="+mj-lt"/>
            </a:endParaRPr>
          </a:p>
          <a:p>
            <a:pPr algn="ctr"/>
            <a:r>
              <a:rPr lang="en-GB" sz="2400" dirty="0" smtClean="0"/>
              <a:t>“</a:t>
            </a:r>
            <a:r>
              <a:rPr lang="en-GB" sz="2400" dirty="0" smtClean="0">
                <a:latin typeface="+mj-lt"/>
              </a:rPr>
              <a:t>This is my fifth year here…and I feel very privileged the Careers Service thinks about Chinese students and gives us help”</a:t>
            </a:r>
          </a:p>
          <a:p>
            <a:pPr algn="ctr"/>
            <a:endParaRPr lang="en-GB" sz="2400" dirty="0">
              <a:latin typeface="+mj-lt"/>
            </a:endParaRP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56" y="260648"/>
            <a:ext cx="271244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RH CS power point slides">
  <a:themeElements>
    <a:clrScheme name="New Branding Colours">
      <a:dk1>
        <a:srgbClr val="000000"/>
      </a:dk1>
      <a:lt1>
        <a:srgbClr val="E0E0E0"/>
      </a:lt1>
      <a:dk2>
        <a:srgbClr val="AB1F2D"/>
      </a:dk2>
      <a:lt2>
        <a:srgbClr val="BEB9A6"/>
      </a:lt2>
      <a:accent1>
        <a:srgbClr val="AB1F2D"/>
      </a:accent1>
      <a:accent2>
        <a:srgbClr val="BEB9A6"/>
      </a:accent2>
      <a:accent3>
        <a:srgbClr val="D75729"/>
      </a:accent3>
      <a:accent4>
        <a:srgbClr val="6F0252"/>
      </a:accent4>
      <a:accent5>
        <a:srgbClr val="962F8A"/>
      </a:accent5>
      <a:accent6>
        <a:srgbClr val="877B3B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H CS power point slides" id="{82635A2F-EE98-4AC3-BE8D-C7577B82EC68}" vid="{A66974E0-7555-4D87-B59A-DC316647CCC9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 Powerpoint temp NEW 2008</Template>
  <TotalTime>4636</TotalTime>
  <Words>310</Words>
  <Application>Microsoft Office PowerPoint</Application>
  <PresentationFormat>Widescreen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10</vt:i4>
      </vt:variant>
    </vt:vector>
  </HeadingPairs>
  <TitlesOfParts>
    <vt:vector size="37" baseType="lpstr">
      <vt:lpstr>ＭＳ Ｐゴシック</vt:lpstr>
      <vt:lpstr>Arial</vt:lpstr>
      <vt:lpstr>Calibri</vt:lpstr>
      <vt:lpstr>Franklin Gothic Demi Cond</vt:lpstr>
      <vt:lpstr>Franklin Gothic Medium Cond</vt:lpstr>
      <vt:lpstr>Wingdings</vt:lpstr>
      <vt:lpstr>3_CS Powerpoint temp NEW 2008</vt:lpstr>
      <vt:lpstr>4_CS Powerpoint temp NEW 2008</vt:lpstr>
      <vt:lpstr>5_CS Powerpoint temp NEW 2008</vt:lpstr>
      <vt:lpstr>6_CS Powerpoint temp NEW 2008</vt:lpstr>
      <vt:lpstr>10_CS Powerpoint temp NEW 2008</vt:lpstr>
      <vt:lpstr>7_CS Powerpoint temp NEW 2008</vt:lpstr>
      <vt:lpstr>8_CS Powerpoint temp NEW 2008</vt:lpstr>
      <vt:lpstr>9_CS Powerpoint temp NEW 2008</vt:lpstr>
      <vt:lpstr>1_05053 PowerPoint Temp</vt:lpstr>
      <vt:lpstr>10_05053 PowerPoint Temp</vt:lpstr>
      <vt:lpstr>2_05053 PowerPoint Temp</vt:lpstr>
      <vt:lpstr>3_05053 PowerPoint Temp</vt:lpstr>
      <vt:lpstr>11_05053 PowerPoint Temp</vt:lpstr>
      <vt:lpstr>9_05053 PowerPoint Temp</vt:lpstr>
      <vt:lpstr>4_05053 PowerPoint Temp</vt:lpstr>
      <vt:lpstr>5_05053 PowerPoint Temp</vt:lpstr>
      <vt:lpstr>6_05053 PowerPoint Temp</vt:lpstr>
      <vt:lpstr>7_05053 PowerPoint Temp</vt:lpstr>
      <vt:lpstr>8_05053 PowerPoint Temp</vt:lpstr>
      <vt:lpstr>12_05053 PowerPoint Temp</vt:lpstr>
      <vt:lpstr>RH CS power point slides</vt:lpstr>
      <vt:lpstr>The Great Wall of Chinese Student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Countdown to graduation</dc:title>
  <dc:creator>nam86</dc:creator>
  <cp:lastModifiedBy>Helen Atkinson</cp:lastModifiedBy>
  <cp:revision>431</cp:revision>
  <dcterms:created xsi:type="dcterms:W3CDTF">2010-07-07T10:09:05Z</dcterms:created>
  <dcterms:modified xsi:type="dcterms:W3CDTF">2019-03-06T11:09:10Z</dcterms:modified>
</cp:coreProperties>
</file>