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4" r:id="rId6"/>
  </p:sldMasterIdLst>
  <p:notesMasterIdLst>
    <p:notesMasterId r:id="rId31"/>
  </p:notesMasterIdLst>
  <p:sldIdLst>
    <p:sldId id="256" r:id="rId7"/>
    <p:sldId id="257" r:id="rId8"/>
    <p:sldId id="280" r:id="rId9"/>
    <p:sldId id="263" r:id="rId10"/>
    <p:sldId id="281" r:id="rId11"/>
    <p:sldId id="270" r:id="rId12"/>
    <p:sldId id="266" r:id="rId13"/>
    <p:sldId id="273" r:id="rId14"/>
    <p:sldId id="271" r:id="rId15"/>
    <p:sldId id="282" r:id="rId16"/>
    <p:sldId id="285" r:id="rId17"/>
    <p:sldId id="283" r:id="rId18"/>
    <p:sldId id="284" r:id="rId19"/>
    <p:sldId id="275" r:id="rId20"/>
    <p:sldId id="264" r:id="rId21"/>
    <p:sldId id="277" r:id="rId22"/>
    <p:sldId id="278" r:id="rId23"/>
    <p:sldId id="279" r:id="rId24"/>
    <p:sldId id="276" r:id="rId25"/>
    <p:sldId id="286" r:id="rId26"/>
    <p:sldId id="287" r:id="rId27"/>
    <p:sldId id="274" r:id="rId28"/>
    <p:sldId id="258" r:id="rId29"/>
    <p:sldId id="26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Bentley" initials="MB" lastIdx="2" clrIdx="0">
    <p:extLst>
      <p:ext uri="{19B8F6BF-5375-455C-9EA6-DF929625EA0E}">
        <p15:presenceInfo xmlns:p15="http://schemas.microsoft.com/office/powerpoint/2012/main" userId="Matt Bent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462"/>
    <a:srgbClr val="666666"/>
    <a:srgbClr val="C10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3" d="100"/>
          <a:sy n="113" d="100"/>
        </p:scale>
        <p:origin x="1452" y="102"/>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79F84-2427-4257-A1EE-DA2ED014E6C4}" type="datetimeFigureOut">
              <a:rPr lang="en-GB" smtClean="0"/>
              <a:t>14/03/2019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FCFD-1E3E-4DE2-A4F6-C477FA0FF69C}" type="slidenum">
              <a:rPr lang="en-GB" smtClean="0"/>
              <a:t>‹#›</a:t>
            </a:fld>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235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C10B24"/>
                </a:solidFill>
                <a:latin typeface="Arial" panose="020B0604020202020204" pitchFamily="34" charset="0"/>
                <a:cs typeface="Arial" panose="020B0604020202020204" pitchFamily="34" charset="0"/>
              </a:defRPr>
            </a:lvl1pPr>
          </a:lstStyle>
          <a:p>
            <a:r>
              <a:rPr lang="en-US" dirty="0" smtClean="0"/>
              <a:t>Title page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3FDD335E-1311-4F1E-BFC3-DE966747EBE4}" type="datetime1">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333960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373F93-BDC7-4953-A0A7-6D5D85FFFEDD}" type="datetime1">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36901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EC42E3-1E6A-4CDA-A491-3231792324F8}" type="datetime1">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71927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43000"/>
            <a:ext cx="8229600" cy="562074"/>
          </a:xfrm>
        </p:spPr>
        <p:txBody>
          <a:bodyPr>
            <a:normAutofit/>
          </a:bodyPr>
          <a:lstStyle>
            <a:lvl1pPr algn="l">
              <a:defRPr sz="2800" b="1">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95536" y="1772816"/>
            <a:ext cx="8291264" cy="4353347"/>
          </a:xfrm>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00504118-091C-4DAA-9739-5EF5A914CB43}" type="datetime1">
              <a:rPr lang="en-GB" smtClean="0">
                <a:solidFill>
                  <a:prstClr val="black">
                    <a:tint val="75000"/>
                  </a:prstClr>
                </a:solidFill>
              </a:rPr>
              <a:t>14/03/2019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887E8FA-C4DA-4DCD-A8FC-D1AC57001F22}" type="slidenum">
              <a:rPr lang="en-GB" smtClean="0">
                <a:solidFill>
                  <a:prstClr val="black">
                    <a:tint val="75000"/>
                  </a:prstClr>
                </a:solidFill>
              </a:rPr>
              <a:pPr/>
              <a:t>‹#›</a:t>
            </a:fld>
            <a:endParaRPr lang="en-GB">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009" y="404664"/>
            <a:ext cx="1872208" cy="1102617"/>
          </a:xfrm>
          <a:prstGeom prst="rect">
            <a:avLst/>
          </a:prstGeom>
        </p:spPr>
      </p:pic>
    </p:spTree>
    <p:extLst>
      <p:ext uri="{BB962C8B-B14F-4D97-AF65-F5344CB8AC3E}">
        <p14:creationId xmlns:p14="http://schemas.microsoft.com/office/powerpoint/2010/main" val="21014839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Title page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2A637A-B8A2-4D67-A11F-B6DB18F6A3DC}" type="datetime1">
              <a:rPr lang="en-GB" smtClean="0">
                <a:solidFill>
                  <a:prstClr val="black">
                    <a:tint val="75000"/>
                  </a:prstClr>
                </a:solidFill>
              </a:rPr>
              <a:t>14/03/2019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77325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DF9A4C2-1B4F-44F3-8A2A-94ABB8591501}" type="datetime1">
              <a:rPr lang="en-GB" smtClean="0">
                <a:solidFill>
                  <a:prstClr val="black">
                    <a:tint val="75000"/>
                  </a:prstClr>
                </a:solidFill>
              </a:rPr>
              <a:t>14/03/2019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88308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823C3-8DF7-4F74-9819-CFE8167FDC20}" type="datetime1">
              <a:rPr lang="en-GB" smtClean="0">
                <a:solidFill>
                  <a:prstClr val="black">
                    <a:tint val="75000"/>
                  </a:prstClr>
                </a:solidFill>
              </a:rPr>
              <a:t>14/03/2019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89804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DC41AA-1B4E-4955-91AE-FE7D51B52A44}" type="datetime1">
              <a:rPr lang="en-GB" smtClean="0">
                <a:solidFill>
                  <a:prstClr val="black">
                    <a:tint val="75000"/>
                  </a:prstClr>
                </a:solidFill>
              </a:rPr>
              <a:t>14/03/2019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644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3DE8F8-F516-4D3D-88D7-B1DF6337A016}" type="datetime1">
              <a:rPr lang="en-GB" smtClean="0">
                <a:solidFill>
                  <a:prstClr val="black">
                    <a:tint val="75000"/>
                  </a:prstClr>
                </a:solidFill>
              </a:rPr>
              <a:t>14/03/2019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4046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E7CCF1-C317-4953-B0D6-1155B1E85C48}" type="datetime1">
              <a:rPr lang="en-GB" smtClean="0">
                <a:solidFill>
                  <a:prstClr val="black">
                    <a:tint val="75000"/>
                  </a:prstClr>
                </a:solidFill>
              </a:rPr>
              <a:t>14/03/2019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2325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3BEB3-2E54-4BC9-8062-9ADD03E1F18E}" type="datetime1">
              <a:rPr lang="en-GB" smtClean="0">
                <a:solidFill>
                  <a:prstClr val="black">
                    <a:tint val="75000"/>
                  </a:prstClr>
                </a:solidFill>
              </a:rPr>
              <a:t>14/03/2019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069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474555C-F8A1-4729-9B50-73F10B1AAE2C}" type="datetime1">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3410724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56644-7163-4BA6-8F7E-C40348EB0E9A}" type="datetime1">
              <a:rPr lang="en-GB" smtClean="0">
                <a:solidFill>
                  <a:prstClr val="black">
                    <a:tint val="75000"/>
                  </a:prstClr>
                </a:solidFill>
              </a:rPr>
              <a:t>14/03/2019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283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7BDE7-DC3F-42B6-B6AC-772B68FB0019}" type="datetime1">
              <a:rPr lang="en-GB" smtClean="0">
                <a:solidFill>
                  <a:prstClr val="black">
                    <a:tint val="75000"/>
                  </a:prstClr>
                </a:solidFill>
              </a:rPr>
              <a:t>14/03/2019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8518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06C7E7-58BA-4B55-B98E-F48B2DE8E91D}" type="datetime1">
              <a:rPr lang="en-GB" smtClean="0">
                <a:solidFill>
                  <a:prstClr val="black">
                    <a:tint val="75000"/>
                  </a:prstClr>
                </a:solidFill>
              </a:rPr>
              <a:t>14/03/2019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8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79296F-687F-4ACA-BC5E-55D1F1061102}" type="datetime1">
              <a:rPr lang="en-GB" smtClean="0">
                <a:solidFill>
                  <a:prstClr val="black">
                    <a:tint val="75000"/>
                  </a:prstClr>
                </a:solidFill>
              </a:rPr>
              <a:t>14/03/2019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044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1A816-58FD-4934-8AC4-DEB889642674}" type="datetime1">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31435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541CF5-022C-4142-B13C-B7C9E04DB360}" type="datetime1">
              <a:rPr lang="en-GB" smtClean="0"/>
              <a:t>14/03/2019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33439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62DE2E-2FD3-417A-A146-5ACFFFA80880}" type="datetime1">
              <a:rPr lang="en-GB" smtClean="0"/>
              <a:t>14/03/2019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26437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134755-3C4A-43CF-B175-8F9D2CED9C91}" type="datetime1">
              <a:rPr lang="en-GB" smtClean="0"/>
              <a:t>14/03/2019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332644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C9A77-0F16-4E13-9E97-B30E38D4FFA1}" type="datetime1">
              <a:rPr lang="en-GB" smtClean="0"/>
              <a:t>14/03/2019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3649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6AD79-CAEC-4C45-BD2B-EF65954F45E3}" type="datetime1">
              <a:rPr lang="en-GB" smtClean="0"/>
              <a:t>14/03/2019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68341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F74FD-0E56-4DAD-B47F-6DD4FCBC3116}" type="datetime1">
              <a:rPr lang="en-GB" smtClean="0"/>
              <a:t>14/03/2019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311555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064F-D4CE-4371-B27B-8ECEB25301EF}" type="datetime1">
              <a:rPr lang="en-GB" smtClean="0"/>
              <a:t>14/03/2019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E06-6ADD-4255-A377-60E16C773855}" type="slidenum">
              <a:rPr lang="en-GB" smtClean="0"/>
              <a:t>‹#›</a:t>
            </a:fld>
            <a:endParaRPr lang="en-GB"/>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20272" y="307719"/>
            <a:ext cx="1872208" cy="1102617"/>
          </a:xfrm>
          <a:prstGeom prst="rect">
            <a:avLst/>
          </a:prstGeom>
        </p:spPr>
      </p:pic>
    </p:spTree>
    <p:extLst>
      <p:ext uri="{BB962C8B-B14F-4D97-AF65-F5344CB8AC3E}">
        <p14:creationId xmlns:p14="http://schemas.microsoft.com/office/powerpoint/2010/main" val="3216075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05E85-8BC4-4AF2-8C3F-927F3D2DC725}" type="datetime1">
              <a:rPr lang="en-GB" smtClean="0">
                <a:solidFill>
                  <a:prstClr val="black">
                    <a:tint val="75000"/>
                  </a:prstClr>
                </a:solidFill>
              </a:rPr>
              <a:t>14/03/2019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7E8FA-C4DA-4DCD-A8FC-D1AC57001F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8293150"/>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29F42-2C25-4FDA-AA3A-3B922F5981C3}" type="datetime1">
              <a:rPr lang="en-GB" smtClean="0">
                <a:solidFill>
                  <a:prstClr val="black">
                    <a:tint val="75000"/>
                  </a:prstClr>
                </a:solidFill>
              </a:rPr>
              <a:t>14/03/2019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20272" y="260648"/>
            <a:ext cx="1872208" cy="1102617"/>
          </a:xfrm>
          <a:prstGeom prst="rect">
            <a:avLst/>
          </a:prstGeom>
        </p:spPr>
      </p:pic>
    </p:spTree>
    <p:extLst>
      <p:ext uri="{BB962C8B-B14F-4D97-AF65-F5344CB8AC3E}">
        <p14:creationId xmlns:p14="http://schemas.microsoft.com/office/powerpoint/2010/main" val="1193811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rdBobyZLl7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SG" dirty="0"/>
              <a:t>Supporting highly desirable engagement and employability for postgraduates in Singapore</a:t>
            </a:r>
            <a:endParaRPr lang="en-GB" dirty="0"/>
          </a:p>
        </p:txBody>
      </p:sp>
      <p:sp>
        <p:nvSpPr>
          <p:cNvPr id="6" name="Slide Number Placeholder 5"/>
          <p:cNvSpPr>
            <a:spLocks noGrp="1"/>
          </p:cNvSpPr>
          <p:nvPr>
            <p:ph type="sldNum" sz="quarter" idx="12"/>
          </p:nvPr>
        </p:nvSpPr>
        <p:spPr/>
        <p:txBody>
          <a:bodyPr/>
          <a:lstStyle/>
          <a:p>
            <a:fld id="{5BFB4E06-6ADD-4255-A377-60E16C773855}" type="slidenum">
              <a:rPr lang="en-GB" smtClean="0"/>
              <a:t>1</a:t>
            </a:fld>
            <a:endParaRPr lang="en-GB"/>
          </a:p>
        </p:txBody>
      </p:sp>
      <p:sp>
        <p:nvSpPr>
          <p:cNvPr id="7" name="Subtitle 4"/>
          <p:cNvSpPr txBox="1">
            <a:spLocks/>
          </p:cNvSpPr>
          <p:nvPr/>
        </p:nvSpPr>
        <p:spPr>
          <a:xfrm>
            <a:off x="1371600" y="4149080"/>
            <a:ext cx="6400800" cy="14897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b="1" i="1" smtClean="0">
                <a:solidFill>
                  <a:schemeClr val="bg1">
                    <a:lumMod val="50000"/>
                  </a:schemeClr>
                </a:solidFill>
              </a:rPr>
              <a:t>Stella Toh </a:t>
            </a:r>
          </a:p>
          <a:p>
            <a:pPr algn="r"/>
            <a:r>
              <a:rPr lang="en-GB" smtClean="0">
                <a:solidFill>
                  <a:schemeClr val="bg1">
                    <a:lumMod val="50000"/>
                  </a:schemeClr>
                </a:solidFill>
              </a:rPr>
              <a:t>3 April 2019</a:t>
            </a:r>
            <a:endParaRPr lang="en-GB" dirty="0">
              <a:solidFill>
                <a:schemeClr val="bg1">
                  <a:lumMod val="50000"/>
                </a:schemeClr>
              </a:solidFill>
            </a:endParaRPr>
          </a:p>
        </p:txBody>
      </p:sp>
    </p:spTree>
    <p:extLst>
      <p:ext uri="{BB962C8B-B14F-4D97-AF65-F5344CB8AC3E}">
        <p14:creationId xmlns:p14="http://schemas.microsoft.com/office/powerpoint/2010/main" val="3362044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6789" t="4532" r="2880" b="4822"/>
          <a:stretch/>
        </p:blipFill>
        <p:spPr>
          <a:xfrm>
            <a:off x="107504" y="1772815"/>
            <a:ext cx="9001000" cy="4948659"/>
          </a:xfrm>
          <a:prstGeom prst="rect">
            <a:avLst/>
          </a:prstGeom>
        </p:spPr>
      </p:pic>
      <p:sp>
        <p:nvSpPr>
          <p:cNvPr id="2" name="Title 1"/>
          <p:cNvSpPr>
            <a:spLocks noGrp="1"/>
          </p:cNvSpPr>
          <p:nvPr>
            <p:ph type="title"/>
          </p:nvPr>
        </p:nvSpPr>
        <p:spPr>
          <a:xfrm>
            <a:off x="107504" y="116632"/>
            <a:ext cx="8229600" cy="562074"/>
          </a:xfrm>
        </p:spPr>
        <p:txBody>
          <a:bodyPr>
            <a:normAutofit/>
          </a:bodyPr>
          <a:lstStyle/>
          <a:p>
            <a:pPr>
              <a:spcBef>
                <a:spcPts val="1200"/>
              </a:spcBef>
              <a:spcAft>
                <a:spcPts val="1200"/>
              </a:spcAft>
            </a:pPr>
            <a:r>
              <a:rPr lang="en-GB" dirty="0" smtClean="0"/>
              <a:t>Schemes and Support System</a:t>
            </a:r>
            <a:endParaRPr lang="en-GB" dirty="0"/>
          </a:p>
        </p:txBody>
      </p:sp>
      <p:sp>
        <p:nvSpPr>
          <p:cNvPr id="3" name="Content Placeholder 2"/>
          <p:cNvSpPr>
            <a:spLocks noGrp="1"/>
          </p:cNvSpPr>
          <p:nvPr>
            <p:ph idx="1"/>
          </p:nvPr>
        </p:nvSpPr>
        <p:spPr>
          <a:xfrm>
            <a:off x="179512" y="692696"/>
            <a:ext cx="7776864" cy="1722049"/>
          </a:xfrm>
        </p:spPr>
        <p:txBody>
          <a:bodyPr>
            <a:normAutofit/>
          </a:bodyPr>
          <a:lstStyle/>
          <a:p>
            <a:r>
              <a:rPr lang="en-GB" sz="2800" dirty="0" smtClean="0">
                <a:solidFill>
                  <a:schemeClr val="tx1"/>
                </a:solidFill>
              </a:rPr>
              <a:t>EDB-IPP </a:t>
            </a:r>
            <a:r>
              <a:rPr lang="en-GB" sz="2800" dirty="0" smtClean="0">
                <a:solidFill>
                  <a:schemeClr val="tx1"/>
                </a:solidFill>
              </a:rPr>
              <a:t>II: </a:t>
            </a:r>
            <a:r>
              <a:rPr lang="en-GB" sz="2800" dirty="0" smtClean="0">
                <a:solidFill>
                  <a:schemeClr val="tx1"/>
                </a:solidFill>
              </a:rPr>
              <a:t>Economic Development Board – Industrial Postgraduate Programme II</a:t>
            </a:r>
            <a:endParaRPr lang="en-GB" sz="2800" dirty="0" smtClean="0">
              <a:solidFill>
                <a:schemeClr val="tx1"/>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10</a:t>
            </a:fld>
            <a:endParaRPr lang="en-GB">
              <a:solidFill>
                <a:prstClr val="black">
                  <a:tint val="75000"/>
                </a:prstClr>
              </a:solidFill>
            </a:endParaRPr>
          </a:p>
        </p:txBody>
      </p:sp>
    </p:spTree>
    <p:extLst>
      <p:ext uri="{BB962C8B-B14F-4D97-AF65-F5344CB8AC3E}">
        <p14:creationId xmlns:p14="http://schemas.microsoft.com/office/powerpoint/2010/main" val="271815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normAutofit/>
          </a:bodyPr>
          <a:lstStyle/>
          <a:p>
            <a:pPr>
              <a:spcBef>
                <a:spcPts val="1200"/>
              </a:spcBef>
              <a:spcAft>
                <a:spcPts val="1200"/>
              </a:spcAft>
            </a:pPr>
            <a:r>
              <a:rPr lang="en-GB" dirty="0" smtClean="0"/>
              <a:t>Schemes and Support System</a:t>
            </a:r>
            <a:endParaRPr lang="en-GB" dirty="0"/>
          </a:p>
        </p:txBody>
      </p:sp>
      <p:sp>
        <p:nvSpPr>
          <p:cNvPr id="3" name="Content Placeholder 2"/>
          <p:cNvSpPr>
            <a:spLocks noGrp="1"/>
          </p:cNvSpPr>
          <p:nvPr>
            <p:ph idx="1"/>
          </p:nvPr>
        </p:nvSpPr>
        <p:spPr>
          <a:xfrm>
            <a:off x="395536" y="1772816"/>
            <a:ext cx="8424936" cy="4583534"/>
          </a:xfrm>
        </p:spPr>
        <p:txBody>
          <a:bodyPr>
            <a:normAutofit/>
          </a:bodyPr>
          <a:lstStyle/>
          <a:p>
            <a:r>
              <a:rPr lang="en-GB" dirty="0" smtClean="0">
                <a:solidFill>
                  <a:schemeClr val="tx1"/>
                </a:solidFill>
              </a:rPr>
              <a:t>EDB-IPP II</a:t>
            </a:r>
          </a:p>
          <a:p>
            <a:pPr lvl="1"/>
            <a:r>
              <a:rPr lang="en-GB" sz="2400" dirty="0">
                <a:solidFill>
                  <a:schemeClr val="tx1"/>
                </a:solidFill>
              </a:rPr>
              <a:t>Allows companies to </a:t>
            </a:r>
            <a:r>
              <a:rPr lang="en-GB" sz="2400" b="1" i="1" dirty="0">
                <a:solidFill>
                  <a:schemeClr val="tx1"/>
                </a:solidFill>
              </a:rPr>
              <a:t>fund</a:t>
            </a:r>
            <a:r>
              <a:rPr lang="en-GB" sz="2400" dirty="0">
                <a:solidFill>
                  <a:schemeClr val="tx1"/>
                </a:solidFill>
              </a:rPr>
              <a:t> trainees pursuing </a:t>
            </a:r>
            <a:r>
              <a:rPr lang="en-GB" sz="2400" b="1" i="1" dirty="0">
                <a:solidFill>
                  <a:schemeClr val="tx1"/>
                </a:solidFill>
              </a:rPr>
              <a:t>PG studies </a:t>
            </a:r>
            <a:r>
              <a:rPr lang="en-GB" sz="2400" dirty="0">
                <a:solidFill>
                  <a:schemeClr val="tx1"/>
                </a:solidFill>
              </a:rPr>
              <a:t>based on projects </a:t>
            </a:r>
            <a:r>
              <a:rPr lang="en-GB" sz="2400" b="1" i="1" dirty="0">
                <a:solidFill>
                  <a:schemeClr val="tx1"/>
                </a:solidFill>
              </a:rPr>
              <a:t>jointly scoped </a:t>
            </a:r>
            <a:r>
              <a:rPr lang="en-GB" sz="2400" dirty="0">
                <a:solidFill>
                  <a:schemeClr val="tx1"/>
                </a:solidFill>
              </a:rPr>
              <a:t>out by the company and its chosen university partner</a:t>
            </a:r>
            <a:r>
              <a:rPr lang="en-GB" dirty="0"/>
              <a:t>.</a:t>
            </a: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11</a:t>
            </a:fld>
            <a:endParaRPr lang="en-GB">
              <a:solidFill>
                <a:prstClr val="black">
                  <a:tint val="75000"/>
                </a:prstClr>
              </a:solidFill>
            </a:endParaRPr>
          </a:p>
        </p:txBody>
      </p:sp>
      <p:pic>
        <p:nvPicPr>
          <p:cNvPr id="5" name="Picture 4"/>
          <p:cNvPicPr>
            <a:picLocks noChangeAspect="1"/>
          </p:cNvPicPr>
          <p:nvPr/>
        </p:nvPicPr>
        <p:blipFill>
          <a:blip r:embed="rId2"/>
          <a:stretch>
            <a:fillRect/>
          </a:stretch>
        </p:blipFill>
        <p:spPr>
          <a:xfrm>
            <a:off x="370229" y="3789040"/>
            <a:ext cx="8475550" cy="2664296"/>
          </a:xfrm>
          <a:prstGeom prst="rect">
            <a:avLst/>
          </a:prstGeom>
        </p:spPr>
      </p:pic>
    </p:spTree>
    <p:extLst>
      <p:ext uri="{BB962C8B-B14F-4D97-AF65-F5344CB8AC3E}">
        <p14:creationId xmlns:p14="http://schemas.microsoft.com/office/powerpoint/2010/main" val="387875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normAutofit/>
          </a:bodyPr>
          <a:lstStyle/>
          <a:p>
            <a:pPr>
              <a:spcBef>
                <a:spcPts val="1200"/>
              </a:spcBef>
              <a:spcAft>
                <a:spcPts val="1200"/>
              </a:spcAft>
            </a:pPr>
            <a:r>
              <a:rPr lang="en-GB" dirty="0" smtClean="0"/>
              <a:t>Schemes and Support System</a:t>
            </a:r>
            <a:endParaRPr lang="en-GB" dirty="0"/>
          </a:p>
        </p:txBody>
      </p:sp>
      <p:sp>
        <p:nvSpPr>
          <p:cNvPr id="3" name="Content Placeholder 2"/>
          <p:cNvSpPr>
            <a:spLocks noGrp="1"/>
          </p:cNvSpPr>
          <p:nvPr>
            <p:ph idx="1"/>
          </p:nvPr>
        </p:nvSpPr>
        <p:spPr>
          <a:xfrm>
            <a:off x="395536" y="1772816"/>
            <a:ext cx="8424936" cy="4583534"/>
          </a:xfrm>
        </p:spPr>
        <p:txBody>
          <a:bodyPr>
            <a:normAutofit/>
          </a:bodyPr>
          <a:lstStyle/>
          <a:p>
            <a:pPr>
              <a:spcBef>
                <a:spcPts val="1200"/>
              </a:spcBef>
              <a:spcAft>
                <a:spcPts val="1200"/>
              </a:spcAft>
            </a:pPr>
            <a:r>
              <a:rPr lang="en-GB" dirty="0" smtClean="0">
                <a:solidFill>
                  <a:schemeClr val="tx1"/>
                </a:solidFill>
              </a:rPr>
              <a:t>E2i Training Grant</a:t>
            </a:r>
          </a:p>
          <a:p>
            <a:pPr lvl="1" algn="just">
              <a:spcBef>
                <a:spcPts val="1200"/>
              </a:spcBef>
              <a:spcAft>
                <a:spcPts val="1200"/>
              </a:spcAft>
            </a:pPr>
            <a:r>
              <a:rPr lang="en-SG" dirty="0">
                <a:solidFill>
                  <a:schemeClr val="tx1"/>
                </a:solidFill>
              </a:rPr>
              <a:t>e2i (Employment and Employability Institute) </a:t>
            </a:r>
            <a:r>
              <a:rPr lang="en-SG" dirty="0" smtClean="0">
                <a:solidFill>
                  <a:schemeClr val="tx1"/>
                </a:solidFill>
              </a:rPr>
              <a:t>provides networks </a:t>
            </a:r>
            <a:r>
              <a:rPr lang="en-SG" dirty="0">
                <a:solidFill>
                  <a:schemeClr val="tx1"/>
                </a:solidFill>
              </a:rPr>
              <a:t>for individuals and </a:t>
            </a:r>
            <a:r>
              <a:rPr lang="en-SG" dirty="0" smtClean="0">
                <a:solidFill>
                  <a:schemeClr val="tx1"/>
                </a:solidFill>
              </a:rPr>
              <a:t>companies in </a:t>
            </a:r>
            <a:r>
              <a:rPr lang="en-SG" dirty="0">
                <a:solidFill>
                  <a:schemeClr val="tx1"/>
                </a:solidFill>
              </a:rPr>
              <a:t>seeking skills and solutions for growth. </a:t>
            </a:r>
            <a:endParaRPr lang="en-SG" dirty="0" smtClean="0">
              <a:solidFill>
                <a:schemeClr val="tx1"/>
              </a:solidFill>
            </a:endParaRPr>
          </a:p>
          <a:p>
            <a:pPr lvl="1" algn="just">
              <a:spcBef>
                <a:spcPts val="1200"/>
              </a:spcBef>
              <a:spcAft>
                <a:spcPts val="1200"/>
              </a:spcAft>
            </a:pPr>
            <a:r>
              <a:rPr lang="en-SG" dirty="0" smtClean="0">
                <a:solidFill>
                  <a:schemeClr val="tx1"/>
                </a:solidFill>
              </a:rPr>
              <a:t>Up to 50% course fees subsidy for Singapore Citizens / Permanent Residents*</a:t>
            </a: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12</a:t>
            </a:fld>
            <a:endParaRPr lang="en-GB">
              <a:solidFill>
                <a:prstClr val="black">
                  <a:tint val="75000"/>
                </a:prstClr>
              </a:solidFill>
            </a:endParaRPr>
          </a:p>
        </p:txBody>
      </p:sp>
    </p:spTree>
    <p:extLst>
      <p:ext uri="{BB962C8B-B14F-4D97-AF65-F5344CB8AC3E}">
        <p14:creationId xmlns:p14="http://schemas.microsoft.com/office/powerpoint/2010/main" val="189685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normAutofit/>
          </a:bodyPr>
          <a:lstStyle/>
          <a:p>
            <a:pPr>
              <a:spcBef>
                <a:spcPts val="1200"/>
              </a:spcBef>
              <a:spcAft>
                <a:spcPts val="1200"/>
              </a:spcAft>
            </a:pPr>
            <a:r>
              <a:rPr lang="en-GB" dirty="0" smtClean="0"/>
              <a:t>Schemes and Support System</a:t>
            </a:r>
            <a:endParaRPr lang="en-GB" dirty="0"/>
          </a:p>
        </p:txBody>
      </p:sp>
      <p:sp>
        <p:nvSpPr>
          <p:cNvPr id="3" name="Content Placeholder 2"/>
          <p:cNvSpPr>
            <a:spLocks noGrp="1"/>
          </p:cNvSpPr>
          <p:nvPr>
            <p:ph idx="1"/>
          </p:nvPr>
        </p:nvSpPr>
        <p:spPr>
          <a:xfrm>
            <a:off x="395536" y="1772816"/>
            <a:ext cx="8424936" cy="4583534"/>
          </a:xfrm>
        </p:spPr>
        <p:txBody>
          <a:bodyPr>
            <a:normAutofit/>
          </a:bodyPr>
          <a:lstStyle/>
          <a:p>
            <a:pPr>
              <a:spcBef>
                <a:spcPts val="1200"/>
              </a:spcBef>
              <a:spcAft>
                <a:spcPts val="1200"/>
              </a:spcAft>
            </a:pPr>
            <a:r>
              <a:rPr lang="en-GB" dirty="0" smtClean="0">
                <a:solidFill>
                  <a:schemeClr val="tx1"/>
                </a:solidFill>
              </a:rPr>
              <a:t>Marine Port Authority</a:t>
            </a:r>
          </a:p>
          <a:p>
            <a:pPr lvl="1">
              <a:spcBef>
                <a:spcPts val="1200"/>
              </a:spcBef>
              <a:spcAft>
                <a:spcPts val="1200"/>
              </a:spcAft>
            </a:pPr>
            <a:r>
              <a:rPr lang="en-SG" dirty="0">
                <a:solidFill>
                  <a:schemeClr val="tx1"/>
                </a:solidFill>
              </a:rPr>
              <a:t>Maritime Cluster Fund (MCF)</a:t>
            </a:r>
          </a:p>
          <a:p>
            <a:pPr lvl="1">
              <a:spcBef>
                <a:spcPts val="1200"/>
              </a:spcBef>
              <a:spcAft>
                <a:spcPts val="1200"/>
              </a:spcAft>
            </a:pPr>
            <a:r>
              <a:rPr lang="en-SG" dirty="0" smtClean="0">
                <a:solidFill>
                  <a:schemeClr val="tx1"/>
                </a:solidFill>
              </a:rPr>
              <a:t>The </a:t>
            </a:r>
            <a:r>
              <a:rPr lang="en-SG" dirty="0">
                <a:solidFill>
                  <a:schemeClr val="tx1"/>
                </a:solidFill>
              </a:rPr>
              <a:t>Maritime Cluster Fund (MCF) facilitates the </a:t>
            </a:r>
            <a:r>
              <a:rPr lang="en-SG" i="1" dirty="0">
                <a:solidFill>
                  <a:schemeClr val="tx1"/>
                </a:solidFill>
              </a:rPr>
              <a:t>growth of Singapore's maritime cluster</a:t>
            </a:r>
            <a:r>
              <a:rPr lang="en-SG" dirty="0">
                <a:solidFill>
                  <a:schemeClr val="tx1"/>
                </a:solidFill>
              </a:rPr>
              <a:t> by supporting the industry's manpower and business development efforts as well as its drive for productivity improvements. </a:t>
            </a: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13</a:t>
            </a:fld>
            <a:endParaRPr lang="en-GB">
              <a:solidFill>
                <a:prstClr val="black">
                  <a:tint val="75000"/>
                </a:prstClr>
              </a:solidFill>
            </a:endParaRPr>
          </a:p>
        </p:txBody>
      </p:sp>
    </p:spTree>
    <p:extLst>
      <p:ext uri="{BB962C8B-B14F-4D97-AF65-F5344CB8AC3E}">
        <p14:creationId xmlns:p14="http://schemas.microsoft.com/office/powerpoint/2010/main" val="3329062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lstStyle/>
          <a:p>
            <a:r>
              <a:rPr lang="en-GB" dirty="0" smtClean="0"/>
              <a:t>Agenda</a:t>
            </a:r>
            <a:endParaRPr lang="en-GB" dirty="0"/>
          </a:p>
        </p:txBody>
      </p:sp>
      <p:sp>
        <p:nvSpPr>
          <p:cNvPr id="3" name="Content Placeholder 2"/>
          <p:cNvSpPr>
            <a:spLocks noGrp="1"/>
          </p:cNvSpPr>
          <p:nvPr>
            <p:ph idx="1"/>
          </p:nvPr>
        </p:nvSpPr>
        <p:spPr/>
        <p:txBody>
          <a:bodyPr/>
          <a:lstStyle/>
          <a:p>
            <a:pPr>
              <a:spcBef>
                <a:spcPts val="1200"/>
              </a:spcBef>
              <a:spcAft>
                <a:spcPts val="1200"/>
              </a:spcAft>
            </a:pPr>
            <a:r>
              <a:rPr lang="en-GB" dirty="0">
                <a:solidFill>
                  <a:schemeClr val="bg1">
                    <a:lumMod val="85000"/>
                  </a:schemeClr>
                </a:solidFill>
              </a:rPr>
              <a:t>The Singapore Beginnings for the 4</a:t>
            </a:r>
            <a:r>
              <a:rPr lang="en-GB" baseline="30000" dirty="0">
                <a:solidFill>
                  <a:schemeClr val="bg1">
                    <a:lumMod val="85000"/>
                  </a:schemeClr>
                </a:solidFill>
              </a:rPr>
              <a:t>th</a:t>
            </a:r>
            <a:r>
              <a:rPr lang="en-GB" dirty="0">
                <a:solidFill>
                  <a:schemeClr val="bg1">
                    <a:lumMod val="85000"/>
                  </a:schemeClr>
                </a:solidFill>
              </a:rPr>
              <a:t> Industry Revolution (IR4.0)</a:t>
            </a:r>
          </a:p>
          <a:p>
            <a:pPr>
              <a:spcBef>
                <a:spcPts val="1200"/>
              </a:spcBef>
              <a:spcAft>
                <a:spcPts val="1200"/>
              </a:spcAft>
            </a:pPr>
            <a:r>
              <a:rPr lang="en-GB" dirty="0" smtClean="0">
                <a:solidFill>
                  <a:schemeClr val="bg1">
                    <a:lumMod val="85000"/>
                  </a:schemeClr>
                </a:solidFill>
              </a:rPr>
              <a:t>Impact on Higher Education</a:t>
            </a:r>
          </a:p>
          <a:p>
            <a:pPr>
              <a:spcBef>
                <a:spcPts val="1200"/>
              </a:spcBef>
              <a:spcAft>
                <a:spcPts val="1200"/>
              </a:spcAft>
            </a:pPr>
            <a:r>
              <a:rPr lang="en-GB" dirty="0" smtClean="0">
                <a:solidFill>
                  <a:schemeClr val="bg1">
                    <a:lumMod val="85000"/>
                  </a:schemeClr>
                </a:solidFill>
              </a:rPr>
              <a:t>Schemes and Support System</a:t>
            </a:r>
          </a:p>
          <a:p>
            <a:pPr>
              <a:spcBef>
                <a:spcPts val="1200"/>
              </a:spcBef>
              <a:spcAft>
                <a:spcPts val="1200"/>
              </a:spcAft>
            </a:pPr>
            <a:r>
              <a:rPr lang="en-GB" dirty="0" smtClean="0">
                <a:solidFill>
                  <a:schemeClr val="tx1"/>
                </a:solidFill>
              </a:rPr>
              <a:t>NewRIIS aligns to IR4.0</a:t>
            </a:r>
            <a:endParaRPr lang="en-GB" dirty="0">
              <a:solidFill>
                <a:schemeClr val="tx1"/>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14</a:t>
            </a:fld>
            <a:endParaRPr lang="en-GB">
              <a:solidFill>
                <a:prstClr val="black">
                  <a:tint val="75000"/>
                </a:prstClr>
              </a:solidFill>
            </a:endParaRPr>
          </a:p>
        </p:txBody>
      </p:sp>
    </p:spTree>
    <p:extLst>
      <p:ext uri="{BB962C8B-B14F-4D97-AF65-F5344CB8AC3E}">
        <p14:creationId xmlns:p14="http://schemas.microsoft.com/office/powerpoint/2010/main" val="1165110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lstStyle/>
          <a:p>
            <a:r>
              <a:rPr lang="en-GB" dirty="0" smtClean="0"/>
              <a:t>NewRIIS aligns to IR4.0</a:t>
            </a:r>
            <a:endParaRPr lang="en-GB" dirty="0"/>
          </a:p>
        </p:txBody>
      </p:sp>
      <p:sp>
        <p:nvSpPr>
          <p:cNvPr id="3" name="Content Placeholder 2"/>
          <p:cNvSpPr>
            <a:spLocks noGrp="1"/>
          </p:cNvSpPr>
          <p:nvPr>
            <p:ph idx="1"/>
          </p:nvPr>
        </p:nvSpPr>
        <p:spPr/>
        <p:txBody>
          <a:bodyPr/>
          <a:lstStyle/>
          <a:p>
            <a:r>
              <a:rPr lang="en-GB" dirty="0" smtClean="0">
                <a:solidFill>
                  <a:schemeClr val="tx1"/>
                </a:solidFill>
              </a:rPr>
              <a:t>Attain EduTrust certification by 2020</a:t>
            </a:r>
          </a:p>
          <a:p>
            <a:pPr lvl="1"/>
            <a:r>
              <a:rPr lang="en-GB" dirty="0" smtClean="0">
                <a:solidFill>
                  <a:schemeClr val="tx1"/>
                </a:solidFill>
              </a:rPr>
              <a:t>Allows International student enrolment: to diversify learning and teaching platform</a:t>
            </a:r>
          </a:p>
          <a:p>
            <a:pPr lvl="1"/>
            <a:r>
              <a:rPr lang="en-GB" dirty="0" smtClean="0">
                <a:solidFill>
                  <a:schemeClr val="tx1"/>
                </a:solidFill>
              </a:rPr>
              <a:t>Potential to deliver NU UG programmes in Singapore: inroads to industry via industry attachment programmes </a:t>
            </a:r>
          </a:p>
          <a:p>
            <a:pPr>
              <a:spcBef>
                <a:spcPts val="1800"/>
              </a:spcBef>
            </a:pPr>
            <a:r>
              <a:rPr lang="en-GB" dirty="0" smtClean="0">
                <a:solidFill>
                  <a:schemeClr val="tx1"/>
                </a:solidFill>
              </a:rPr>
              <a:t>Actively initiate conversations with government offices on support and grants</a:t>
            </a:r>
          </a:p>
          <a:p>
            <a:endParaRPr lang="en-GB" dirty="0">
              <a:solidFill>
                <a:schemeClr val="tx1"/>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15</a:t>
            </a:fld>
            <a:endParaRPr lang="en-GB">
              <a:solidFill>
                <a:prstClr val="black">
                  <a:tint val="75000"/>
                </a:prstClr>
              </a:solidFill>
            </a:endParaRPr>
          </a:p>
        </p:txBody>
      </p:sp>
    </p:spTree>
    <p:extLst>
      <p:ext uri="{BB962C8B-B14F-4D97-AF65-F5344CB8AC3E}">
        <p14:creationId xmlns:p14="http://schemas.microsoft.com/office/powerpoint/2010/main" val="87753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lstStyle/>
          <a:p>
            <a:r>
              <a:rPr lang="en-GB" dirty="0" smtClean="0"/>
              <a:t>NewRIIS aligns to IR4.0</a:t>
            </a:r>
            <a:endParaRPr lang="en-GB" dirty="0"/>
          </a:p>
        </p:txBody>
      </p:sp>
      <p:sp>
        <p:nvSpPr>
          <p:cNvPr id="3" name="Content Placeholder 2"/>
          <p:cNvSpPr>
            <a:spLocks noGrp="1"/>
          </p:cNvSpPr>
          <p:nvPr>
            <p:ph idx="1"/>
          </p:nvPr>
        </p:nvSpPr>
        <p:spPr>
          <a:xfrm>
            <a:off x="395536" y="1772816"/>
            <a:ext cx="8424936" cy="4583534"/>
          </a:xfrm>
        </p:spPr>
        <p:txBody>
          <a:bodyPr>
            <a:normAutofit fontScale="77500" lnSpcReduction="20000"/>
          </a:bodyPr>
          <a:lstStyle/>
          <a:p>
            <a:pPr>
              <a:lnSpc>
                <a:spcPct val="120000"/>
              </a:lnSpc>
              <a:spcBef>
                <a:spcPts val="1200"/>
              </a:spcBef>
              <a:spcAft>
                <a:spcPts val="1200"/>
              </a:spcAft>
            </a:pPr>
            <a:r>
              <a:rPr lang="en-GB" sz="3400" dirty="0" smtClean="0">
                <a:solidFill>
                  <a:schemeClr val="tx1"/>
                </a:solidFill>
              </a:rPr>
              <a:t>Deliver in </a:t>
            </a:r>
            <a:r>
              <a:rPr lang="en-GB" sz="3400" dirty="0" smtClean="0">
                <a:solidFill>
                  <a:schemeClr val="tx1"/>
                </a:solidFill>
              </a:rPr>
              <a:t>bite-size </a:t>
            </a:r>
            <a:r>
              <a:rPr lang="en-GB" sz="3400" dirty="0" smtClean="0">
                <a:solidFill>
                  <a:schemeClr val="tx1"/>
                </a:solidFill>
              </a:rPr>
              <a:t>pieces</a:t>
            </a:r>
          </a:p>
          <a:p>
            <a:pPr lvl="1">
              <a:lnSpc>
                <a:spcPct val="120000"/>
              </a:lnSpc>
              <a:spcBef>
                <a:spcPts val="1200"/>
              </a:spcBef>
              <a:spcAft>
                <a:spcPts val="1200"/>
              </a:spcAft>
            </a:pPr>
            <a:r>
              <a:rPr lang="en-GB" sz="3400" dirty="0" smtClean="0">
                <a:solidFill>
                  <a:schemeClr val="tx1"/>
                </a:solidFill>
              </a:rPr>
              <a:t>CPDs to support lifelong learning, allowing participation from the region</a:t>
            </a:r>
          </a:p>
          <a:p>
            <a:pPr>
              <a:lnSpc>
                <a:spcPct val="120000"/>
              </a:lnSpc>
              <a:spcBef>
                <a:spcPts val="1200"/>
              </a:spcBef>
              <a:spcAft>
                <a:spcPts val="1200"/>
              </a:spcAft>
            </a:pPr>
            <a:r>
              <a:rPr lang="en-GB" sz="3400" dirty="0" smtClean="0">
                <a:solidFill>
                  <a:schemeClr val="tx1"/>
                </a:solidFill>
              </a:rPr>
              <a:t>Strong Industry Advisory Board</a:t>
            </a:r>
          </a:p>
          <a:p>
            <a:pPr>
              <a:lnSpc>
                <a:spcPct val="120000"/>
              </a:lnSpc>
              <a:spcBef>
                <a:spcPts val="1200"/>
              </a:spcBef>
              <a:spcAft>
                <a:spcPts val="1200"/>
              </a:spcAft>
            </a:pPr>
            <a:r>
              <a:rPr lang="en-GB" sz="3400" dirty="0" smtClean="0">
                <a:solidFill>
                  <a:schemeClr val="tx1"/>
                </a:solidFill>
              </a:rPr>
              <a:t>e2i Training Grant, up to 50% </a:t>
            </a:r>
          </a:p>
          <a:p>
            <a:pPr>
              <a:lnSpc>
                <a:spcPct val="120000"/>
              </a:lnSpc>
              <a:spcBef>
                <a:spcPts val="1200"/>
              </a:spcBef>
              <a:spcAft>
                <a:spcPts val="1200"/>
              </a:spcAft>
            </a:pPr>
            <a:r>
              <a:rPr lang="en-GB" sz="3400" dirty="0" smtClean="0">
                <a:solidFill>
                  <a:schemeClr val="tx1"/>
                </a:solidFill>
              </a:rPr>
              <a:t>MPA Marine Cluster Funds (offset fee costs up to 70%)</a:t>
            </a:r>
          </a:p>
          <a:p>
            <a:pPr>
              <a:lnSpc>
                <a:spcPct val="120000"/>
              </a:lnSpc>
              <a:spcBef>
                <a:spcPts val="1200"/>
              </a:spcBef>
              <a:spcAft>
                <a:spcPts val="1200"/>
              </a:spcAft>
            </a:pPr>
            <a:r>
              <a:rPr lang="en-GB" sz="3400" dirty="0" err="1" smtClean="0">
                <a:solidFill>
                  <a:schemeClr val="tx1"/>
                </a:solidFill>
              </a:rPr>
              <a:t>SkillsFuture</a:t>
            </a:r>
            <a:r>
              <a:rPr lang="en-GB" sz="3400" dirty="0" smtClean="0">
                <a:solidFill>
                  <a:schemeClr val="tx1"/>
                </a:solidFill>
              </a:rPr>
              <a:t> funding</a:t>
            </a:r>
          </a:p>
          <a:p>
            <a:pPr>
              <a:lnSpc>
                <a:spcPct val="150000"/>
              </a:lnSpc>
              <a:spcBef>
                <a:spcPts val="800"/>
              </a:spcBef>
              <a:spcAft>
                <a:spcPts val="800"/>
              </a:spcAft>
            </a:pPr>
            <a:endParaRPr lang="en-GB" dirty="0">
              <a:solidFill>
                <a:schemeClr val="tx1"/>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16</a:t>
            </a:fld>
            <a:endParaRPr lang="en-GB">
              <a:solidFill>
                <a:prstClr val="black">
                  <a:tint val="75000"/>
                </a:prstClr>
              </a:solidFill>
            </a:endParaRPr>
          </a:p>
        </p:txBody>
      </p:sp>
    </p:spTree>
    <p:extLst>
      <p:ext uri="{BB962C8B-B14F-4D97-AF65-F5344CB8AC3E}">
        <p14:creationId xmlns:p14="http://schemas.microsoft.com/office/powerpoint/2010/main" val="118021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lstStyle/>
          <a:p>
            <a:r>
              <a:rPr lang="en-GB" dirty="0" smtClean="0"/>
              <a:t>NewRIIS aligns to IR4.0</a:t>
            </a:r>
            <a:endParaRPr lang="en-GB" dirty="0"/>
          </a:p>
        </p:txBody>
      </p:sp>
      <p:sp>
        <p:nvSpPr>
          <p:cNvPr id="3" name="Content Placeholder 2"/>
          <p:cNvSpPr>
            <a:spLocks noGrp="1"/>
          </p:cNvSpPr>
          <p:nvPr>
            <p:ph idx="1"/>
          </p:nvPr>
        </p:nvSpPr>
        <p:spPr>
          <a:xfrm>
            <a:off x="395536" y="1628800"/>
            <a:ext cx="8496944" cy="4680520"/>
          </a:xfrm>
        </p:spPr>
        <p:txBody>
          <a:bodyPr>
            <a:normAutofit lnSpcReduction="10000"/>
          </a:bodyPr>
          <a:lstStyle/>
          <a:p>
            <a:r>
              <a:rPr lang="en-GB" dirty="0" smtClean="0">
                <a:solidFill>
                  <a:schemeClr val="tx1"/>
                </a:solidFill>
              </a:rPr>
              <a:t>EDB-IPP II</a:t>
            </a:r>
          </a:p>
          <a:p>
            <a:pPr lvl="1"/>
            <a:r>
              <a:rPr lang="en-GB" dirty="0" smtClean="0">
                <a:solidFill>
                  <a:schemeClr val="tx1"/>
                </a:solidFill>
              </a:rPr>
              <a:t>Past graduates</a:t>
            </a:r>
          </a:p>
          <a:p>
            <a:pPr lvl="1"/>
            <a:r>
              <a:rPr lang="en-GB" dirty="0" smtClean="0">
                <a:solidFill>
                  <a:schemeClr val="tx1"/>
                </a:solidFill>
              </a:rPr>
              <a:t>Current projects</a:t>
            </a:r>
          </a:p>
          <a:p>
            <a:pPr lvl="1"/>
            <a:r>
              <a:rPr lang="en-GB" dirty="0" smtClean="0">
                <a:solidFill>
                  <a:schemeClr val="tx1"/>
                </a:solidFill>
              </a:rPr>
              <a:t>Internalised as </a:t>
            </a:r>
            <a:r>
              <a:rPr lang="en-GB" dirty="0" smtClean="0">
                <a:solidFill>
                  <a:schemeClr val="tx1"/>
                </a:solidFill>
              </a:rPr>
              <a:t>targets</a:t>
            </a:r>
            <a:endParaRPr lang="en-GB" dirty="0" smtClean="0">
              <a:solidFill>
                <a:schemeClr val="tx1"/>
              </a:solidFill>
            </a:endParaRPr>
          </a:p>
          <a:p>
            <a:pPr>
              <a:spcBef>
                <a:spcPts val="1200"/>
              </a:spcBef>
            </a:pPr>
            <a:r>
              <a:rPr lang="en-GB" dirty="0" smtClean="0">
                <a:solidFill>
                  <a:schemeClr val="tx1"/>
                </a:solidFill>
              </a:rPr>
              <a:t>Research Collaborations</a:t>
            </a:r>
            <a:endParaRPr lang="en-GB" dirty="0">
              <a:solidFill>
                <a:schemeClr val="tx1"/>
              </a:solidFill>
            </a:endParaRPr>
          </a:p>
          <a:p>
            <a:pPr lvl="1"/>
            <a:r>
              <a:rPr lang="en-GB" dirty="0" smtClean="0">
                <a:solidFill>
                  <a:schemeClr val="tx1"/>
                </a:solidFill>
              </a:rPr>
              <a:t>A*Star</a:t>
            </a:r>
            <a:endParaRPr lang="en-GB" dirty="0">
              <a:solidFill>
                <a:schemeClr val="tx1"/>
              </a:solidFill>
            </a:endParaRPr>
          </a:p>
          <a:p>
            <a:pPr lvl="1"/>
            <a:r>
              <a:rPr lang="en-GB" dirty="0" smtClean="0">
                <a:solidFill>
                  <a:schemeClr val="tx1"/>
                </a:solidFill>
              </a:rPr>
              <a:t>NUS / NTU</a:t>
            </a:r>
          </a:p>
          <a:p>
            <a:pPr lvl="1"/>
            <a:r>
              <a:rPr lang="en-GB" dirty="0" err="1" smtClean="0">
                <a:solidFill>
                  <a:schemeClr val="tx1"/>
                </a:solidFill>
              </a:rPr>
              <a:t>NuMed</a:t>
            </a:r>
            <a:endParaRPr lang="en-GB" dirty="0" smtClean="0">
              <a:solidFill>
                <a:schemeClr val="tx1"/>
              </a:solidFill>
            </a:endParaRPr>
          </a:p>
          <a:p>
            <a:pPr lvl="1"/>
            <a:r>
              <a:rPr lang="en-GB" dirty="0" smtClean="0">
                <a:solidFill>
                  <a:schemeClr val="tx1"/>
                </a:solidFill>
              </a:rPr>
              <a:t>UTM (University of Technology Malaysia</a:t>
            </a:r>
            <a:r>
              <a:rPr lang="en-GB" dirty="0" smtClean="0">
                <a:solidFill>
                  <a:schemeClr val="tx1"/>
                </a:solidFill>
              </a:rPr>
              <a:t>)</a:t>
            </a: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17</a:t>
            </a:fld>
            <a:endParaRPr lang="en-GB">
              <a:solidFill>
                <a:prstClr val="black">
                  <a:tint val="75000"/>
                </a:prstClr>
              </a:solidFill>
            </a:endParaRPr>
          </a:p>
        </p:txBody>
      </p:sp>
    </p:spTree>
    <p:extLst>
      <p:ext uri="{BB962C8B-B14F-4D97-AF65-F5344CB8AC3E}">
        <p14:creationId xmlns:p14="http://schemas.microsoft.com/office/powerpoint/2010/main" val="14512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lstStyle/>
          <a:p>
            <a:r>
              <a:rPr lang="en-GB" dirty="0" smtClean="0"/>
              <a:t>NewRIIS aligns to IR4.0</a:t>
            </a:r>
            <a:endParaRPr lang="en-GB" dirty="0"/>
          </a:p>
        </p:txBody>
      </p:sp>
      <p:sp>
        <p:nvSpPr>
          <p:cNvPr id="3" name="Content Placeholder 2"/>
          <p:cNvSpPr>
            <a:spLocks noGrp="1"/>
          </p:cNvSpPr>
          <p:nvPr>
            <p:ph idx="1"/>
          </p:nvPr>
        </p:nvSpPr>
        <p:spPr>
          <a:xfrm>
            <a:off x="395536" y="1772816"/>
            <a:ext cx="8352928" cy="4752528"/>
          </a:xfrm>
        </p:spPr>
        <p:txBody>
          <a:bodyPr>
            <a:normAutofit/>
          </a:bodyPr>
          <a:lstStyle/>
          <a:p>
            <a:r>
              <a:rPr lang="en-GB" dirty="0" smtClean="0">
                <a:solidFill>
                  <a:schemeClr val="tx1"/>
                </a:solidFill>
              </a:rPr>
              <a:t>All MSc respond </a:t>
            </a:r>
            <a:r>
              <a:rPr lang="en-GB" dirty="0" smtClean="0">
                <a:solidFill>
                  <a:schemeClr val="tx1"/>
                </a:solidFill>
              </a:rPr>
              <a:t>to industry needs</a:t>
            </a:r>
          </a:p>
          <a:p>
            <a:r>
              <a:rPr lang="en-GB" dirty="0" smtClean="0">
                <a:solidFill>
                  <a:schemeClr val="tx1"/>
                </a:solidFill>
              </a:rPr>
              <a:t>PGRs with tripartite collaboration</a:t>
            </a:r>
          </a:p>
          <a:p>
            <a:r>
              <a:rPr lang="en-GB" dirty="0" smtClean="0">
                <a:solidFill>
                  <a:schemeClr val="tx1"/>
                </a:solidFill>
              </a:rPr>
              <a:t>Outcomes</a:t>
            </a:r>
          </a:p>
          <a:p>
            <a:pPr lvl="1"/>
            <a:r>
              <a:rPr lang="en-GB" dirty="0" smtClean="0">
                <a:solidFill>
                  <a:schemeClr val="tx1"/>
                </a:solidFill>
              </a:rPr>
              <a:t>e2i Training Grant for MScs</a:t>
            </a:r>
          </a:p>
          <a:p>
            <a:pPr lvl="1"/>
            <a:r>
              <a:rPr lang="en-GB" dirty="0" smtClean="0">
                <a:solidFill>
                  <a:schemeClr val="tx1"/>
                </a:solidFill>
              </a:rPr>
              <a:t>e2i Training Grant for CPDs</a:t>
            </a:r>
          </a:p>
          <a:p>
            <a:pPr lvl="1"/>
            <a:r>
              <a:rPr lang="en-GB" dirty="0" smtClean="0">
                <a:solidFill>
                  <a:schemeClr val="tx1"/>
                </a:solidFill>
              </a:rPr>
              <a:t>MPA MCF for MSc Marine Technology (International)</a:t>
            </a:r>
          </a:p>
          <a:p>
            <a:pPr lvl="1"/>
            <a:r>
              <a:rPr lang="en-GB" dirty="0" smtClean="0">
                <a:solidFill>
                  <a:schemeClr val="tx1"/>
                </a:solidFill>
              </a:rPr>
              <a:t>EDB-IPP II: completed, 4 graduates</a:t>
            </a:r>
          </a:p>
          <a:p>
            <a:pPr lvl="1"/>
            <a:r>
              <a:rPr lang="en-GB" dirty="0" smtClean="0">
                <a:solidFill>
                  <a:schemeClr val="tx1"/>
                </a:solidFill>
              </a:rPr>
              <a:t>EDB-IPP II: current, 7 PhD Full-time</a:t>
            </a: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18</a:t>
            </a:fld>
            <a:endParaRPr lang="en-GB">
              <a:solidFill>
                <a:prstClr val="black">
                  <a:tint val="75000"/>
                </a:prstClr>
              </a:solidFill>
            </a:endParaRPr>
          </a:p>
        </p:txBody>
      </p:sp>
    </p:spTree>
    <p:extLst>
      <p:ext uri="{BB962C8B-B14F-4D97-AF65-F5344CB8AC3E}">
        <p14:creationId xmlns:p14="http://schemas.microsoft.com/office/powerpoint/2010/main" val="21659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6204"/>
            <a:ext cx="1944216" cy="1606276"/>
          </a:xfrm>
        </p:spPr>
        <p:txBody>
          <a:bodyPr>
            <a:normAutofit/>
          </a:bodyPr>
          <a:lstStyle/>
          <a:p>
            <a:pPr algn="r"/>
            <a:r>
              <a:rPr lang="en-GB" dirty="0" smtClean="0"/>
              <a:t>Featured success story</a:t>
            </a:r>
            <a:endParaRPr lang="en-GB" dirty="0"/>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19</a:t>
            </a:fld>
            <a:endParaRPr lang="en-GB">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96747"/>
            <a:ext cx="4090986" cy="6761253"/>
          </a:xfrm>
          <a:prstGeom prst="rect">
            <a:avLst/>
          </a:prstGeom>
        </p:spPr>
      </p:pic>
    </p:spTree>
    <p:extLst>
      <p:ext uri="{BB962C8B-B14F-4D97-AF65-F5344CB8AC3E}">
        <p14:creationId xmlns:p14="http://schemas.microsoft.com/office/powerpoint/2010/main" val="2065178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lstStyle/>
          <a:p>
            <a:r>
              <a:rPr lang="en-GB" dirty="0" smtClean="0"/>
              <a:t>Agenda</a:t>
            </a:r>
            <a:endParaRPr lang="en-GB" dirty="0"/>
          </a:p>
        </p:txBody>
      </p:sp>
      <p:sp>
        <p:nvSpPr>
          <p:cNvPr id="3" name="Content Placeholder 2"/>
          <p:cNvSpPr>
            <a:spLocks noGrp="1"/>
          </p:cNvSpPr>
          <p:nvPr>
            <p:ph idx="1"/>
          </p:nvPr>
        </p:nvSpPr>
        <p:spPr/>
        <p:txBody>
          <a:bodyPr/>
          <a:lstStyle/>
          <a:p>
            <a:pPr>
              <a:spcBef>
                <a:spcPts val="1200"/>
              </a:spcBef>
              <a:spcAft>
                <a:spcPts val="1200"/>
              </a:spcAft>
            </a:pPr>
            <a:r>
              <a:rPr lang="en-GB" dirty="0" smtClean="0">
                <a:solidFill>
                  <a:schemeClr val="tx1"/>
                </a:solidFill>
              </a:rPr>
              <a:t>The Singapore Beginnings for the 4</a:t>
            </a:r>
            <a:r>
              <a:rPr lang="en-GB" baseline="30000" dirty="0" smtClean="0">
                <a:solidFill>
                  <a:schemeClr val="tx1"/>
                </a:solidFill>
              </a:rPr>
              <a:t>th</a:t>
            </a:r>
            <a:r>
              <a:rPr lang="en-GB" dirty="0" smtClean="0">
                <a:solidFill>
                  <a:schemeClr val="tx1"/>
                </a:solidFill>
              </a:rPr>
              <a:t> Industry Revolution (IR4.0)</a:t>
            </a:r>
          </a:p>
          <a:p>
            <a:pPr>
              <a:spcBef>
                <a:spcPts val="1200"/>
              </a:spcBef>
              <a:spcAft>
                <a:spcPts val="1200"/>
              </a:spcAft>
            </a:pPr>
            <a:r>
              <a:rPr lang="en-GB" dirty="0" smtClean="0">
                <a:solidFill>
                  <a:schemeClr val="tx1"/>
                </a:solidFill>
              </a:rPr>
              <a:t>Impact on Higher Education</a:t>
            </a:r>
          </a:p>
          <a:p>
            <a:pPr>
              <a:spcBef>
                <a:spcPts val="1200"/>
              </a:spcBef>
              <a:spcAft>
                <a:spcPts val="1200"/>
              </a:spcAft>
            </a:pPr>
            <a:r>
              <a:rPr lang="en-GB" dirty="0" smtClean="0">
                <a:solidFill>
                  <a:schemeClr val="tx1"/>
                </a:solidFill>
              </a:rPr>
              <a:t>Schemes and Support System</a:t>
            </a:r>
          </a:p>
          <a:p>
            <a:pPr>
              <a:spcBef>
                <a:spcPts val="1200"/>
              </a:spcBef>
              <a:spcAft>
                <a:spcPts val="1200"/>
              </a:spcAft>
            </a:pPr>
            <a:r>
              <a:rPr lang="en-GB" dirty="0" smtClean="0">
                <a:solidFill>
                  <a:schemeClr val="tx1"/>
                </a:solidFill>
              </a:rPr>
              <a:t>NewRIIS aligns to IR4.0</a:t>
            </a:r>
            <a:endParaRPr lang="en-GB" dirty="0">
              <a:solidFill>
                <a:schemeClr val="tx1"/>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2</a:t>
            </a:fld>
            <a:endParaRPr lang="en-GB">
              <a:solidFill>
                <a:prstClr val="black">
                  <a:tint val="75000"/>
                </a:prstClr>
              </a:solidFill>
            </a:endParaRPr>
          </a:p>
        </p:txBody>
      </p:sp>
    </p:spTree>
    <p:extLst>
      <p:ext uri="{BB962C8B-B14F-4D97-AF65-F5344CB8AC3E}">
        <p14:creationId xmlns:p14="http://schemas.microsoft.com/office/powerpoint/2010/main" val="584743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6204"/>
            <a:ext cx="6192688" cy="1606276"/>
          </a:xfrm>
        </p:spPr>
        <p:txBody>
          <a:bodyPr>
            <a:normAutofit/>
          </a:bodyPr>
          <a:lstStyle/>
          <a:p>
            <a:r>
              <a:rPr lang="en-GB" dirty="0" smtClean="0"/>
              <a:t>NewRIIS Industry Advisory Board</a:t>
            </a:r>
            <a:endParaRPr lang="en-GB" dirty="0"/>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20</a:t>
            </a:fld>
            <a:endParaRPr lang="en-GB">
              <a:solidFill>
                <a:prstClr val="black">
                  <a:tint val="75000"/>
                </a:prst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606516"/>
            <a:ext cx="8532440" cy="4749417"/>
          </a:xfrm>
          <a:prstGeom prst="rect">
            <a:avLst/>
          </a:prstGeom>
        </p:spPr>
      </p:pic>
    </p:spTree>
    <p:extLst>
      <p:ext uri="{BB962C8B-B14F-4D97-AF65-F5344CB8AC3E}">
        <p14:creationId xmlns:p14="http://schemas.microsoft.com/office/powerpoint/2010/main" val="2687813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6204"/>
            <a:ext cx="6192688" cy="1606276"/>
          </a:xfrm>
        </p:spPr>
        <p:txBody>
          <a:bodyPr>
            <a:normAutofit/>
          </a:bodyPr>
          <a:lstStyle/>
          <a:p>
            <a:r>
              <a:rPr lang="en-GB" dirty="0" smtClean="0"/>
              <a:t>NewRIIS CPD and PG students interaction</a:t>
            </a:r>
            <a:endParaRPr lang="en-GB" dirty="0"/>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21</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519398"/>
            <a:ext cx="7848872" cy="5232582"/>
          </a:xfrm>
          <a:prstGeom prst="rect">
            <a:avLst/>
          </a:prstGeom>
        </p:spPr>
      </p:pic>
    </p:spTree>
    <p:extLst>
      <p:ext uri="{BB962C8B-B14F-4D97-AF65-F5344CB8AC3E}">
        <p14:creationId xmlns:p14="http://schemas.microsoft.com/office/powerpoint/2010/main" val="1265188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6048672" cy="1080120"/>
          </a:xfrm>
        </p:spPr>
        <p:txBody>
          <a:bodyPr>
            <a:normAutofit/>
          </a:bodyPr>
          <a:lstStyle/>
          <a:p>
            <a:r>
              <a:rPr lang="en-GB" dirty="0" smtClean="0"/>
              <a:t>The Changing of (Singapore) Higher Education Landscape</a:t>
            </a:r>
            <a:endParaRPr lang="en-GB" dirty="0"/>
          </a:p>
        </p:txBody>
      </p:sp>
      <p:sp>
        <p:nvSpPr>
          <p:cNvPr id="3" name="Content Placeholder 2"/>
          <p:cNvSpPr>
            <a:spLocks noGrp="1"/>
          </p:cNvSpPr>
          <p:nvPr>
            <p:ph idx="1"/>
          </p:nvPr>
        </p:nvSpPr>
        <p:spPr/>
        <p:txBody>
          <a:bodyPr>
            <a:normAutofit fontScale="92500"/>
          </a:bodyPr>
          <a:lstStyle/>
          <a:p>
            <a:r>
              <a:rPr lang="en-SG" i="1" dirty="0" smtClean="0"/>
              <a:t>“Universities </a:t>
            </a:r>
            <a:r>
              <a:rPr lang="en-SG" i="1" dirty="0"/>
              <a:t>are structured in a way, I would say, as a consequence of the previous industrial revolutions. In order for us to respond to the Fourth Industrial Revolution, some structures will have to go. So universities will have to be prepared to dismantle our current structures in order to make way for initiatives that can promote future preparedness</a:t>
            </a:r>
            <a:r>
              <a:rPr lang="en-SG" i="1" dirty="0" smtClean="0"/>
              <a:t>.”</a:t>
            </a:r>
            <a:endParaRPr lang="en-SG" i="1" dirty="0"/>
          </a:p>
          <a:p>
            <a:pPr marL="0" indent="0">
              <a:buNone/>
            </a:pPr>
            <a:r>
              <a:rPr lang="en-SG" dirty="0"/>
              <a:t>— Prof Tan Eng Chye, NUS President</a:t>
            </a: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22</a:t>
            </a:fld>
            <a:endParaRPr lang="en-GB">
              <a:solidFill>
                <a:prstClr val="black">
                  <a:tint val="75000"/>
                </a:prstClr>
              </a:solidFill>
            </a:endParaRPr>
          </a:p>
        </p:txBody>
      </p:sp>
    </p:spTree>
    <p:extLst>
      <p:ext uri="{BB962C8B-B14F-4D97-AF65-F5344CB8AC3E}">
        <p14:creationId xmlns:p14="http://schemas.microsoft.com/office/powerpoint/2010/main" val="3047223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Thank you</a:t>
            </a:r>
            <a:endParaRPr lang="en-GB" dirty="0"/>
          </a:p>
        </p:txBody>
      </p:sp>
      <p:sp>
        <p:nvSpPr>
          <p:cNvPr id="5" name="Subtitle 4"/>
          <p:cNvSpPr>
            <a:spLocks noGrp="1"/>
          </p:cNvSpPr>
          <p:nvPr>
            <p:ph type="subTitle" idx="1"/>
          </p:nvPr>
        </p:nvSpPr>
        <p:spPr/>
        <p:txBody>
          <a:bodyPr/>
          <a:lstStyle/>
          <a:p>
            <a:endParaRPr lang="en-GB"/>
          </a:p>
        </p:txBody>
      </p:sp>
      <p:sp>
        <p:nvSpPr>
          <p:cNvPr id="2" name="Slide Number Placeholder 1"/>
          <p:cNvSpPr>
            <a:spLocks noGrp="1"/>
          </p:cNvSpPr>
          <p:nvPr>
            <p:ph type="sldNum" sz="quarter" idx="12"/>
          </p:nvPr>
        </p:nvSpPr>
        <p:spPr/>
        <p:txBody>
          <a:bodyPr/>
          <a:lstStyle/>
          <a:p>
            <a:fld id="{5BFB4E06-6ADD-4255-A377-60E16C773855}" type="slidenum">
              <a:rPr lang="en-GB" smtClean="0">
                <a:solidFill>
                  <a:prstClr val="black">
                    <a:tint val="75000"/>
                  </a:prstClr>
                </a:solidFill>
              </a:rPr>
              <a:pPr/>
              <a:t>23</a:t>
            </a:fld>
            <a:endParaRPr lang="en-GB">
              <a:solidFill>
                <a:prstClr val="black">
                  <a:tint val="75000"/>
                </a:prstClr>
              </a:solidFill>
            </a:endParaRPr>
          </a:p>
        </p:txBody>
      </p:sp>
    </p:spTree>
    <p:extLst>
      <p:ext uri="{BB962C8B-B14F-4D97-AF65-F5344CB8AC3E}">
        <p14:creationId xmlns:p14="http://schemas.microsoft.com/office/powerpoint/2010/main" val="4029043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FB4E06-6ADD-4255-A377-60E16C773855}" type="slidenum">
              <a:rPr lang="en-GB" smtClean="0">
                <a:solidFill>
                  <a:prstClr val="black">
                    <a:tint val="75000"/>
                  </a:prstClr>
                </a:solidFill>
              </a:rPr>
              <a:pPr/>
              <a:t>24</a:t>
            </a:fld>
            <a:endParaRPr lang="en-GB">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5472608"/>
          </a:xfrm>
          <a:prstGeom prst="rect">
            <a:avLst/>
          </a:prstGeom>
        </p:spPr>
      </p:pic>
    </p:spTree>
    <p:extLst>
      <p:ext uri="{BB962C8B-B14F-4D97-AF65-F5344CB8AC3E}">
        <p14:creationId xmlns:p14="http://schemas.microsoft.com/office/powerpoint/2010/main" val="163216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lstStyle/>
          <a:p>
            <a:r>
              <a:rPr lang="en-GB" dirty="0" smtClean="0"/>
              <a:t>Agenda</a:t>
            </a:r>
            <a:endParaRPr lang="en-GB" dirty="0"/>
          </a:p>
        </p:txBody>
      </p:sp>
      <p:sp>
        <p:nvSpPr>
          <p:cNvPr id="3" name="Content Placeholder 2"/>
          <p:cNvSpPr>
            <a:spLocks noGrp="1"/>
          </p:cNvSpPr>
          <p:nvPr>
            <p:ph idx="1"/>
          </p:nvPr>
        </p:nvSpPr>
        <p:spPr/>
        <p:txBody>
          <a:bodyPr>
            <a:normAutofit/>
          </a:bodyPr>
          <a:lstStyle/>
          <a:p>
            <a:pPr>
              <a:spcBef>
                <a:spcPts val="1200"/>
              </a:spcBef>
              <a:spcAft>
                <a:spcPts val="1200"/>
              </a:spcAft>
            </a:pPr>
            <a:r>
              <a:rPr lang="en-GB" dirty="0" smtClean="0">
                <a:solidFill>
                  <a:schemeClr val="tx1"/>
                </a:solidFill>
              </a:rPr>
              <a:t>The Singapore Beginnings for </a:t>
            </a:r>
            <a:r>
              <a:rPr lang="en-GB" dirty="0">
                <a:solidFill>
                  <a:schemeClr val="tx1"/>
                </a:solidFill>
              </a:rPr>
              <a:t>The Singapore Beginnings for the 4</a:t>
            </a:r>
            <a:r>
              <a:rPr lang="en-GB" baseline="30000" dirty="0">
                <a:solidFill>
                  <a:schemeClr val="tx1"/>
                </a:solidFill>
              </a:rPr>
              <a:t>th</a:t>
            </a:r>
            <a:r>
              <a:rPr lang="en-GB" dirty="0">
                <a:solidFill>
                  <a:schemeClr val="tx1"/>
                </a:solidFill>
              </a:rPr>
              <a:t> Industry Revolution (IR4.0)</a:t>
            </a:r>
          </a:p>
          <a:p>
            <a:pPr>
              <a:spcBef>
                <a:spcPts val="1200"/>
              </a:spcBef>
              <a:spcAft>
                <a:spcPts val="1200"/>
              </a:spcAft>
            </a:pPr>
            <a:r>
              <a:rPr lang="en-GB" dirty="0" smtClean="0">
                <a:solidFill>
                  <a:schemeClr val="bg1">
                    <a:lumMod val="85000"/>
                  </a:schemeClr>
                </a:solidFill>
              </a:rPr>
              <a:t>Impact on Higher Education</a:t>
            </a:r>
          </a:p>
          <a:p>
            <a:pPr>
              <a:spcBef>
                <a:spcPts val="1200"/>
              </a:spcBef>
              <a:spcAft>
                <a:spcPts val="1200"/>
              </a:spcAft>
            </a:pPr>
            <a:r>
              <a:rPr lang="en-GB" dirty="0" smtClean="0">
                <a:solidFill>
                  <a:schemeClr val="bg1">
                    <a:lumMod val="85000"/>
                  </a:schemeClr>
                </a:solidFill>
              </a:rPr>
              <a:t>Schemes and Support System</a:t>
            </a:r>
          </a:p>
          <a:p>
            <a:pPr>
              <a:spcBef>
                <a:spcPts val="1200"/>
              </a:spcBef>
              <a:spcAft>
                <a:spcPts val="1200"/>
              </a:spcAft>
            </a:pPr>
            <a:r>
              <a:rPr lang="en-GB" dirty="0" smtClean="0">
                <a:solidFill>
                  <a:schemeClr val="bg1">
                    <a:lumMod val="85000"/>
                  </a:schemeClr>
                </a:solidFill>
              </a:rPr>
              <a:t>NewRIIS aligns to IR4.0</a:t>
            </a:r>
            <a:endParaRPr lang="en-GB"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3</a:t>
            </a:fld>
            <a:endParaRPr lang="en-GB">
              <a:solidFill>
                <a:prstClr val="black">
                  <a:tint val="75000"/>
                </a:prstClr>
              </a:solidFill>
            </a:endParaRPr>
          </a:p>
        </p:txBody>
      </p:sp>
    </p:spTree>
    <p:extLst>
      <p:ext uri="{BB962C8B-B14F-4D97-AF65-F5344CB8AC3E}">
        <p14:creationId xmlns:p14="http://schemas.microsoft.com/office/powerpoint/2010/main" val="401081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normAutofit/>
          </a:bodyPr>
          <a:lstStyle/>
          <a:p>
            <a:pPr>
              <a:spcBef>
                <a:spcPts val="1200"/>
              </a:spcBef>
              <a:spcAft>
                <a:spcPts val="1200"/>
              </a:spcAft>
            </a:pPr>
            <a:r>
              <a:rPr lang="en-GB" dirty="0"/>
              <a:t>The Singapore Beginnings for IR4.0</a:t>
            </a:r>
          </a:p>
        </p:txBody>
      </p:sp>
      <p:sp>
        <p:nvSpPr>
          <p:cNvPr id="3" name="Content Placeholder 2"/>
          <p:cNvSpPr>
            <a:spLocks noGrp="1"/>
          </p:cNvSpPr>
          <p:nvPr>
            <p:ph idx="1"/>
          </p:nvPr>
        </p:nvSpPr>
        <p:spPr>
          <a:xfrm>
            <a:off x="395536" y="1772816"/>
            <a:ext cx="8424936" cy="4583534"/>
          </a:xfrm>
        </p:spPr>
        <p:txBody>
          <a:bodyPr>
            <a:noAutofit/>
          </a:bodyPr>
          <a:lstStyle/>
          <a:p>
            <a:pPr>
              <a:spcBef>
                <a:spcPts val="600"/>
              </a:spcBef>
              <a:spcAft>
                <a:spcPts val="600"/>
              </a:spcAft>
            </a:pPr>
            <a:r>
              <a:rPr lang="en-SG" sz="2400" dirty="0" smtClean="0">
                <a:solidFill>
                  <a:schemeClr val="tx1"/>
                </a:solidFill>
              </a:rPr>
              <a:t>2010: Economic </a:t>
            </a:r>
            <a:r>
              <a:rPr lang="en-SG" sz="2400" dirty="0">
                <a:solidFill>
                  <a:schemeClr val="tx1"/>
                </a:solidFill>
              </a:rPr>
              <a:t>Strategies </a:t>
            </a:r>
            <a:r>
              <a:rPr lang="en-SG" sz="2400" dirty="0" smtClean="0">
                <a:solidFill>
                  <a:schemeClr val="tx1"/>
                </a:solidFill>
              </a:rPr>
              <a:t>Committee recommended </a:t>
            </a:r>
            <a:r>
              <a:rPr lang="en-SG" sz="2400" i="1" dirty="0">
                <a:solidFill>
                  <a:schemeClr val="tx1"/>
                </a:solidFill>
              </a:rPr>
              <a:t>developing higher skills in our workforce</a:t>
            </a:r>
            <a:r>
              <a:rPr lang="en-SG" sz="2400" dirty="0">
                <a:solidFill>
                  <a:schemeClr val="tx1"/>
                </a:solidFill>
              </a:rPr>
              <a:t>, growing an innovative economy, and building a distinctive global </a:t>
            </a:r>
            <a:r>
              <a:rPr lang="en-SG" sz="2400" dirty="0" smtClean="0">
                <a:solidFill>
                  <a:schemeClr val="tx1"/>
                </a:solidFill>
              </a:rPr>
              <a:t>city.</a:t>
            </a:r>
          </a:p>
          <a:p>
            <a:pPr lvl="1">
              <a:spcBef>
                <a:spcPts val="600"/>
              </a:spcBef>
              <a:spcAft>
                <a:spcPts val="600"/>
              </a:spcAft>
            </a:pPr>
            <a:r>
              <a:rPr lang="en-SG" sz="2000" dirty="0" smtClean="0">
                <a:solidFill>
                  <a:schemeClr val="tx1"/>
                </a:solidFill>
              </a:rPr>
              <a:t>5 years plan which conceived </a:t>
            </a:r>
            <a:r>
              <a:rPr lang="en-SG" sz="2000" dirty="0" err="1" smtClean="0">
                <a:solidFill>
                  <a:schemeClr val="tx1"/>
                </a:solidFill>
              </a:rPr>
              <a:t>SkillsFuture</a:t>
            </a:r>
            <a:r>
              <a:rPr lang="en-SG" sz="2000" dirty="0" smtClean="0">
                <a:solidFill>
                  <a:schemeClr val="tx1"/>
                </a:solidFill>
              </a:rPr>
              <a:t> and the IAL (Institute of Adult Learning)</a:t>
            </a:r>
          </a:p>
          <a:p>
            <a:pPr>
              <a:spcBef>
                <a:spcPts val="600"/>
              </a:spcBef>
              <a:spcAft>
                <a:spcPts val="600"/>
              </a:spcAft>
            </a:pPr>
            <a:r>
              <a:rPr lang="en-SG" sz="2400" dirty="0" smtClean="0">
                <a:solidFill>
                  <a:schemeClr val="tx1"/>
                </a:solidFill>
              </a:rPr>
              <a:t>2016: Committee </a:t>
            </a:r>
            <a:r>
              <a:rPr lang="en-SG" sz="2400" dirty="0">
                <a:solidFill>
                  <a:schemeClr val="tx1"/>
                </a:solidFill>
              </a:rPr>
              <a:t>on the Future Economy (CFE) </a:t>
            </a:r>
            <a:r>
              <a:rPr lang="en-SG" sz="2400" dirty="0" smtClean="0">
                <a:solidFill>
                  <a:schemeClr val="tx1"/>
                </a:solidFill>
              </a:rPr>
              <a:t>developed </a:t>
            </a:r>
            <a:r>
              <a:rPr lang="en-SG" sz="2400" dirty="0">
                <a:solidFill>
                  <a:schemeClr val="tx1"/>
                </a:solidFill>
              </a:rPr>
              <a:t>economic strategies for the next decade. The CFE engaged over 9,000 stakeholders, including Trade Associations and Chambers (TACs), public agencies, unions, companies, executives, workers, academics, educators and students. </a:t>
            </a:r>
            <a:endParaRPr lang="en-GB" sz="2400" dirty="0">
              <a:solidFill>
                <a:schemeClr val="tx1"/>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4</a:t>
            </a:fld>
            <a:endParaRPr lang="en-GB">
              <a:solidFill>
                <a:prstClr val="black">
                  <a:tint val="75000"/>
                </a:prstClr>
              </a:solidFill>
            </a:endParaRPr>
          </a:p>
        </p:txBody>
      </p:sp>
    </p:spTree>
    <p:extLst>
      <p:ext uri="{BB962C8B-B14F-4D97-AF65-F5344CB8AC3E}">
        <p14:creationId xmlns:p14="http://schemas.microsoft.com/office/powerpoint/2010/main" val="178389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11" y="416869"/>
            <a:ext cx="8229600" cy="562074"/>
          </a:xfrm>
        </p:spPr>
        <p:txBody>
          <a:bodyPr>
            <a:normAutofit/>
          </a:bodyPr>
          <a:lstStyle/>
          <a:p>
            <a:pPr>
              <a:spcBef>
                <a:spcPts val="1200"/>
              </a:spcBef>
              <a:spcAft>
                <a:spcPts val="1200"/>
              </a:spcAft>
            </a:pPr>
            <a:r>
              <a:rPr lang="en-GB" dirty="0"/>
              <a:t>The Singapore Beginnings for IR4.0</a:t>
            </a: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5</a:t>
            </a:fld>
            <a:endParaRPr lang="en-GB">
              <a:solidFill>
                <a:prstClr val="black">
                  <a:tint val="75000"/>
                </a:prstClr>
              </a:solidFill>
            </a:endParaRPr>
          </a:p>
        </p:txBody>
      </p:sp>
      <p:pic>
        <p:nvPicPr>
          <p:cNvPr id="6" name="Picture 5"/>
          <p:cNvPicPr>
            <a:picLocks noChangeAspect="1"/>
          </p:cNvPicPr>
          <p:nvPr/>
        </p:nvPicPr>
        <p:blipFill>
          <a:blip r:embed="rId2"/>
          <a:stretch>
            <a:fillRect/>
          </a:stretch>
        </p:blipFill>
        <p:spPr>
          <a:xfrm>
            <a:off x="539552" y="1844824"/>
            <a:ext cx="7759450" cy="4845583"/>
          </a:xfrm>
          <a:prstGeom prst="rect">
            <a:avLst/>
          </a:prstGeom>
        </p:spPr>
      </p:pic>
      <p:sp>
        <p:nvSpPr>
          <p:cNvPr id="7" name="Oval 6"/>
          <p:cNvSpPr/>
          <p:nvPr/>
        </p:nvSpPr>
        <p:spPr>
          <a:xfrm>
            <a:off x="395536" y="2428367"/>
            <a:ext cx="489654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Oval 7"/>
          <p:cNvSpPr/>
          <p:nvPr/>
        </p:nvSpPr>
        <p:spPr>
          <a:xfrm>
            <a:off x="395536" y="3011910"/>
            <a:ext cx="698477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Oval 8"/>
          <p:cNvSpPr/>
          <p:nvPr/>
        </p:nvSpPr>
        <p:spPr>
          <a:xfrm>
            <a:off x="395536" y="3625256"/>
            <a:ext cx="698477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Oval 9"/>
          <p:cNvSpPr/>
          <p:nvPr/>
        </p:nvSpPr>
        <p:spPr>
          <a:xfrm>
            <a:off x="395536" y="4267615"/>
            <a:ext cx="466009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499367" y="1040253"/>
            <a:ext cx="6258250" cy="830997"/>
          </a:xfrm>
          <a:prstGeom prst="rect">
            <a:avLst/>
          </a:prstGeom>
        </p:spPr>
        <p:txBody>
          <a:bodyPr wrap="square">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Report of The Committee on The Future Economy (2017)</a:t>
            </a:r>
            <a:endParaRPr lang="en-SG" sz="2400" dirty="0"/>
          </a:p>
        </p:txBody>
      </p:sp>
    </p:spTree>
    <p:extLst>
      <p:ext uri="{BB962C8B-B14F-4D97-AF65-F5344CB8AC3E}">
        <p14:creationId xmlns:p14="http://schemas.microsoft.com/office/powerpoint/2010/main" val="32815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lstStyle/>
          <a:p>
            <a:r>
              <a:rPr lang="en-GB" dirty="0" smtClean="0"/>
              <a:t>Agenda</a:t>
            </a:r>
            <a:endParaRPr lang="en-GB" dirty="0"/>
          </a:p>
        </p:txBody>
      </p:sp>
      <p:sp>
        <p:nvSpPr>
          <p:cNvPr id="3" name="Content Placeholder 2"/>
          <p:cNvSpPr>
            <a:spLocks noGrp="1"/>
          </p:cNvSpPr>
          <p:nvPr>
            <p:ph idx="1"/>
          </p:nvPr>
        </p:nvSpPr>
        <p:spPr/>
        <p:txBody>
          <a:bodyPr>
            <a:normAutofit/>
          </a:bodyPr>
          <a:lstStyle/>
          <a:p>
            <a:pPr>
              <a:spcBef>
                <a:spcPts val="1200"/>
              </a:spcBef>
              <a:spcAft>
                <a:spcPts val="1200"/>
              </a:spcAft>
            </a:pPr>
            <a:r>
              <a:rPr lang="en-GB" dirty="0" smtClean="0">
                <a:solidFill>
                  <a:schemeClr val="bg1">
                    <a:lumMod val="85000"/>
                  </a:schemeClr>
                </a:solidFill>
              </a:rPr>
              <a:t>The </a:t>
            </a:r>
            <a:r>
              <a:rPr lang="en-GB" dirty="0">
                <a:solidFill>
                  <a:schemeClr val="bg1">
                    <a:lumMod val="85000"/>
                  </a:schemeClr>
                </a:solidFill>
              </a:rPr>
              <a:t>Singapore Beginnings for the 4</a:t>
            </a:r>
            <a:r>
              <a:rPr lang="en-GB" baseline="30000" dirty="0">
                <a:solidFill>
                  <a:schemeClr val="bg1">
                    <a:lumMod val="85000"/>
                  </a:schemeClr>
                </a:solidFill>
              </a:rPr>
              <a:t>th</a:t>
            </a:r>
            <a:r>
              <a:rPr lang="en-GB" dirty="0">
                <a:solidFill>
                  <a:schemeClr val="bg1">
                    <a:lumMod val="85000"/>
                  </a:schemeClr>
                </a:solidFill>
              </a:rPr>
              <a:t> Industry Revolution (IR4.0)</a:t>
            </a:r>
          </a:p>
          <a:p>
            <a:pPr>
              <a:spcBef>
                <a:spcPts val="1200"/>
              </a:spcBef>
              <a:spcAft>
                <a:spcPts val="1200"/>
              </a:spcAft>
            </a:pPr>
            <a:r>
              <a:rPr lang="en-GB" dirty="0" smtClean="0">
                <a:solidFill>
                  <a:schemeClr val="tx1"/>
                </a:solidFill>
              </a:rPr>
              <a:t>Impact on Higher Education</a:t>
            </a:r>
          </a:p>
          <a:p>
            <a:pPr>
              <a:spcBef>
                <a:spcPts val="1200"/>
              </a:spcBef>
              <a:spcAft>
                <a:spcPts val="1200"/>
              </a:spcAft>
            </a:pPr>
            <a:r>
              <a:rPr lang="en-GB" dirty="0" smtClean="0">
                <a:solidFill>
                  <a:schemeClr val="bg1">
                    <a:lumMod val="85000"/>
                  </a:schemeClr>
                </a:solidFill>
              </a:rPr>
              <a:t>Schemes and Support System</a:t>
            </a:r>
          </a:p>
          <a:p>
            <a:pPr>
              <a:spcBef>
                <a:spcPts val="1200"/>
              </a:spcBef>
              <a:spcAft>
                <a:spcPts val="1200"/>
              </a:spcAft>
            </a:pPr>
            <a:r>
              <a:rPr lang="en-GB" dirty="0" smtClean="0">
                <a:solidFill>
                  <a:schemeClr val="bg1">
                    <a:lumMod val="85000"/>
                  </a:schemeClr>
                </a:solidFill>
              </a:rPr>
              <a:t>NewRIIS aligns to IR4.0</a:t>
            </a:r>
            <a:endParaRPr lang="en-GB"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6</a:t>
            </a:fld>
            <a:endParaRPr lang="en-GB">
              <a:solidFill>
                <a:prstClr val="black">
                  <a:tint val="75000"/>
                </a:prstClr>
              </a:solidFill>
            </a:endParaRPr>
          </a:p>
        </p:txBody>
      </p:sp>
    </p:spTree>
    <p:extLst>
      <p:ext uri="{BB962C8B-B14F-4D97-AF65-F5344CB8AC3E}">
        <p14:creationId xmlns:p14="http://schemas.microsoft.com/office/powerpoint/2010/main" val="1866156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normAutofit/>
          </a:bodyPr>
          <a:lstStyle/>
          <a:p>
            <a:pPr>
              <a:spcBef>
                <a:spcPts val="1200"/>
              </a:spcBef>
              <a:spcAft>
                <a:spcPts val="1200"/>
              </a:spcAft>
            </a:pPr>
            <a:r>
              <a:rPr lang="en-GB" dirty="0" smtClean="0"/>
              <a:t>Impact on Higher Education</a:t>
            </a:r>
            <a:endParaRPr lang="en-GB" dirty="0"/>
          </a:p>
        </p:txBody>
      </p:sp>
      <p:sp>
        <p:nvSpPr>
          <p:cNvPr id="3" name="Content Placeholder 2"/>
          <p:cNvSpPr>
            <a:spLocks noGrp="1"/>
          </p:cNvSpPr>
          <p:nvPr>
            <p:ph idx="1"/>
          </p:nvPr>
        </p:nvSpPr>
        <p:spPr>
          <a:xfrm>
            <a:off x="395536" y="1772816"/>
            <a:ext cx="8424936" cy="4583534"/>
          </a:xfrm>
        </p:spPr>
        <p:txBody>
          <a:bodyPr>
            <a:normAutofit/>
          </a:bodyPr>
          <a:lstStyle/>
          <a:p>
            <a:r>
              <a:rPr lang="en-SG" sz="2800" dirty="0">
                <a:solidFill>
                  <a:schemeClr val="tx1"/>
                </a:solidFill>
              </a:rPr>
              <a:t>Singapore Minister of Education on the importance of higher education reform for Industry </a:t>
            </a:r>
            <a:r>
              <a:rPr lang="en-SG" sz="2800" dirty="0" smtClean="0">
                <a:solidFill>
                  <a:schemeClr val="tx1"/>
                </a:solidFill>
              </a:rPr>
              <a:t>4.0 (March 2017)</a:t>
            </a:r>
            <a:endParaRPr lang="en-SG" sz="2800" dirty="0">
              <a:solidFill>
                <a:schemeClr val="tx1"/>
              </a:solidFill>
            </a:endParaRPr>
          </a:p>
          <a:p>
            <a:r>
              <a:rPr lang="en-SG" sz="2800" dirty="0" smtClean="0">
                <a:solidFill>
                  <a:schemeClr val="tx1"/>
                </a:solidFill>
              </a:rPr>
              <a:t>Singapore’s </a:t>
            </a:r>
            <a:r>
              <a:rPr lang="en-SG" sz="2800" dirty="0">
                <a:solidFill>
                  <a:schemeClr val="tx1"/>
                </a:solidFill>
              </a:rPr>
              <a:t>approach to higher education </a:t>
            </a:r>
            <a:r>
              <a:rPr lang="en-SG" sz="2800" dirty="0" smtClean="0">
                <a:solidFill>
                  <a:schemeClr val="tx1"/>
                </a:solidFill>
              </a:rPr>
              <a:t>reform</a:t>
            </a:r>
          </a:p>
          <a:p>
            <a:pPr lvl="1"/>
            <a:r>
              <a:rPr lang="en-SG" dirty="0">
                <a:solidFill>
                  <a:schemeClr val="tx1"/>
                </a:solidFill>
              </a:rPr>
              <a:t>(1)   </a:t>
            </a:r>
            <a:r>
              <a:rPr lang="en-SG" dirty="0" smtClean="0">
                <a:solidFill>
                  <a:schemeClr val="tx1"/>
                </a:solidFill>
              </a:rPr>
              <a:t>Experiential learning</a:t>
            </a:r>
          </a:p>
          <a:p>
            <a:pPr lvl="1"/>
            <a:r>
              <a:rPr lang="en-SG" dirty="0">
                <a:solidFill>
                  <a:schemeClr val="tx1"/>
                </a:solidFill>
              </a:rPr>
              <a:t>(2)   </a:t>
            </a:r>
            <a:r>
              <a:rPr lang="en-SG" dirty="0" smtClean="0">
                <a:solidFill>
                  <a:schemeClr val="tx1"/>
                </a:solidFill>
              </a:rPr>
              <a:t>Promote digital literacy</a:t>
            </a:r>
          </a:p>
          <a:p>
            <a:pPr lvl="1"/>
            <a:r>
              <a:rPr lang="en-SG" dirty="0">
                <a:solidFill>
                  <a:schemeClr val="tx1"/>
                </a:solidFill>
              </a:rPr>
              <a:t>(3)   </a:t>
            </a:r>
            <a:r>
              <a:rPr lang="en-SG" dirty="0" smtClean="0">
                <a:solidFill>
                  <a:schemeClr val="tx1"/>
                </a:solidFill>
              </a:rPr>
              <a:t>Diversify higher </a:t>
            </a:r>
            <a:r>
              <a:rPr lang="en-SG" dirty="0">
                <a:solidFill>
                  <a:schemeClr val="tx1"/>
                </a:solidFill>
              </a:rPr>
              <a:t>education </a:t>
            </a:r>
            <a:r>
              <a:rPr lang="en-SG" dirty="0" smtClean="0">
                <a:solidFill>
                  <a:schemeClr val="tx1"/>
                </a:solidFill>
              </a:rPr>
              <a:t>pathways</a:t>
            </a:r>
          </a:p>
          <a:p>
            <a:pPr lvl="1"/>
            <a:r>
              <a:rPr lang="en-SG" dirty="0">
                <a:solidFill>
                  <a:schemeClr val="tx1"/>
                </a:solidFill>
              </a:rPr>
              <a:t>(4)   </a:t>
            </a:r>
            <a:r>
              <a:rPr lang="en-SG" dirty="0" smtClean="0">
                <a:solidFill>
                  <a:schemeClr val="tx1"/>
                </a:solidFill>
              </a:rPr>
              <a:t>Encourage lifelong learning</a:t>
            </a:r>
          </a:p>
          <a:p>
            <a:pPr lvl="1"/>
            <a:r>
              <a:rPr lang="en-SG" dirty="0">
                <a:solidFill>
                  <a:schemeClr val="tx1"/>
                </a:solidFill>
              </a:rPr>
              <a:t>(5)   </a:t>
            </a:r>
            <a:r>
              <a:rPr lang="en-SG" dirty="0" smtClean="0">
                <a:solidFill>
                  <a:schemeClr val="tx1"/>
                </a:solidFill>
              </a:rPr>
              <a:t>Broadening the </a:t>
            </a:r>
            <a:r>
              <a:rPr lang="en-SG" dirty="0">
                <a:solidFill>
                  <a:schemeClr val="tx1"/>
                </a:solidFill>
              </a:rPr>
              <a:t>role of universities</a:t>
            </a:r>
            <a:endParaRPr lang="en-GB" sz="2400" dirty="0">
              <a:solidFill>
                <a:schemeClr val="tx1"/>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7</a:t>
            </a:fld>
            <a:endParaRPr lang="en-GB">
              <a:solidFill>
                <a:prstClr val="black">
                  <a:tint val="75000"/>
                </a:prstClr>
              </a:solidFill>
            </a:endParaRPr>
          </a:p>
        </p:txBody>
      </p:sp>
    </p:spTree>
    <p:extLst>
      <p:ext uri="{BB962C8B-B14F-4D97-AF65-F5344CB8AC3E}">
        <p14:creationId xmlns:p14="http://schemas.microsoft.com/office/powerpoint/2010/main" val="107885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lstStyle/>
          <a:p>
            <a:r>
              <a:rPr lang="en-GB" dirty="0" smtClean="0"/>
              <a:t>Agenda</a:t>
            </a:r>
            <a:endParaRPr lang="en-GB" dirty="0"/>
          </a:p>
        </p:txBody>
      </p:sp>
      <p:sp>
        <p:nvSpPr>
          <p:cNvPr id="3" name="Content Placeholder 2"/>
          <p:cNvSpPr>
            <a:spLocks noGrp="1"/>
          </p:cNvSpPr>
          <p:nvPr>
            <p:ph idx="1"/>
          </p:nvPr>
        </p:nvSpPr>
        <p:spPr/>
        <p:txBody>
          <a:bodyPr/>
          <a:lstStyle/>
          <a:p>
            <a:pPr>
              <a:spcBef>
                <a:spcPts val="1200"/>
              </a:spcBef>
              <a:spcAft>
                <a:spcPts val="1200"/>
              </a:spcAft>
            </a:pPr>
            <a:r>
              <a:rPr lang="en-GB" dirty="0">
                <a:solidFill>
                  <a:schemeClr val="bg1">
                    <a:lumMod val="85000"/>
                  </a:schemeClr>
                </a:solidFill>
              </a:rPr>
              <a:t>The Singapore Beginnings for the 4</a:t>
            </a:r>
            <a:r>
              <a:rPr lang="en-GB" baseline="30000" dirty="0">
                <a:solidFill>
                  <a:schemeClr val="bg1">
                    <a:lumMod val="85000"/>
                  </a:schemeClr>
                </a:solidFill>
              </a:rPr>
              <a:t>th</a:t>
            </a:r>
            <a:r>
              <a:rPr lang="en-GB" dirty="0">
                <a:solidFill>
                  <a:schemeClr val="bg1">
                    <a:lumMod val="85000"/>
                  </a:schemeClr>
                </a:solidFill>
              </a:rPr>
              <a:t> Industry Revolution (IR4.0)</a:t>
            </a:r>
          </a:p>
          <a:p>
            <a:pPr>
              <a:spcBef>
                <a:spcPts val="1200"/>
              </a:spcBef>
              <a:spcAft>
                <a:spcPts val="1200"/>
              </a:spcAft>
            </a:pPr>
            <a:r>
              <a:rPr lang="en-GB" dirty="0" smtClean="0">
                <a:solidFill>
                  <a:schemeClr val="bg1">
                    <a:lumMod val="85000"/>
                  </a:schemeClr>
                </a:solidFill>
              </a:rPr>
              <a:t>Impact on Higher Education</a:t>
            </a:r>
          </a:p>
          <a:p>
            <a:pPr>
              <a:spcBef>
                <a:spcPts val="1200"/>
              </a:spcBef>
              <a:spcAft>
                <a:spcPts val="1200"/>
              </a:spcAft>
            </a:pPr>
            <a:r>
              <a:rPr lang="en-GB" dirty="0" smtClean="0">
                <a:solidFill>
                  <a:schemeClr val="tx1"/>
                </a:solidFill>
              </a:rPr>
              <a:t>Schemes and Support System</a:t>
            </a:r>
          </a:p>
          <a:p>
            <a:pPr>
              <a:spcBef>
                <a:spcPts val="1200"/>
              </a:spcBef>
              <a:spcAft>
                <a:spcPts val="1200"/>
              </a:spcAft>
            </a:pPr>
            <a:r>
              <a:rPr lang="en-GB" dirty="0" smtClean="0">
                <a:solidFill>
                  <a:schemeClr val="bg1">
                    <a:lumMod val="85000"/>
                  </a:schemeClr>
                </a:solidFill>
              </a:rPr>
              <a:t>NewRIIS aligns to IR4.0</a:t>
            </a:r>
            <a:endParaRPr lang="en-GB"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8</a:t>
            </a:fld>
            <a:endParaRPr lang="en-GB">
              <a:solidFill>
                <a:prstClr val="black">
                  <a:tint val="75000"/>
                </a:prstClr>
              </a:solidFill>
            </a:endParaRPr>
          </a:p>
        </p:txBody>
      </p:sp>
    </p:spTree>
    <p:extLst>
      <p:ext uri="{BB962C8B-B14F-4D97-AF65-F5344CB8AC3E}">
        <p14:creationId xmlns:p14="http://schemas.microsoft.com/office/powerpoint/2010/main" val="233060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14612"/>
            <a:ext cx="8229600" cy="562074"/>
          </a:xfrm>
        </p:spPr>
        <p:txBody>
          <a:bodyPr>
            <a:normAutofit/>
          </a:bodyPr>
          <a:lstStyle/>
          <a:p>
            <a:pPr>
              <a:spcBef>
                <a:spcPts val="1200"/>
              </a:spcBef>
              <a:spcAft>
                <a:spcPts val="1200"/>
              </a:spcAft>
            </a:pPr>
            <a:r>
              <a:rPr lang="en-GB" dirty="0" smtClean="0"/>
              <a:t>Schemes and Support System</a:t>
            </a:r>
            <a:endParaRPr lang="en-GB" dirty="0"/>
          </a:p>
        </p:txBody>
      </p:sp>
      <p:sp>
        <p:nvSpPr>
          <p:cNvPr id="3" name="Content Placeholder 2"/>
          <p:cNvSpPr>
            <a:spLocks noGrp="1"/>
          </p:cNvSpPr>
          <p:nvPr>
            <p:ph idx="1"/>
          </p:nvPr>
        </p:nvSpPr>
        <p:spPr>
          <a:xfrm>
            <a:off x="395536" y="1772816"/>
            <a:ext cx="8424936" cy="4583534"/>
          </a:xfrm>
        </p:spPr>
        <p:txBody>
          <a:bodyPr>
            <a:normAutofit lnSpcReduction="10000"/>
          </a:bodyPr>
          <a:lstStyle/>
          <a:p>
            <a:pPr algn="just"/>
            <a:r>
              <a:rPr lang="en-GB" dirty="0" err="1" smtClean="0">
                <a:solidFill>
                  <a:schemeClr val="tx1"/>
                </a:solidFill>
                <a:hlinkClick r:id="rId2"/>
              </a:rPr>
              <a:t>SkillsFuture</a:t>
            </a:r>
            <a:r>
              <a:rPr lang="en-GB" dirty="0" smtClean="0">
                <a:solidFill>
                  <a:schemeClr val="tx1"/>
                </a:solidFill>
              </a:rPr>
              <a:t> is </a:t>
            </a:r>
            <a:r>
              <a:rPr lang="en-SG" dirty="0">
                <a:solidFill>
                  <a:schemeClr val="tx1"/>
                </a:solidFill>
              </a:rPr>
              <a:t>a national movement to provide Singaporeans with the opportunities to develop their fullest potential </a:t>
            </a:r>
            <a:r>
              <a:rPr lang="en-SG" i="1" dirty="0">
                <a:solidFill>
                  <a:schemeClr val="tx1"/>
                </a:solidFill>
              </a:rPr>
              <a:t>throughout life</a:t>
            </a:r>
            <a:r>
              <a:rPr lang="en-SG" dirty="0">
                <a:solidFill>
                  <a:schemeClr val="tx1"/>
                </a:solidFill>
              </a:rPr>
              <a:t>, regardless of their starting points.</a:t>
            </a:r>
            <a:endParaRPr lang="en-GB" dirty="0" smtClean="0">
              <a:solidFill>
                <a:schemeClr val="tx1"/>
              </a:solidFill>
            </a:endParaRPr>
          </a:p>
          <a:p>
            <a:pPr marL="361950" indent="0">
              <a:buNone/>
            </a:pPr>
            <a:endParaRPr lang="en-SG" sz="2800" dirty="0" smtClean="0">
              <a:solidFill>
                <a:schemeClr val="tx1"/>
              </a:solidFill>
            </a:endParaRPr>
          </a:p>
          <a:p>
            <a:pPr marL="361950" indent="0">
              <a:buNone/>
            </a:pPr>
            <a:r>
              <a:rPr lang="en-SG" sz="2800" dirty="0" err="1" smtClean="0">
                <a:solidFill>
                  <a:schemeClr val="tx1"/>
                </a:solidFill>
              </a:rPr>
              <a:t>SkillsFuture</a:t>
            </a:r>
            <a:r>
              <a:rPr lang="en-SG" sz="2800" dirty="0" smtClean="0">
                <a:solidFill>
                  <a:schemeClr val="tx1"/>
                </a:solidFill>
              </a:rPr>
              <a:t> </a:t>
            </a:r>
            <a:r>
              <a:rPr lang="en-SG" sz="2800" dirty="0">
                <a:solidFill>
                  <a:schemeClr val="tx1"/>
                </a:solidFill>
              </a:rPr>
              <a:t>Credit </a:t>
            </a:r>
            <a:r>
              <a:rPr lang="en-SG" sz="2800" dirty="0" smtClean="0">
                <a:solidFill>
                  <a:schemeClr val="tx1"/>
                </a:solidFill>
              </a:rPr>
              <a:t>: to encourage </a:t>
            </a:r>
            <a:r>
              <a:rPr lang="en-SG" sz="2800" i="1" dirty="0">
                <a:solidFill>
                  <a:schemeClr val="tx1"/>
                </a:solidFill>
              </a:rPr>
              <a:t>individual ownership of skills development</a:t>
            </a:r>
            <a:r>
              <a:rPr lang="en-SG" sz="2800" dirty="0">
                <a:solidFill>
                  <a:schemeClr val="tx1"/>
                </a:solidFill>
              </a:rPr>
              <a:t> and </a:t>
            </a:r>
            <a:r>
              <a:rPr lang="en-SG" sz="2800" i="1" dirty="0">
                <a:solidFill>
                  <a:schemeClr val="tx1"/>
                </a:solidFill>
              </a:rPr>
              <a:t>lifelong learning</a:t>
            </a:r>
            <a:r>
              <a:rPr lang="en-SG" sz="2800" dirty="0">
                <a:solidFill>
                  <a:schemeClr val="tx1"/>
                </a:solidFill>
              </a:rPr>
              <a:t>. </a:t>
            </a:r>
            <a:endParaRPr lang="en-SG" sz="2800" dirty="0" smtClean="0">
              <a:solidFill>
                <a:schemeClr val="tx1"/>
              </a:solidFill>
            </a:endParaRPr>
          </a:p>
          <a:p>
            <a:pPr marL="361950" indent="0">
              <a:buNone/>
            </a:pPr>
            <a:endParaRPr lang="en-SG" sz="2800" dirty="0" smtClean="0">
              <a:solidFill>
                <a:schemeClr val="tx1"/>
              </a:solidFill>
            </a:endParaRPr>
          </a:p>
          <a:p>
            <a:pPr marL="361950" indent="0">
              <a:buNone/>
            </a:pPr>
            <a:r>
              <a:rPr lang="en-SG" sz="2800" dirty="0" smtClean="0">
                <a:solidFill>
                  <a:schemeClr val="tx1"/>
                </a:solidFill>
              </a:rPr>
              <a:t>All </a:t>
            </a:r>
            <a:r>
              <a:rPr lang="en-SG" sz="2800" dirty="0">
                <a:solidFill>
                  <a:schemeClr val="tx1"/>
                </a:solidFill>
              </a:rPr>
              <a:t>Singaporeans aged 25 and above </a:t>
            </a:r>
            <a:r>
              <a:rPr lang="en-SG" sz="2800" dirty="0" smtClean="0">
                <a:solidFill>
                  <a:schemeClr val="tx1"/>
                </a:solidFill>
              </a:rPr>
              <a:t>received </a:t>
            </a:r>
            <a:r>
              <a:rPr lang="en-SG" sz="2800" dirty="0">
                <a:solidFill>
                  <a:schemeClr val="tx1"/>
                </a:solidFill>
              </a:rPr>
              <a:t>$500 credit from January 2016</a:t>
            </a:r>
            <a:r>
              <a:rPr lang="en-SG" sz="2800" dirty="0" smtClean="0">
                <a:solidFill>
                  <a:schemeClr val="tx1"/>
                </a:solidFill>
              </a:rPr>
              <a:t>.</a:t>
            </a:r>
            <a:endParaRPr lang="en-GB" sz="2800" dirty="0" smtClean="0">
              <a:solidFill>
                <a:schemeClr val="tx1"/>
              </a:solidFill>
            </a:endParaRPr>
          </a:p>
        </p:txBody>
      </p:sp>
      <p:sp>
        <p:nvSpPr>
          <p:cNvPr id="4" name="Slide Number Placeholder 3"/>
          <p:cNvSpPr>
            <a:spLocks noGrp="1"/>
          </p:cNvSpPr>
          <p:nvPr>
            <p:ph type="sldNum" sz="quarter" idx="12"/>
          </p:nvPr>
        </p:nvSpPr>
        <p:spPr/>
        <p:txBody>
          <a:bodyPr/>
          <a:lstStyle/>
          <a:p>
            <a:fld id="{5887E8FA-C4DA-4DCD-A8FC-D1AC57001F22}" type="slidenum">
              <a:rPr lang="en-GB" smtClean="0">
                <a:solidFill>
                  <a:prstClr val="black">
                    <a:tint val="75000"/>
                  </a:prstClr>
                </a:solidFill>
              </a:rPr>
              <a:pPr/>
              <a:t>9</a:t>
            </a:fld>
            <a:endParaRPr lang="en-GB">
              <a:solidFill>
                <a:prstClr val="black">
                  <a:tint val="75000"/>
                </a:prstClr>
              </a:solidFill>
            </a:endParaRPr>
          </a:p>
        </p:txBody>
      </p:sp>
    </p:spTree>
    <p:extLst>
      <p:ext uri="{BB962C8B-B14F-4D97-AF65-F5344CB8AC3E}">
        <p14:creationId xmlns:p14="http://schemas.microsoft.com/office/powerpoint/2010/main" val="3306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956E02F029C740AD1AD19D89AEC9F8" ma:contentTypeVersion="8" ma:contentTypeDescription="Create a new document." ma:contentTypeScope="" ma:versionID="4c225fad935168a67fc40069d0058eed">
  <xsd:schema xmlns:xsd="http://www.w3.org/2001/XMLSchema" xmlns:xs="http://www.w3.org/2001/XMLSchema" xmlns:p="http://schemas.microsoft.com/office/2006/metadata/properties" xmlns:ns2="b0aacf09-844f-4f22-9233-5e71f3b7b4a1" xmlns:ns3="534d11fa-d714-4352-b58c-a149ad0b59f6" targetNamespace="http://schemas.microsoft.com/office/2006/metadata/properties" ma:root="true" ma:fieldsID="3438ad45c5057b740c12ebe3e16e7f63" ns2:_="" ns3:_="">
    <xsd:import namespace="b0aacf09-844f-4f22-9233-5e71f3b7b4a1"/>
    <xsd:import namespace="534d11fa-d714-4352-b58c-a149ad0b59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aacf09-844f-4f22-9233-5e71f3b7b4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4d11fa-d714-4352-b58c-a149ad0b59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B9EA6A-DC41-4CC5-8BF8-F5419E0302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aacf09-844f-4f22-9233-5e71f3b7b4a1"/>
    <ds:schemaRef ds:uri="534d11fa-d714-4352-b58c-a149ad0b5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B808E0-779B-4755-AE7A-66C266EE330F}">
  <ds:schemaRefs>
    <ds:schemaRef ds:uri="http://schemas.microsoft.com/office/2006/metadata/properties"/>
    <ds:schemaRef ds:uri="534d11fa-d714-4352-b58c-a149ad0b59f6"/>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b0aacf09-844f-4f22-9233-5e71f3b7b4a1"/>
    <ds:schemaRef ds:uri="http://purl.org/dc/elements/1.1/"/>
    <ds:schemaRef ds:uri="http://www.w3.org/XML/1998/namespace"/>
  </ds:schemaRefs>
</ds:datastoreItem>
</file>

<file path=customXml/itemProps3.xml><?xml version="1.0" encoding="utf-8"?>
<ds:datastoreItem xmlns:ds="http://schemas.openxmlformats.org/officeDocument/2006/customXml" ds:itemID="{87180B21-F7ED-4637-B0FC-EF49C6CF90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4890</TotalTime>
  <Words>757</Words>
  <Application>Microsoft Office PowerPoint</Application>
  <PresentationFormat>On-screen Show (4:3)</PresentationFormat>
  <Paragraphs>124</Paragraphs>
  <Slides>24</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24</vt:i4>
      </vt:variant>
    </vt:vector>
  </HeadingPairs>
  <TitlesOfParts>
    <vt:vector size="29" baseType="lpstr">
      <vt:lpstr>Arial</vt:lpstr>
      <vt:lpstr>Calibri</vt:lpstr>
      <vt:lpstr>Custom Design</vt:lpstr>
      <vt:lpstr>1_Office Theme</vt:lpstr>
      <vt:lpstr>1_Custom Design</vt:lpstr>
      <vt:lpstr>Supporting highly desirable engagement and employability for postgraduates in Singapore</vt:lpstr>
      <vt:lpstr>Agenda</vt:lpstr>
      <vt:lpstr>Agenda</vt:lpstr>
      <vt:lpstr>The Singapore Beginnings for IR4.0</vt:lpstr>
      <vt:lpstr>The Singapore Beginnings for IR4.0</vt:lpstr>
      <vt:lpstr>Agenda</vt:lpstr>
      <vt:lpstr>Impact on Higher Education</vt:lpstr>
      <vt:lpstr>Agenda</vt:lpstr>
      <vt:lpstr>Schemes and Support System</vt:lpstr>
      <vt:lpstr>Schemes and Support System</vt:lpstr>
      <vt:lpstr>Schemes and Support System</vt:lpstr>
      <vt:lpstr>Schemes and Support System</vt:lpstr>
      <vt:lpstr>Schemes and Support System</vt:lpstr>
      <vt:lpstr>Agenda</vt:lpstr>
      <vt:lpstr>NewRIIS aligns to IR4.0</vt:lpstr>
      <vt:lpstr>NewRIIS aligns to IR4.0</vt:lpstr>
      <vt:lpstr>NewRIIS aligns to IR4.0</vt:lpstr>
      <vt:lpstr>NewRIIS aligns to IR4.0</vt:lpstr>
      <vt:lpstr>Featured success story</vt:lpstr>
      <vt:lpstr>NewRIIS Industry Advisory Board</vt:lpstr>
      <vt:lpstr>NewRIIS CPD and PG students interaction</vt:lpstr>
      <vt:lpstr>The Changing of (Singapore) Higher Education Landscape</vt:lpstr>
      <vt:lpstr>Thank you</vt:lpstr>
      <vt:lpstr>PowerPoint Presentation</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Pickard</dc:creator>
  <cp:lastModifiedBy>Stella Toh</cp:lastModifiedBy>
  <cp:revision>56</cp:revision>
  <cp:lastPrinted>2014-02-06T10:14:02Z</cp:lastPrinted>
  <dcterms:created xsi:type="dcterms:W3CDTF">2014-02-06T08:38:00Z</dcterms:created>
  <dcterms:modified xsi:type="dcterms:W3CDTF">2019-03-14T08:48:33Z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0x01010052956E02F029C740AD1AD19D89AEC9F8</vt:lpwstr>
  </property>
</Properties>
</file>