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16" r:id="rId2"/>
    <p:sldMasterId id="2147483718" r:id="rId3"/>
    <p:sldMasterId id="2147483720" r:id="rId4"/>
    <p:sldMasterId id="2147483722" r:id="rId5"/>
    <p:sldMasterId id="2147483724" r:id="rId6"/>
    <p:sldMasterId id="2147483726" r:id="rId7"/>
    <p:sldMasterId id="2147483728" r:id="rId8"/>
    <p:sldMasterId id="2147483730" r:id="rId9"/>
    <p:sldMasterId id="2147483732" r:id="rId10"/>
    <p:sldMasterId id="2147483734" r:id="rId11"/>
    <p:sldMasterId id="2147483736" r:id="rId12"/>
    <p:sldMasterId id="2147483738" r:id="rId13"/>
    <p:sldMasterId id="2147483740" r:id="rId14"/>
    <p:sldMasterId id="2147483742" r:id="rId15"/>
    <p:sldMasterId id="2147483744" r:id="rId16"/>
    <p:sldMasterId id="2147483746" r:id="rId17"/>
    <p:sldMasterId id="2147483748" r:id="rId18"/>
    <p:sldMasterId id="2147483750" r:id="rId19"/>
    <p:sldMasterId id="2147483752" r:id="rId20"/>
    <p:sldMasterId id="2147483754" r:id="rId21"/>
    <p:sldMasterId id="2147483756" r:id="rId22"/>
    <p:sldMasterId id="2147483758" r:id="rId23"/>
    <p:sldMasterId id="2147483782" r:id="rId24"/>
    <p:sldMasterId id="2147483784" r:id="rId25"/>
    <p:sldMasterId id="2147483786" r:id="rId26"/>
    <p:sldMasterId id="2147483788" r:id="rId27"/>
    <p:sldMasterId id="2147483790" r:id="rId28"/>
    <p:sldMasterId id="2147483792" r:id="rId29"/>
    <p:sldMasterId id="2147483794" r:id="rId30"/>
    <p:sldMasterId id="2147484637" r:id="rId31"/>
    <p:sldMasterId id="2147484651" r:id="rId32"/>
    <p:sldMasterId id="2147484652" r:id="rId33"/>
    <p:sldMasterId id="2147484653" r:id="rId34"/>
    <p:sldMasterId id="2147484654" r:id="rId35"/>
    <p:sldMasterId id="2147484655" r:id="rId36"/>
    <p:sldMasterId id="2147484656" r:id="rId37"/>
    <p:sldMasterId id="2147484657" r:id="rId38"/>
    <p:sldMasterId id="2147484658" r:id="rId39"/>
    <p:sldMasterId id="2147484659" r:id="rId40"/>
    <p:sldMasterId id="2147484660" r:id="rId41"/>
    <p:sldMasterId id="2147484661" r:id="rId42"/>
    <p:sldMasterId id="2147484662" r:id="rId43"/>
    <p:sldMasterId id="2147484663" r:id="rId44"/>
    <p:sldMasterId id="2147484664" r:id="rId45"/>
    <p:sldMasterId id="2147484665" r:id="rId46"/>
    <p:sldMasterId id="2147484666" r:id="rId47"/>
    <p:sldMasterId id="2147484667" r:id="rId48"/>
    <p:sldMasterId id="2147484668" r:id="rId49"/>
    <p:sldMasterId id="2147484669" r:id="rId50"/>
    <p:sldMasterId id="2147484670" r:id="rId51"/>
    <p:sldMasterId id="2147484671" r:id="rId52"/>
    <p:sldMasterId id="2147484672" r:id="rId53"/>
    <p:sldMasterId id="2147484673" r:id="rId54"/>
    <p:sldMasterId id="2147484674" r:id="rId55"/>
    <p:sldMasterId id="2147484675" r:id="rId56"/>
    <p:sldMasterId id="2147484676" r:id="rId57"/>
    <p:sldMasterId id="2147484677" r:id="rId58"/>
    <p:sldMasterId id="2147484678" r:id="rId59"/>
    <p:sldMasterId id="2147484679" r:id="rId60"/>
    <p:sldMasterId id="2147484680" r:id="rId61"/>
  </p:sldMasterIdLst>
  <p:notesMasterIdLst>
    <p:notesMasterId r:id="rId86"/>
  </p:notesMasterIdLst>
  <p:handoutMasterIdLst>
    <p:handoutMasterId r:id="rId87"/>
  </p:handoutMasterIdLst>
  <p:sldIdLst>
    <p:sldId id="334" r:id="rId62"/>
    <p:sldId id="347" r:id="rId63"/>
    <p:sldId id="348" r:id="rId64"/>
    <p:sldId id="353" r:id="rId65"/>
    <p:sldId id="350" r:id="rId66"/>
    <p:sldId id="355" r:id="rId67"/>
    <p:sldId id="356" r:id="rId68"/>
    <p:sldId id="370" r:id="rId69"/>
    <p:sldId id="358" r:id="rId70"/>
    <p:sldId id="360" r:id="rId71"/>
    <p:sldId id="361" r:id="rId72"/>
    <p:sldId id="362" r:id="rId73"/>
    <p:sldId id="365" r:id="rId74"/>
    <p:sldId id="364" r:id="rId75"/>
    <p:sldId id="366" r:id="rId76"/>
    <p:sldId id="371" r:id="rId77"/>
    <p:sldId id="372" r:id="rId78"/>
    <p:sldId id="375" r:id="rId79"/>
    <p:sldId id="373" r:id="rId80"/>
    <p:sldId id="374" r:id="rId81"/>
    <p:sldId id="376" r:id="rId82"/>
    <p:sldId id="367" r:id="rId83"/>
    <p:sldId id="377" r:id="rId84"/>
    <p:sldId id="378" r:id="rId85"/>
  </p:sldIdLst>
  <p:sldSz cx="9144000" cy="6858000" type="screen4x3"/>
  <p:notesSz cx="6669088" cy="9926638"/>
  <p:embeddedFontLst>
    <p:embeddedFont>
      <p:font typeface="MS Mincho" panose="02020609040205080304" pitchFamily="49" charset="-128"/>
      <p:regular r:id="rId88"/>
    </p:embeddedFont>
    <p:embeddedFont>
      <p:font typeface="Calibri" panose="020F0502020204030204" pitchFamily="34" charset="0"/>
      <p:regular r:id="rId89"/>
      <p:bold r:id="rId90"/>
      <p:italic r:id="rId91"/>
      <p:boldItalic r:id="rId92"/>
    </p:embeddedFont>
  </p:embeddedFontLst>
  <p:custDataLst>
    <p:tags r:id="rId93"/>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4660"/>
  </p:normalViewPr>
  <p:slideViewPr>
    <p:cSldViewPr>
      <p:cViewPr varScale="1">
        <p:scale>
          <a:sx n="78" d="100"/>
          <a:sy n="78" d="100"/>
        </p:scale>
        <p:origin x="108" y="11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63" Type="http://schemas.openxmlformats.org/officeDocument/2006/relationships/slide" Target="slides/slide2.xml"/><Relationship Id="rId68" Type="http://schemas.openxmlformats.org/officeDocument/2006/relationships/slide" Target="slides/slide7.xml"/><Relationship Id="rId76" Type="http://schemas.openxmlformats.org/officeDocument/2006/relationships/slide" Target="slides/slide15.xml"/><Relationship Id="rId84" Type="http://schemas.openxmlformats.org/officeDocument/2006/relationships/slide" Target="slides/slide23.xml"/><Relationship Id="rId89" Type="http://schemas.openxmlformats.org/officeDocument/2006/relationships/font" Target="fonts/font2.fntdata"/><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10.xml"/><Relationship Id="rId92"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 Target="slides/slide5.xml"/><Relationship Id="rId74" Type="http://schemas.openxmlformats.org/officeDocument/2006/relationships/slide" Target="slides/slide13.xml"/><Relationship Id="rId79" Type="http://schemas.openxmlformats.org/officeDocument/2006/relationships/slide" Target="slides/slide18.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Master" Target="slideMasters/slideMaster61.xml"/><Relationship Id="rId82" Type="http://schemas.openxmlformats.org/officeDocument/2006/relationships/slide" Target="slides/slide21.xml"/><Relationship Id="rId90" Type="http://schemas.openxmlformats.org/officeDocument/2006/relationships/font" Target="fonts/font3.fntdata"/><Relationship Id="rId95"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3.xml"/><Relationship Id="rId69" Type="http://schemas.openxmlformats.org/officeDocument/2006/relationships/slide" Target="slides/slide8.xml"/><Relationship Id="rId77" Type="http://schemas.openxmlformats.org/officeDocument/2006/relationships/slide" Target="slides/slide16.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1.xml"/><Relationship Id="rId80" Type="http://schemas.openxmlformats.org/officeDocument/2006/relationships/slide" Target="slides/slide19.xml"/><Relationship Id="rId85" Type="http://schemas.openxmlformats.org/officeDocument/2006/relationships/slide" Target="slides/slide24.xml"/><Relationship Id="rId93"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 Target="slides/slide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1.xml"/><Relationship Id="rId70" Type="http://schemas.openxmlformats.org/officeDocument/2006/relationships/slide" Target="slides/slide9.xml"/><Relationship Id="rId75" Type="http://schemas.openxmlformats.org/officeDocument/2006/relationships/slide" Target="slides/slide14.xml"/><Relationship Id="rId83" Type="http://schemas.openxmlformats.org/officeDocument/2006/relationships/slide" Target="slides/slide22.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 Target="slides/slide4.xml"/><Relationship Id="rId73" Type="http://schemas.openxmlformats.org/officeDocument/2006/relationships/slide" Target="slides/slide12.xml"/><Relationship Id="rId78" Type="http://schemas.openxmlformats.org/officeDocument/2006/relationships/slide" Target="slides/slide17.xml"/><Relationship Id="rId81" Type="http://schemas.openxmlformats.org/officeDocument/2006/relationships/slide" Target="slides/slide20.xml"/><Relationship Id="rId86" Type="http://schemas.openxmlformats.org/officeDocument/2006/relationships/notesMaster" Target="notesMasters/notesMaster1.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945500A7-0C5D-4960-9305-9D8266F94E23}" type="datetimeFigureOut">
              <a:rPr lang="en-GB"/>
              <a:pPr>
                <a:defRPr/>
              </a:pPr>
              <a:t>25/03/2019</a:t>
            </a:fld>
            <a:endParaRPr lang="en-GB"/>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E43996D-654E-49C3-8EC2-F2B0872861EF}" type="slidenum">
              <a:rPr lang="en-GB" altLang="en-US"/>
              <a:pPr/>
              <a:t>‹#›</a:t>
            </a:fld>
            <a:endParaRPr lang="en-GB" altLang="en-US"/>
          </a:p>
        </p:txBody>
      </p:sp>
    </p:spTree>
    <p:extLst>
      <p:ext uri="{BB962C8B-B14F-4D97-AF65-F5344CB8AC3E}">
        <p14:creationId xmlns:p14="http://schemas.microsoft.com/office/powerpoint/2010/main" val="2539063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67A6856-10EE-473E-B010-B80641853119}" type="datetimeFigureOut">
              <a:rPr lang="en-GB"/>
              <a:pPr>
                <a:defRPr/>
              </a:pPr>
              <a:t>25/03/2019</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A984A5C-EB94-44BC-AE32-8C1C4D552628}" type="slidenum">
              <a:rPr lang="en-GB" altLang="en-US"/>
              <a:pPr/>
              <a:t>‹#›</a:t>
            </a:fld>
            <a:endParaRPr lang="en-GB" altLang="en-US"/>
          </a:p>
        </p:txBody>
      </p:sp>
    </p:spTree>
    <p:extLst>
      <p:ext uri="{BB962C8B-B14F-4D97-AF65-F5344CB8AC3E}">
        <p14:creationId xmlns:p14="http://schemas.microsoft.com/office/powerpoint/2010/main" val="1426957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C:\Users\namp1\AppData\Local\Microsoft\Windows\Temporary Internet Files\Content.Outlook\4DKOW2O2\NU - Logo - UK   Malaysia   Singapore - Positive (CMYK) (2)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noAutofit/>
          </a:bodyPr>
          <a:lstStyle>
            <a:lvl1pPr algn="ctr">
              <a:defRPr>
                <a:solidFill>
                  <a:schemeClr val="tx2"/>
                </a:solidFill>
                <a:latin typeface="Arial" panose="020B0604020202020204" pitchFamily="34" charset="0"/>
                <a:cs typeface="Arial" panose="020B0604020202020204" pitchFamily="34" charset="0"/>
              </a:defRPr>
            </a:lvl1pPr>
          </a:lstStyle>
          <a:p>
            <a:endParaRPr lang="en-GB" dirty="0"/>
          </a:p>
        </p:txBody>
      </p:sp>
      <p:sp>
        <p:nvSpPr>
          <p:cNvPr id="3" name="Subtitle 2"/>
          <p:cNvSpPr>
            <a:spLocks noGrp="1"/>
          </p:cNvSpPr>
          <p:nvPr>
            <p:ph type="subTitle" idx="1"/>
          </p:nvPr>
        </p:nvSpPr>
        <p:spPr>
          <a:xfrm>
            <a:off x="1371600" y="3886200"/>
            <a:ext cx="6400800" cy="1752600"/>
          </a:xfrm>
        </p:spPr>
        <p:txBody>
          <a:bodyPr>
            <a:noAutofit/>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5" name="Date Placeholder 3"/>
          <p:cNvSpPr>
            <a:spLocks noGrp="1"/>
          </p:cNvSpPr>
          <p:nvPr>
            <p:ph type="dt" sz="half" idx="10"/>
          </p:nvPr>
        </p:nvSpPr>
        <p:spPr/>
        <p:txBody>
          <a:bodyPr/>
          <a:lstStyle>
            <a:lvl1pPr>
              <a:defRPr>
                <a:solidFill>
                  <a:prstClr val="black">
                    <a:tint val="75000"/>
                  </a:prstClr>
                </a:solidFill>
              </a:defRPr>
            </a:lvl1pPr>
          </a:lstStyle>
          <a:p>
            <a:pPr>
              <a:defRPr/>
            </a:pPr>
            <a:fld id="{3FDD335E-1311-4F1E-BFC3-DE966747EBE4}" type="datetime1">
              <a:rPr lang="en-GB"/>
              <a:pPr>
                <a:defRPr/>
              </a:pPr>
              <a:t>25/03/2019</a:t>
            </a:fld>
            <a:endParaRPr lang="en-GB"/>
          </a:p>
        </p:txBody>
      </p:sp>
      <p:sp>
        <p:nvSpPr>
          <p:cNvPr id="6"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A03EC0C-DE23-44CA-9525-5A66E278959E}" type="slidenum">
              <a:rPr lang="en-GB" altLang="en-US"/>
              <a:pPr/>
              <a:t>‹#›</a:t>
            </a:fld>
            <a:endParaRPr lang="en-GB" altLang="en-US"/>
          </a:p>
        </p:txBody>
      </p:sp>
    </p:spTree>
    <p:extLst>
      <p:ext uri="{BB962C8B-B14F-4D97-AF65-F5344CB8AC3E}">
        <p14:creationId xmlns:p14="http://schemas.microsoft.com/office/powerpoint/2010/main" val="113023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Users\namp1\AppData\Local\Microsoft\Windows\Temporary Internet Files\Content.Outlook\4DKOW2O2\NU - Logo - UK   Malaysia   Singapore - Positive (CMYK) (2)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A6790DF-D2A2-4270-A454-A4AF97C78812}" type="datetimeFigureOut">
              <a:rPr lang="en-GB"/>
              <a:pPr>
                <a:defRPr/>
              </a:pPr>
              <a:t>25/03/2019</a:t>
            </a:fld>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a:lvl1pPr>
          </a:lstStyle>
          <a:p>
            <a:fld id="{299A5075-1C5E-4087-B821-D82EDB27401A}" type="slidenum">
              <a:rPr lang="en-GB" altLang="en-US"/>
              <a:pPr/>
              <a:t>‹#›</a:t>
            </a:fld>
            <a:endParaRPr lang="en-GB" altLang="en-US"/>
          </a:p>
        </p:txBody>
      </p:sp>
    </p:spTree>
    <p:extLst>
      <p:ext uri="{BB962C8B-B14F-4D97-AF65-F5344CB8AC3E}">
        <p14:creationId xmlns:p14="http://schemas.microsoft.com/office/powerpoint/2010/main" val="288130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Users\namp1\AppData\Local\Microsoft\Windows\Temporary Internet Files\Content.Outlook\4DKOW2O2\NU - Logo - UK   Malaysia   Singapore - Positive (CMYK) (2)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2B61F850-76AF-4033-8B99-156304965223}" type="datetimeFigureOut">
              <a:rPr lang="en-GB"/>
              <a:pPr>
                <a:defRPr/>
              </a:pPr>
              <a:t>25/03/2019</a:t>
            </a:fld>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a:lvl1pPr>
          </a:lstStyle>
          <a:p>
            <a:fld id="{2511D98D-BA08-4465-B467-84EAA8EFF075}" type="slidenum">
              <a:rPr lang="en-GB" altLang="en-US"/>
              <a:pPr/>
              <a:t>‹#›</a:t>
            </a:fld>
            <a:endParaRPr lang="en-GB" altLang="en-US"/>
          </a:p>
        </p:txBody>
      </p:sp>
    </p:spTree>
    <p:extLst>
      <p:ext uri="{BB962C8B-B14F-4D97-AF65-F5344CB8AC3E}">
        <p14:creationId xmlns:p14="http://schemas.microsoft.com/office/powerpoint/2010/main" val="1184396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Users\namp1\AppData\Local\Microsoft\Windows\Temporary Internet Files\Content.Outlook\4DKOW2O2\NU - Logo - UK   Malaysia   Singapore - Positive (CMYK) (2)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86691706-C447-40E0-B67A-12E57A2B157D}" type="datetimeFigureOut">
              <a:rPr lang="en-GB"/>
              <a:pPr>
                <a:defRPr/>
              </a:pPr>
              <a:t>25/03/2019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DA2ED83C-F77A-40AF-8914-CCF444B2D5E3}" type="slidenum">
              <a:rPr lang="en-GB" altLang="en-US"/>
              <a:pPr/>
              <a:t>‹#›</a:t>
            </a:fld>
            <a:endParaRPr lang="en-GB" altLang="en-US"/>
          </a:p>
        </p:txBody>
      </p:sp>
    </p:spTree>
    <p:extLst>
      <p:ext uri="{BB962C8B-B14F-4D97-AF65-F5344CB8AC3E}">
        <p14:creationId xmlns:p14="http://schemas.microsoft.com/office/powerpoint/2010/main" val="2438801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Users\namp1\AppData\Local\Microsoft\Windows\Temporary Internet Files\Content.Outlook\4DKOW2O2\NU - Logo - UK   Malaysia   Singapore - Positive (CMYK) (2)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4EE8DE05-45DE-40EE-B229-C21B7D8688E7}" type="datetimeFigureOut">
              <a:rPr lang="en-GB"/>
              <a:pPr>
                <a:defRPr/>
              </a:pPr>
              <a:t>25/03/2019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5E4EDF4-19F0-4980-BCD2-4D6C0A18E956}" type="slidenum">
              <a:rPr lang="en-GB" altLang="en-US"/>
              <a:pPr/>
              <a:t>‹#›</a:t>
            </a:fld>
            <a:endParaRPr lang="en-GB" altLang="en-US"/>
          </a:p>
        </p:txBody>
      </p:sp>
    </p:spTree>
    <p:extLst>
      <p:ext uri="{BB962C8B-B14F-4D97-AF65-F5344CB8AC3E}">
        <p14:creationId xmlns:p14="http://schemas.microsoft.com/office/powerpoint/2010/main" val="135717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C:\Users\namp1\AppData\Local\Microsoft\Windows\Temporary Internet Files\Content.Outlook\4DKOW2O2\NU - Logo - UK   Malaysia   Singapore - Positive (CMYK) (2)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noAutofit/>
          </a:bodyPr>
          <a:lstStyle>
            <a:lvl1pPr algn="ctr">
              <a:defRPr>
                <a:solidFill>
                  <a:schemeClr val="tx2"/>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noAutofit/>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Date Placeholder 3"/>
          <p:cNvSpPr>
            <a:spLocks noGrp="1"/>
          </p:cNvSpPr>
          <p:nvPr>
            <p:ph type="dt" sz="half" idx="10"/>
          </p:nvPr>
        </p:nvSpPr>
        <p:spPr/>
        <p:txBody>
          <a:bodyPr/>
          <a:lstStyle>
            <a:lvl1pPr>
              <a:defRPr>
                <a:solidFill>
                  <a:prstClr val="black">
                    <a:tint val="75000"/>
                  </a:prstClr>
                </a:solidFill>
              </a:defRPr>
            </a:lvl1pPr>
          </a:lstStyle>
          <a:p>
            <a:pPr>
              <a:defRPr/>
            </a:pPr>
            <a:fld id="{018EC820-9315-4EA4-AB0A-D3659EF1EC40}" type="datetimeFigureOut">
              <a:rPr lang="en-GB" smtClean="0"/>
              <a:pPr>
                <a:defRPr/>
              </a:pPr>
              <a:t>25/03/2019</a:t>
            </a:fld>
            <a:endParaRPr lang="en-GB"/>
          </a:p>
        </p:txBody>
      </p:sp>
      <p:sp>
        <p:nvSpPr>
          <p:cNvPr id="6"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22EE8912-5E13-4DBB-A97E-E6637EBA1906}" type="slidenum">
              <a:rPr lang="en-GB" altLang="en-US" smtClean="0"/>
              <a:pPr/>
              <a:t>‹#›</a:t>
            </a:fld>
            <a:endParaRPr lang="en-GB" altLang="en-US"/>
          </a:p>
        </p:txBody>
      </p:sp>
    </p:spTree>
    <p:extLst>
      <p:ext uri="{BB962C8B-B14F-4D97-AF65-F5344CB8AC3E}">
        <p14:creationId xmlns:p14="http://schemas.microsoft.com/office/powerpoint/2010/main" val="666801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cxnSp>
        <p:nvCxnSpPr>
          <p:cNvPr id="3" name="Straight Connector 2"/>
          <p:cNvCxnSpPr/>
          <p:nvPr/>
        </p:nvCxnSpPr>
        <p:spPr>
          <a:xfrm>
            <a:off x="468313" y="981075"/>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7" descr="C:\Users\namp1\AppData\Local\Microsoft\Windows\Temporary Internet Files\Content.Outlook\4DKOW2O2\NU - Logo - UK   Malaysia   Singapore - Positive (CMYK) (2)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562074"/>
          </a:xfrm>
        </p:spPr>
        <p:txBody>
          <a:bodyPr>
            <a:noAutofit/>
          </a:bodyPr>
          <a:lstStyle>
            <a:lvl1pPr algn="l">
              <a:defRPr sz="3200" b="1">
                <a:solidFill>
                  <a:schemeClr val="accent1">
                    <a:lumMod val="75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5" name="Date Placeholder 3"/>
          <p:cNvSpPr>
            <a:spLocks noGrp="1"/>
          </p:cNvSpPr>
          <p:nvPr>
            <p:ph type="dt" sz="half" idx="10"/>
          </p:nvPr>
        </p:nvSpPr>
        <p:spPr/>
        <p:txBody>
          <a:bodyPr/>
          <a:lstStyle>
            <a:lvl1pPr>
              <a:defRPr>
                <a:solidFill>
                  <a:prstClr val="black">
                    <a:tint val="75000"/>
                  </a:prstClr>
                </a:solidFill>
              </a:defRPr>
            </a:lvl1pPr>
          </a:lstStyle>
          <a:p>
            <a:pPr>
              <a:defRPr/>
            </a:pPr>
            <a:fld id="{859FA62B-D3FD-4999-B36F-301D6CD8A990}" type="datetimeFigureOut">
              <a:rPr lang="en-GB" smtClean="0"/>
              <a:pPr>
                <a:defRPr/>
              </a:pPr>
              <a:t>25/03/2019</a:t>
            </a:fld>
            <a:endParaRPr lang="en-GB"/>
          </a:p>
        </p:txBody>
      </p:sp>
      <p:sp>
        <p:nvSpPr>
          <p:cNvPr id="6"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5EA633E6-F489-47F0-A01D-352177C42866}" type="slidenum">
              <a:rPr lang="en-GB" altLang="en-US" smtClean="0"/>
              <a:pPr/>
              <a:t>‹#›</a:t>
            </a:fld>
            <a:endParaRPr lang="en-GB" altLang="en-US"/>
          </a:p>
        </p:txBody>
      </p:sp>
      <p:cxnSp>
        <p:nvCxnSpPr>
          <p:cNvPr id="8" name="Straight Connector 7"/>
          <p:cNvCxnSpPr/>
          <p:nvPr userDrawn="1"/>
        </p:nvCxnSpPr>
        <p:spPr>
          <a:xfrm>
            <a:off x="468313" y="981075"/>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7" descr="C:\Users\namp1\AppData\Local\Microsoft\Windows\Temporary Internet Files\Content.Outlook\4DKOW2O2\NU - Logo - UK   Malaysia   Singapore - Positive (CMYK) (2) (2).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78789" y="301303"/>
            <a:ext cx="1215587" cy="44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003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561975"/>
          </a:xfrm>
          <a:prstGeom prst="rect">
            <a:avLst/>
          </a:prstGeom>
        </p:spPr>
        <p:txBody>
          <a:bodyPr anchor="ctr"/>
          <a:lstStyle>
            <a:lvl1pPr algn="l" defTabSz="914400" rtl="0" eaLnBrk="1" latinLnBrk="0" hangingPunct="1">
              <a:spcBef>
                <a:spcPct val="0"/>
              </a:spcBef>
              <a:buNone/>
              <a:defRPr sz="3200" kern="1200">
                <a:solidFill>
                  <a:schemeClr val="accent1">
                    <a:lumMod val="75000"/>
                  </a:schemeClr>
                </a:solidFill>
                <a:latin typeface="Arial" panose="020B0604020202020204" pitchFamily="34" charset="0"/>
                <a:ea typeface="+mj-ea"/>
                <a:cs typeface="Arial" panose="020B0604020202020204" pitchFamily="34" charset="0"/>
              </a:defRPr>
            </a:lvl1pPr>
          </a:lstStyle>
          <a:p>
            <a:pPr fontAlgn="auto">
              <a:spcAft>
                <a:spcPts val="0"/>
              </a:spcAft>
              <a:defRPr/>
            </a:pPr>
            <a:endParaRPr lang="en-GB" dirty="0">
              <a:solidFill>
                <a:srgbClr val="4F81BD">
                  <a:lumMod val="75000"/>
                </a:srgbClr>
              </a:solidFill>
            </a:endParaRPr>
          </a:p>
        </p:txBody>
      </p:sp>
      <p:cxnSp>
        <p:nvCxnSpPr>
          <p:cNvPr id="5" name="Straight Connector 7"/>
          <p:cNvCxnSpPr>
            <a:cxnSpLocks noChangeShapeType="1"/>
          </p:cNvCxnSpPr>
          <p:nvPr/>
        </p:nvCxnSpPr>
        <p:spPr bwMode="auto">
          <a:xfrm>
            <a:off x="468313" y="981075"/>
            <a:ext cx="8207375"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pic>
        <p:nvPicPr>
          <p:cNvPr id="6" name="Picture 8" descr="C:\Users\namp1\AppData\Local\Microsoft\Windows\Temporary Internet Files\Content.Outlook\4DKOW2O2\NU - Logo - UK   Malaysia   Singapore - Positive (CMYK) (2)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1"/>
          <p:cNvSpPr>
            <a:spLocks noGrp="1"/>
          </p:cNvSpPr>
          <p:nvPr>
            <p:ph type="title"/>
          </p:nvPr>
        </p:nvSpPr>
        <p:spPr>
          <a:xfrm>
            <a:off x="475427" y="274638"/>
            <a:ext cx="8229600" cy="562074"/>
          </a:xfrm>
        </p:spPr>
        <p:txBody>
          <a:bodyPr>
            <a:noAutofit/>
          </a:bodyPr>
          <a:lstStyle>
            <a:lvl1pPr algn="l">
              <a:defRPr sz="3200" b="1">
                <a:solidFill>
                  <a:schemeClr val="accent1">
                    <a:lumMod val="75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7" name="Date Placeholder 3"/>
          <p:cNvSpPr>
            <a:spLocks noGrp="1"/>
          </p:cNvSpPr>
          <p:nvPr>
            <p:ph type="dt" sz="half" idx="10"/>
          </p:nvPr>
        </p:nvSpPr>
        <p:spPr/>
        <p:txBody>
          <a:bodyPr/>
          <a:lstStyle>
            <a:lvl1pPr>
              <a:defRPr/>
            </a:lvl1pPr>
          </a:lstStyle>
          <a:p>
            <a:pPr>
              <a:defRPr/>
            </a:pPr>
            <a:fld id="{D2D1F563-06D5-4161-A21E-0E3C52B4696F}" type="datetime1">
              <a:rPr lang="en-US" smtClean="0"/>
              <a:pPr>
                <a:defRPr/>
              </a:pPr>
              <a:t>3/25/2019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8174DFE-471D-4432-AC43-56AC3D5157C5}" type="slidenum">
              <a:rPr lang="en-US" altLang="en-US" smtClean="0"/>
              <a:pPr/>
              <a:t>‹#›</a:t>
            </a:fld>
            <a:endParaRPr lang="en-US" altLang="en-US"/>
          </a:p>
        </p:txBody>
      </p:sp>
    </p:spTree>
    <p:extLst>
      <p:ext uri="{BB962C8B-B14F-4D97-AF65-F5344CB8AC3E}">
        <p14:creationId xmlns:p14="http://schemas.microsoft.com/office/powerpoint/2010/main" val="195219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Users\namp1\AppData\Local\Microsoft\Windows\Temporary Internet Files\Content.Outlook\4DKOW2O2\NU - Logo - UK   Malaysia   Singapore - Positive (CMYK) (2)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Date Placeholder 3"/>
          <p:cNvSpPr>
            <a:spLocks noGrp="1"/>
          </p:cNvSpPr>
          <p:nvPr>
            <p:ph type="dt" sz="half" idx="10"/>
          </p:nvPr>
        </p:nvSpPr>
        <p:spPr/>
        <p:txBody>
          <a:bodyPr/>
          <a:lstStyle>
            <a:lvl1pPr>
              <a:defRPr/>
            </a:lvl1pPr>
          </a:lstStyle>
          <a:p>
            <a:pPr>
              <a:defRPr/>
            </a:pPr>
            <a:fld id="{4B492BF5-BDBC-4E67-BC72-EC7B9A2B4D8E}" type="datetime1">
              <a:rPr lang="en-US" smtClean="0"/>
              <a:pPr>
                <a:defRPr/>
              </a:pPr>
              <a:t>3/25/2019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D03D98A-5F89-4C55-85F9-AB7BBE2B0C33}" type="slidenum">
              <a:rPr lang="en-US" altLang="en-US" smtClean="0"/>
              <a:pPr/>
              <a:t>‹#›</a:t>
            </a:fld>
            <a:endParaRPr lang="en-US" altLang="en-US"/>
          </a:p>
        </p:txBody>
      </p:sp>
    </p:spTree>
    <p:extLst>
      <p:ext uri="{BB962C8B-B14F-4D97-AF65-F5344CB8AC3E}">
        <p14:creationId xmlns:p14="http://schemas.microsoft.com/office/powerpoint/2010/main" val="212166893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Users\namp1\AppData\Local\Microsoft\Windows\Temporary Internet Files\Content.Outlook\4DKOW2O2\NU - Logo - UK   Malaysia   Singapore - Positive (CMYK) (2)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0A016E-BF6C-4F75-BF14-B3333E6885A8}" type="datetime1">
              <a:rPr lang="en-US" smtClean="0"/>
              <a:pPr>
                <a:defRPr/>
              </a:pPr>
              <a:t>3/25/2019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153D2CC-B462-48EB-B874-1743D95A11C1}" type="slidenum">
              <a:rPr lang="en-US" altLang="en-US" smtClean="0"/>
              <a:pPr/>
              <a:t>‹#›</a:t>
            </a:fld>
            <a:endParaRPr lang="en-US" altLang="en-US"/>
          </a:p>
        </p:txBody>
      </p:sp>
    </p:spTree>
    <p:extLst>
      <p:ext uri="{BB962C8B-B14F-4D97-AF65-F5344CB8AC3E}">
        <p14:creationId xmlns:p14="http://schemas.microsoft.com/office/powerpoint/2010/main" val="199504038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Users\namp1\AppData\Local\Microsoft\Windows\Temporary Internet Files\Content.Outlook\4DKOW2O2\NU - Logo - UK   Malaysia   Singapore - Positive (CMYK) (2)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4"/>
          <p:cNvSpPr>
            <a:spLocks noGrp="1"/>
          </p:cNvSpPr>
          <p:nvPr>
            <p:ph type="dt" sz="half" idx="10"/>
          </p:nvPr>
        </p:nvSpPr>
        <p:spPr/>
        <p:txBody>
          <a:bodyPr/>
          <a:lstStyle>
            <a:lvl1pPr>
              <a:defRPr/>
            </a:lvl1pPr>
          </a:lstStyle>
          <a:p>
            <a:pPr>
              <a:defRPr/>
            </a:pPr>
            <a:fld id="{65442799-D2C6-40E1-A683-920924A64133}" type="datetime1">
              <a:rPr lang="en-US" smtClean="0"/>
              <a:pPr>
                <a:defRPr/>
              </a:pPr>
              <a:t>3/25/2019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846BA570-420B-474F-A9CD-9C3DD10C6BA3}" type="slidenum">
              <a:rPr lang="en-US" altLang="en-US" smtClean="0"/>
              <a:pPr/>
              <a:t>‹#›</a:t>
            </a:fld>
            <a:endParaRPr lang="en-US" altLang="en-US"/>
          </a:p>
        </p:txBody>
      </p:sp>
    </p:spTree>
    <p:extLst>
      <p:ext uri="{BB962C8B-B14F-4D97-AF65-F5344CB8AC3E}">
        <p14:creationId xmlns:p14="http://schemas.microsoft.com/office/powerpoint/2010/main" val="183046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3" name="Straight Connector 2"/>
          <p:cNvCxnSpPr/>
          <p:nvPr userDrawn="1"/>
        </p:nvCxnSpPr>
        <p:spPr>
          <a:xfrm>
            <a:off x="468313" y="981075"/>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7" descr="C:\Users\namp1\AppData\Local\Microsoft\Windows\Temporary Internet Files\Content.Outlook\4DKOW2O2\NU - Logo - UK   Malaysia   Singapore - Positive (CMYK) (2)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562074"/>
          </a:xfrm>
        </p:spPr>
        <p:txBody>
          <a:bodyPr>
            <a:noAutofit/>
          </a:bodyPr>
          <a:lstStyle>
            <a:lvl1pPr algn="l">
              <a:defRPr sz="3200" b="1">
                <a:solidFill>
                  <a:schemeClr val="accent1">
                    <a:lumMod val="75000"/>
                  </a:schemeClr>
                </a:solidFill>
                <a:latin typeface="Arial" panose="020B0604020202020204" pitchFamily="34" charset="0"/>
                <a:cs typeface="Arial" panose="020B0604020202020204" pitchFamily="34" charset="0"/>
              </a:defRPr>
            </a:lvl1pPr>
          </a:lstStyle>
          <a:p>
            <a:endParaRPr lang="en-GB" dirty="0"/>
          </a:p>
        </p:txBody>
      </p:sp>
      <p:sp>
        <p:nvSpPr>
          <p:cNvPr id="5" name="Date Placeholder 3"/>
          <p:cNvSpPr>
            <a:spLocks noGrp="1"/>
          </p:cNvSpPr>
          <p:nvPr>
            <p:ph type="dt" sz="half" idx="10"/>
          </p:nvPr>
        </p:nvSpPr>
        <p:spPr/>
        <p:txBody>
          <a:bodyPr/>
          <a:lstStyle>
            <a:lvl1pPr>
              <a:defRPr>
                <a:solidFill>
                  <a:prstClr val="black">
                    <a:tint val="75000"/>
                  </a:prstClr>
                </a:solidFill>
              </a:defRPr>
            </a:lvl1pPr>
          </a:lstStyle>
          <a:p>
            <a:pPr>
              <a:defRPr/>
            </a:pPr>
            <a:fld id="{BB6CEE58-82EC-4DE9-943C-5BEEC1FB1C66}" type="datetimeFigureOut">
              <a:rPr lang="en-GB"/>
              <a:pPr>
                <a:defRPr/>
              </a:pPr>
              <a:t>25/03/2019</a:t>
            </a:fld>
            <a:endParaRPr lang="en-GB"/>
          </a:p>
        </p:txBody>
      </p:sp>
      <p:sp>
        <p:nvSpPr>
          <p:cNvPr id="6"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A99E697A-40C8-4C99-86AE-5FA48E9372F7}" type="slidenum">
              <a:rPr lang="en-GB" altLang="en-US"/>
              <a:pPr/>
              <a:t>‹#›</a:t>
            </a:fld>
            <a:endParaRPr lang="en-GB" altLang="en-US"/>
          </a:p>
        </p:txBody>
      </p:sp>
    </p:spTree>
    <p:extLst>
      <p:ext uri="{BB962C8B-B14F-4D97-AF65-F5344CB8AC3E}">
        <p14:creationId xmlns:p14="http://schemas.microsoft.com/office/powerpoint/2010/main" val="1133126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C:\Users\namp1\AppData\Local\Microsoft\Windows\Temporary Internet Files\Content.Outlook\4DKOW2O2\NU - Logo - UK   Malaysia   Singapore - Positive (CMYK) (2)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Date Placeholder 6"/>
          <p:cNvSpPr>
            <a:spLocks noGrp="1"/>
          </p:cNvSpPr>
          <p:nvPr>
            <p:ph type="dt" sz="half" idx="10"/>
          </p:nvPr>
        </p:nvSpPr>
        <p:spPr/>
        <p:txBody>
          <a:bodyPr/>
          <a:lstStyle>
            <a:lvl1pPr>
              <a:defRPr/>
            </a:lvl1pPr>
          </a:lstStyle>
          <a:p>
            <a:pPr>
              <a:defRPr/>
            </a:pPr>
            <a:fld id="{FDDB0BDB-0CD6-44F9-B937-93103211E386}" type="datetime1">
              <a:rPr lang="en-US" smtClean="0"/>
              <a:pPr>
                <a:defRPr/>
              </a:pPr>
              <a:t>3/25/2019</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10FCE4F9-731F-4591-BDDB-5C87D9B63713}" type="slidenum">
              <a:rPr lang="en-US" altLang="en-US" smtClean="0"/>
              <a:pPr/>
              <a:t>‹#›</a:t>
            </a:fld>
            <a:endParaRPr lang="en-US" altLang="en-US"/>
          </a:p>
        </p:txBody>
      </p:sp>
    </p:spTree>
    <p:extLst>
      <p:ext uri="{BB962C8B-B14F-4D97-AF65-F5344CB8AC3E}">
        <p14:creationId xmlns:p14="http://schemas.microsoft.com/office/powerpoint/2010/main" val="1521120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namp1\AppData\Local\Microsoft\Windows\Temporary Internet Files\Content.Outlook\4DKOW2O2\NU - Logo - UK   Malaysia   Singapore - Positive (CMYK) (2)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4" name="Date Placeholder 2"/>
          <p:cNvSpPr>
            <a:spLocks noGrp="1"/>
          </p:cNvSpPr>
          <p:nvPr>
            <p:ph type="dt" sz="half" idx="10"/>
          </p:nvPr>
        </p:nvSpPr>
        <p:spPr/>
        <p:txBody>
          <a:bodyPr/>
          <a:lstStyle>
            <a:lvl1pPr>
              <a:defRPr/>
            </a:lvl1pPr>
          </a:lstStyle>
          <a:p>
            <a:pPr>
              <a:defRPr/>
            </a:pPr>
            <a:fld id="{2D6AB6A4-E06B-48CB-9958-09643B2C44D0}" type="datetime1">
              <a:rPr lang="en-US" smtClean="0"/>
              <a:pPr>
                <a:defRPr/>
              </a:pPr>
              <a:t>3/25/2019</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8C0A9234-1BEB-43C8-BBC8-3F368BC95785}" type="slidenum">
              <a:rPr lang="en-US" altLang="en-US" smtClean="0"/>
              <a:pPr/>
              <a:t>‹#›</a:t>
            </a:fld>
            <a:endParaRPr lang="en-US" altLang="en-US"/>
          </a:p>
        </p:txBody>
      </p:sp>
    </p:spTree>
    <p:extLst>
      <p:ext uri="{BB962C8B-B14F-4D97-AF65-F5344CB8AC3E}">
        <p14:creationId xmlns:p14="http://schemas.microsoft.com/office/powerpoint/2010/main" val="1110708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Users\namp1\AppData\Local\Microsoft\Windows\Temporary Internet Files\Content.Outlook\4DKOW2O2\NU - Logo - UK   Malaysia   Singapore - Positive (CMYK) (2)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5B1CC5A6-30CC-4350-B9C2-36839018B0A4}" type="datetime1">
              <a:rPr lang="en-US" smtClean="0"/>
              <a:pPr>
                <a:defRPr/>
              </a:pPr>
              <a:t>3/25/2019</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8265B706-039A-4548-93BD-080A1D8BFA3B}" type="slidenum">
              <a:rPr lang="en-US" altLang="en-US" smtClean="0"/>
              <a:pPr/>
              <a:t>‹#›</a:t>
            </a:fld>
            <a:endParaRPr lang="en-US" altLang="en-US"/>
          </a:p>
        </p:txBody>
      </p:sp>
    </p:spTree>
    <p:extLst>
      <p:ext uri="{BB962C8B-B14F-4D97-AF65-F5344CB8AC3E}">
        <p14:creationId xmlns:p14="http://schemas.microsoft.com/office/powerpoint/2010/main" val="2632851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Users\namp1\AppData\Local\Microsoft\Windows\Temporary Internet Files\Content.Outlook\4DKOW2O2\NU - Logo - UK   Malaysia   Singapore - Positive (CMYK) (2)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70865EEA-7A67-461F-8A09-A9F5E7AD6DC9}" type="datetime1">
              <a:rPr lang="en-US" smtClean="0"/>
              <a:pPr>
                <a:defRPr/>
              </a:pPr>
              <a:t>3/25/2019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4C38967E-42D9-45D3-BAF4-FBD5099F7DF6}" type="slidenum">
              <a:rPr lang="en-US" altLang="en-US" smtClean="0"/>
              <a:pPr/>
              <a:t>‹#›</a:t>
            </a:fld>
            <a:endParaRPr lang="en-US" altLang="en-US"/>
          </a:p>
        </p:txBody>
      </p:sp>
    </p:spTree>
    <p:extLst>
      <p:ext uri="{BB962C8B-B14F-4D97-AF65-F5344CB8AC3E}">
        <p14:creationId xmlns:p14="http://schemas.microsoft.com/office/powerpoint/2010/main" val="1942226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Users\namp1\AppData\Local\Microsoft\Windows\Temporary Internet Files\Content.Outlook\4DKOW2O2\NU - Logo - UK   Malaysia   Singapore - Positive (CMYK) (2)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0C9E236-A379-4736-B9A4-51C2C646D024}" type="datetime1">
              <a:rPr lang="en-US" smtClean="0"/>
              <a:pPr>
                <a:defRPr/>
              </a:pPr>
              <a:t>3/25/2019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8FF4B036-FEC2-4F29-8B4D-2D1506E58A7A}" type="slidenum">
              <a:rPr lang="en-US" altLang="en-US" smtClean="0"/>
              <a:pPr/>
              <a:t>‹#›</a:t>
            </a:fld>
            <a:endParaRPr lang="en-US" altLang="en-US"/>
          </a:p>
        </p:txBody>
      </p:sp>
    </p:spTree>
    <p:extLst>
      <p:ext uri="{BB962C8B-B14F-4D97-AF65-F5344CB8AC3E}">
        <p14:creationId xmlns:p14="http://schemas.microsoft.com/office/powerpoint/2010/main" val="338077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Users\namp1\AppData\Local\Microsoft\Windows\Temporary Internet Files\Content.Outlook\4DKOW2O2\NU - Logo - UK   Malaysia   Singapore - Positive (CMYK) (2)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514AA932-66B3-4A01-B6E6-327EF5B1A797}" type="datetime1">
              <a:rPr lang="en-US" smtClean="0"/>
              <a:pPr>
                <a:defRPr/>
              </a:pPr>
              <a:t>3/25/2019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8B52D94-ADE3-4E98-93AD-183EE026D107}" type="slidenum">
              <a:rPr lang="en-US" altLang="en-US" smtClean="0"/>
              <a:pPr/>
              <a:t>‹#›</a:t>
            </a:fld>
            <a:endParaRPr lang="en-US" altLang="en-US"/>
          </a:p>
        </p:txBody>
      </p:sp>
    </p:spTree>
    <p:extLst>
      <p:ext uri="{BB962C8B-B14F-4D97-AF65-F5344CB8AC3E}">
        <p14:creationId xmlns:p14="http://schemas.microsoft.com/office/powerpoint/2010/main" val="4030046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Users\namp1\AppData\Local\Microsoft\Windows\Temporary Internet Files\Content.Outlook\4DKOW2O2\NU - Logo - UK   Malaysia   Singapore - Positive (CMYK) (2)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65B09095-39DF-4093-A183-C9387FB8FC90}" type="datetime1">
              <a:rPr lang="en-US" smtClean="0"/>
              <a:pPr>
                <a:defRPr/>
              </a:pPr>
              <a:t>3/25/2019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683EE64-F16F-4619-A8EE-D40A150C5BA6}" type="slidenum">
              <a:rPr lang="en-US" altLang="en-US" smtClean="0"/>
              <a:pPr/>
              <a:t>‹#›</a:t>
            </a:fld>
            <a:endParaRPr lang="en-US" altLang="en-US"/>
          </a:p>
        </p:txBody>
      </p:sp>
    </p:spTree>
    <p:extLst>
      <p:ext uri="{BB962C8B-B14F-4D97-AF65-F5344CB8AC3E}">
        <p14:creationId xmlns:p14="http://schemas.microsoft.com/office/powerpoint/2010/main" val="320032101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468313" y="981075"/>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7" descr="C:\Users\namp1\AppData\Local\Microsoft\Windows\Temporary Internet Files\Content.Outlook\4DKOW2O2\NU - Logo - UK   Malaysia   Singapore - Positive (CMYK) (2)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8789" y="301303"/>
            <a:ext cx="1215587" cy="44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536" y="176154"/>
            <a:ext cx="8229600" cy="562074"/>
          </a:xfrm>
        </p:spPr>
        <p:txBody>
          <a:bodyPr>
            <a:noAutofit/>
          </a:bodyPr>
          <a:lstStyle>
            <a:lvl1pPr algn="l">
              <a:defRPr sz="3200" b="1">
                <a:solidFill>
                  <a:schemeClr val="accent1">
                    <a:lumMod val="7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5"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859FA62B-D3FD-4999-B36F-301D6CD8A990}" type="datetimeFigureOut">
              <a:rPr lang="en-GB"/>
              <a:pPr>
                <a:defRPr/>
              </a:pPr>
              <a:t>25/03/2019</a:t>
            </a:fld>
            <a:endParaRPr lang="en-GB"/>
          </a:p>
        </p:txBody>
      </p:sp>
      <p:sp>
        <p:nvSpPr>
          <p:cNvPr id="6"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GB"/>
          </a:p>
        </p:txBody>
      </p:sp>
      <p:sp>
        <p:nvSpPr>
          <p:cNvPr id="7"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5EA633E6-F489-47F0-A01D-352177C42866}" type="slidenum">
              <a:rPr lang="en-GB" altLang="en-US"/>
              <a:pPr/>
              <a:t>‹#›</a:t>
            </a:fld>
            <a:endParaRPr lang="en-GB" altLang="en-US"/>
          </a:p>
        </p:txBody>
      </p:sp>
    </p:spTree>
    <p:extLst>
      <p:ext uri="{BB962C8B-B14F-4D97-AF65-F5344CB8AC3E}">
        <p14:creationId xmlns:p14="http://schemas.microsoft.com/office/powerpoint/2010/main" val="70914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4B492BF5-BDBC-4E67-BC72-EC7B9A2B4D8E}" type="datetime1">
              <a:rPr lang="en-US"/>
              <a:pPr>
                <a:defRPr/>
              </a:pPr>
              <a:t>3/25/2019</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FD03D98A-5F89-4C55-85F9-AB7BBE2B0C33}" type="slidenum">
              <a:rPr lang="en-US" altLang="en-US"/>
              <a:pPr/>
              <a:t>‹#›</a:t>
            </a:fld>
            <a:endParaRPr lang="en-US" altLang="en-US"/>
          </a:p>
        </p:txBody>
      </p:sp>
    </p:spTree>
    <p:extLst>
      <p:ext uri="{BB962C8B-B14F-4D97-AF65-F5344CB8AC3E}">
        <p14:creationId xmlns:p14="http://schemas.microsoft.com/office/powerpoint/2010/main" val="143244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D2D1F563-06D5-4161-A21E-0E3C52B4696F}" type="datetime1">
              <a:rPr lang="en-US"/>
              <a:pPr>
                <a:defRPr/>
              </a:pPr>
              <a:t>3/25/2019</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58174DFE-471D-4432-AC43-56AC3D5157C5}" type="slidenum">
              <a:rPr lang="en-US" altLang="en-US"/>
              <a:pPr/>
              <a:t>‹#›</a:t>
            </a:fld>
            <a:endParaRPr lang="en-US" altLang="en-US"/>
          </a:p>
        </p:txBody>
      </p:sp>
    </p:spTree>
    <p:extLst>
      <p:ext uri="{BB962C8B-B14F-4D97-AF65-F5344CB8AC3E}">
        <p14:creationId xmlns:p14="http://schemas.microsoft.com/office/powerpoint/2010/main" val="334155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457200" y="274638"/>
            <a:ext cx="8229600" cy="561975"/>
          </a:xfrm>
          <a:prstGeom prst="rect">
            <a:avLst/>
          </a:prstGeom>
        </p:spPr>
        <p:txBody>
          <a:bodyPr anchor="ctr"/>
          <a:lstStyle>
            <a:lvl1pPr algn="l" defTabSz="914400" rtl="0" eaLnBrk="1" latinLnBrk="0" hangingPunct="1">
              <a:spcBef>
                <a:spcPct val="0"/>
              </a:spcBef>
              <a:buNone/>
              <a:defRPr sz="3200" kern="1200">
                <a:solidFill>
                  <a:schemeClr val="accent1">
                    <a:lumMod val="75000"/>
                  </a:schemeClr>
                </a:solidFill>
                <a:latin typeface="Arial" panose="020B0604020202020204" pitchFamily="34" charset="0"/>
                <a:ea typeface="+mj-ea"/>
                <a:cs typeface="Arial" panose="020B0604020202020204" pitchFamily="34" charset="0"/>
              </a:defRPr>
            </a:lvl1pPr>
          </a:lstStyle>
          <a:p>
            <a:pPr fontAlgn="auto">
              <a:spcAft>
                <a:spcPts val="0"/>
              </a:spcAft>
              <a:defRPr/>
            </a:pPr>
            <a:endParaRPr lang="en-GB" dirty="0">
              <a:solidFill>
                <a:srgbClr val="4F81BD">
                  <a:lumMod val="75000"/>
                </a:srgbClr>
              </a:solidFill>
            </a:endParaRPr>
          </a:p>
        </p:txBody>
      </p:sp>
      <p:cxnSp>
        <p:nvCxnSpPr>
          <p:cNvPr id="5" name="Straight Connector 7"/>
          <p:cNvCxnSpPr>
            <a:cxnSpLocks noChangeShapeType="1"/>
          </p:cNvCxnSpPr>
          <p:nvPr userDrawn="1"/>
        </p:nvCxnSpPr>
        <p:spPr bwMode="auto">
          <a:xfrm>
            <a:off x="468313" y="981075"/>
            <a:ext cx="8207375"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pic>
        <p:nvPicPr>
          <p:cNvPr id="6" name="Picture 8" descr="C:\Users\namp1\AppData\Local\Microsoft\Windows\Temporary Internet Files\Content.Outlook\4DKOW2O2\NU - Logo - UK   Malaysia   Singapore - Positive (CMYK) (2)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itle 1"/>
          <p:cNvSpPr>
            <a:spLocks noGrp="1"/>
          </p:cNvSpPr>
          <p:nvPr>
            <p:ph type="title"/>
          </p:nvPr>
        </p:nvSpPr>
        <p:spPr>
          <a:xfrm>
            <a:off x="475427" y="274638"/>
            <a:ext cx="8229600" cy="562074"/>
          </a:xfrm>
        </p:spPr>
        <p:txBody>
          <a:bodyPr>
            <a:noAutofit/>
          </a:bodyPr>
          <a:lstStyle>
            <a:lvl1pPr algn="l">
              <a:defRPr sz="3200" b="1">
                <a:solidFill>
                  <a:schemeClr val="accent1">
                    <a:lumMod val="75000"/>
                  </a:schemeClr>
                </a:solidFill>
                <a:latin typeface="Arial" panose="020B0604020202020204" pitchFamily="34" charset="0"/>
                <a:cs typeface="Arial" panose="020B0604020202020204" pitchFamily="34" charset="0"/>
              </a:defRPr>
            </a:lvl1pPr>
          </a:lstStyle>
          <a:p>
            <a:endParaRPr lang="en-GB" dirty="0"/>
          </a:p>
        </p:txBody>
      </p:sp>
      <p:sp>
        <p:nvSpPr>
          <p:cNvPr id="7" name="Date Placeholder 3"/>
          <p:cNvSpPr>
            <a:spLocks noGrp="1"/>
          </p:cNvSpPr>
          <p:nvPr>
            <p:ph type="dt" sz="half" idx="10"/>
          </p:nvPr>
        </p:nvSpPr>
        <p:spPr/>
        <p:txBody>
          <a:bodyPr/>
          <a:lstStyle>
            <a:lvl1pPr>
              <a:defRPr/>
            </a:lvl1pPr>
          </a:lstStyle>
          <a:p>
            <a:pPr>
              <a:defRPr/>
            </a:pPr>
            <a:fld id="{534ED760-6E6D-4C88-BDD9-D02456C57B9B}" type="datetimeFigureOut">
              <a:rPr lang="en-GB"/>
              <a:pPr>
                <a:defRPr/>
              </a:pPr>
              <a:t>25/03/2019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31AEC556-7BDB-410C-B3A1-3B4F648160EE}" type="slidenum">
              <a:rPr lang="en-GB" altLang="en-US"/>
              <a:pPr/>
              <a:t>‹#›</a:t>
            </a:fld>
            <a:endParaRPr lang="en-GB" altLang="en-US"/>
          </a:p>
        </p:txBody>
      </p:sp>
    </p:spTree>
    <p:extLst>
      <p:ext uri="{BB962C8B-B14F-4D97-AF65-F5344CB8AC3E}">
        <p14:creationId xmlns:p14="http://schemas.microsoft.com/office/powerpoint/2010/main" val="3799408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1D0A016E-BF6C-4F75-BF14-B3333E6885A8}" type="datetime1">
              <a:rPr lang="en-US"/>
              <a:pPr>
                <a:defRPr/>
              </a:pPr>
              <a:t>3/25/2019</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8153D2CC-B462-48EB-B874-1743D95A11C1}" type="slidenum">
              <a:rPr lang="en-US" altLang="en-US"/>
              <a:pPr/>
              <a:t>‹#›</a:t>
            </a:fld>
            <a:endParaRPr lang="en-US" altLang="en-US"/>
          </a:p>
        </p:txBody>
      </p:sp>
    </p:spTree>
    <p:extLst>
      <p:ext uri="{BB962C8B-B14F-4D97-AF65-F5344CB8AC3E}">
        <p14:creationId xmlns:p14="http://schemas.microsoft.com/office/powerpoint/2010/main" val="535661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65442799-D2C6-40E1-A683-920924A64133}" type="datetime1">
              <a:rPr lang="en-US"/>
              <a:pPr>
                <a:defRPr/>
              </a:pPr>
              <a:t>3/25/2019</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846BA570-420B-474F-A9CD-9C3DD10C6BA3}" type="slidenum">
              <a:rPr lang="en-US" altLang="en-US"/>
              <a:pPr/>
              <a:t>‹#›</a:t>
            </a:fld>
            <a:endParaRPr lang="en-US" altLang="en-US"/>
          </a:p>
        </p:txBody>
      </p:sp>
    </p:spTree>
    <p:extLst>
      <p:ext uri="{BB962C8B-B14F-4D97-AF65-F5344CB8AC3E}">
        <p14:creationId xmlns:p14="http://schemas.microsoft.com/office/powerpoint/2010/main" val="2043627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FDDB0BDB-0CD6-44F9-B937-93103211E386}" type="datetime1">
              <a:rPr lang="en-US"/>
              <a:pPr>
                <a:defRPr/>
              </a:pPr>
              <a:t>3/25/2019</a:t>
            </a:fld>
            <a:endParaRPr lang="en-US" dirty="0"/>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atin typeface="Arial" panose="020B0604020202020204" pitchFamily="34" charset="0"/>
              </a:defRPr>
            </a:lvl1pPr>
          </a:lstStyle>
          <a:p>
            <a:fld id="{10FCE4F9-731F-4591-BDDB-5C87D9B63713}" type="slidenum">
              <a:rPr lang="en-US" altLang="en-US"/>
              <a:pPr/>
              <a:t>‹#›</a:t>
            </a:fld>
            <a:endParaRPr lang="en-US" altLang="en-US"/>
          </a:p>
        </p:txBody>
      </p:sp>
    </p:spTree>
    <p:extLst>
      <p:ext uri="{BB962C8B-B14F-4D97-AF65-F5344CB8AC3E}">
        <p14:creationId xmlns:p14="http://schemas.microsoft.com/office/powerpoint/2010/main" val="4274879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2D6AB6A4-E06B-48CB-9958-09643B2C44D0}" type="datetime1">
              <a:rPr lang="en-US"/>
              <a:pPr>
                <a:defRPr/>
              </a:pPr>
              <a:t>3/25/2019</a:t>
            </a:fld>
            <a:endParaRPr lang="en-US" dirty="0"/>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atin typeface="Arial" panose="020B0604020202020204" pitchFamily="34" charset="0"/>
              </a:defRPr>
            </a:lvl1pPr>
          </a:lstStyle>
          <a:p>
            <a:fld id="{8C0A9234-1BEB-43C8-BBC8-3F368BC95785}" type="slidenum">
              <a:rPr lang="en-US" altLang="en-US"/>
              <a:pPr/>
              <a:t>‹#›</a:t>
            </a:fld>
            <a:endParaRPr lang="en-US" altLang="en-US"/>
          </a:p>
        </p:txBody>
      </p:sp>
    </p:spTree>
    <p:extLst>
      <p:ext uri="{BB962C8B-B14F-4D97-AF65-F5344CB8AC3E}">
        <p14:creationId xmlns:p14="http://schemas.microsoft.com/office/powerpoint/2010/main" val="2292215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5B1CC5A6-30CC-4350-B9C2-36839018B0A4}" type="datetime1">
              <a:rPr lang="en-US"/>
              <a:pPr>
                <a:defRPr/>
              </a:pPr>
              <a:t>3/25/2019</a:t>
            </a:fld>
            <a:endParaRPr lang="en-US" dirty="0"/>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atin typeface="Arial" panose="020B0604020202020204" pitchFamily="34" charset="0"/>
              </a:defRPr>
            </a:lvl1pPr>
          </a:lstStyle>
          <a:p>
            <a:fld id="{8265B706-039A-4548-93BD-080A1D8BFA3B}" type="slidenum">
              <a:rPr lang="en-US" altLang="en-US"/>
              <a:pPr/>
              <a:t>‹#›</a:t>
            </a:fld>
            <a:endParaRPr lang="en-US" altLang="en-US"/>
          </a:p>
        </p:txBody>
      </p:sp>
    </p:spTree>
    <p:extLst>
      <p:ext uri="{BB962C8B-B14F-4D97-AF65-F5344CB8AC3E}">
        <p14:creationId xmlns:p14="http://schemas.microsoft.com/office/powerpoint/2010/main" val="3334044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70865EEA-7A67-461F-8A09-A9F5E7AD6DC9}" type="datetime1">
              <a:rPr lang="en-US"/>
              <a:pPr>
                <a:defRPr/>
              </a:pPr>
              <a:t>3/25/2019</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4C38967E-42D9-45D3-BAF4-FBD5099F7DF6}" type="slidenum">
              <a:rPr lang="en-US" altLang="en-US"/>
              <a:pPr/>
              <a:t>‹#›</a:t>
            </a:fld>
            <a:endParaRPr lang="en-US" altLang="en-US"/>
          </a:p>
        </p:txBody>
      </p:sp>
    </p:spTree>
    <p:extLst>
      <p:ext uri="{BB962C8B-B14F-4D97-AF65-F5344CB8AC3E}">
        <p14:creationId xmlns:p14="http://schemas.microsoft.com/office/powerpoint/2010/main" val="1739538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10C9E236-A379-4736-B9A4-51C2C646D024}" type="datetime1">
              <a:rPr lang="en-US"/>
              <a:pPr>
                <a:defRPr/>
              </a:pPr>
              <a:t>3/25/2019</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8FF4B036-FEC2-4F29-8B4D-2D1506E58A7A}" type="slidenum">
              <a:rPr lang="en-US" altLang="en-US"/>
              <a:pPr/>
              <a:t>‹#›</a:t>
            </a:fld>
            <a:endParaRPr lang="en-US" altLang="en-US"/>
          </a:p>
        </p:txBody>
      </p:sp>
    </p:spTree>
    <p:extLst>
      <p:ext uri="{BB962C8B-B14F-4D97-AF65-F5344CB8AC3E}">
        <p14:creationId xmlns:p14="http://schemas.microsoft.com/office/powerpoint/2010/main" val="2335119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514AA932-66B3-4A01-B6E6-327EF5B1A797}" type="datetime1">
              <a:rPr lang="en-US"/>
              <a:pPr>
                <a:defRPr/>
              </a:pPr>
              <a:t>3/25/2019</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28B52D94-ADE3-4E98-93AD-183EE026D107}" type="slidenum">
              <a:rPr lang="en-US" altLang="en-US"/>
              <a:pPr/>
              <a:t>‹#›</a:t>
            </a:fld>
            <a:endParaRPr lang="en-US" altLang="en-US"/>
          </a:p>
        </p:txBody>
      </p:sp>
    </p:spTree>
    <p:extLst>
      <p:ext uri="{BB962C8B-B14F-4D97-AF65-F5344CB8AC3E}">
        <p14:creationId xmlns:p14="http://schemas.microsoft.com/office/powerpoint/2010/main" val="654642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65B09095-39DF-4093-A183-C9387FB8FC90}" type="datetime1">
              <a:rPr lang="en-US"/>
              <a:pPr>
                <a:defRPr/>
              </a:pPr>
              <a:t>3/25/2019</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A683EE64-F16F-4619-A8EE-D40A150C5BA6}" type="slidenum">
              <a:rPr lang="en-US" altLang="en-US"/>
              <a:pPr/>
              <a:t>‹#›</a:t>
            </a:fld>
            <a:endParaRPr lang="en-US" altLang="en-US"/>
          </a:p>
        </p:txBody>
      </p:sp>
    </p:spTree>
    <p:extLst>
      <p:ext uri="{BB962C8B-B14F-4D97-AF65-F5344CB8AC3E}">
        <p14:creationId xmlns:p14="http://schemas.microsoft.com/office/powerpoint/2010/main" val="2684582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cxnSp>
        <p:nvCxnSpPr>
          <p:cNvPr id="3" name="Straight Connector 2"/>
          <p:cNvCxnSpPr/>
          <p:nvPr/>
        </p:nvCxnSpPr>
        <p:spPr>
          <a:xfrm>
            <a:off x="468313" y="981075"/>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303821"/>
            <a:ext cx="8229600" cy="562074"/>
          </a:xfrm>
        </p:spPr>
        <p:txBody>
          <a:bodyPr>
            <a:noAutofit/>
          </a:bodyPr>
          <a:lstStyle>
            <a:lvl1pPr algn="l">
              <a:defRPr sz="2800" b="1">
                <a:solidFill>
                  <a:schemeClr val="accent1">
                    <a:lumMod val="75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5"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859FA62B-D3FD-4999-B36F-301D6CD8A990}" type="datetimeFigureOut">
              <a:rPr lang="en-GB"/>
              <a:pPr>
                <a:defRPr/>
              </a:pPr>
              <a:t>25/03/2019</a:t>
            </a:fld>
            <a:endParaRPr lang="en-GB"/>
          </a:p>
        </p:txBody>
      </p:sp>
      <p:sp>
        <p:nvSpPr>
          <p:cNvPr id="6"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GB"/>
          </a:p>
        </p:txBody>
      </p:sp>
      <p:sp>
        <p:nvSpPr>
          <p:cNvPr id="7"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5EA633E6-F489-47F0-A01D-352177C42866}" type="slidenum">
              <a:rPr lang="en-GB" altLang="en-US"/>
              <a:pPr/>
              <a:t>‹#›</a:t>
            </a:fld>
            <a:endParaRPr lang="en-GB" altLang="en-US"/>
          </a:p>
        </p:txBody>
      </p:sp>
    </p:spTree>
    <p:extLst>
      <p:ext uri="{BB962C8B-B14F-4D97-AF65-F5344CB8AC3E}">
        <p14:creationId xmlns:p14="http://schemas.microsoft.com/office/powerpoint/2010/main" val="18732107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Users\namp1\AppData\Local\Microsoft\Windows\Temporary Internet Files\Content.Outlook\4DKOW2O2\NU - Logo - UK   Malaysia   Singapore - Positive (CMYK) (2)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5" name="Date Placeholder 3"/>
          <p:cNvSpPr>
            <a:spLocks noGrp="1"/>
          </p:cNvSpPr>
          <p:nvPr>
            <p:ph type="dt" sz="half" idx="10"/>
          </p:nvPr>
        </p:nvSpPr>
        <p:spPr/>
        <p:txBody>
          <a:bodyPr/>
          <a:lstStyle>
            <a:lvl1pPr>
              <a:defRPr/>
            </a:lvl1pPr>
          </a:lstStyle>
          <a:p>
            <a:pPr>
              <a:defRPr/>
            </a:pPr>
            <a:fld id="{BEDDD494-D13A-4470-BB8A-41DAA1C44576}" type="datetimeFigureOut">
              <a:rPr lang="en-GB"/>
              <a:pPr>
                <a:defRPr/>
              </a:pPr>
              <a:t>25/03/2019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AC8103B-67BC-44BB-A422-280F8A3994BA}" type="slidenum">
              <a:rPr lang="en-GB" altLang="en-US"/>
              <a:pPr/>
              <a:t>‹#›</a:t>
            </a:fld>
            <a:endParaRPr lang="en-GB" altLang="en-US"/>
          </a:p>
        </p:txBody>
      </p:sp>
    </p:spTree>
    <p:extLst>
      <p:ext uri="{BB962C8B-B14F-4D97-AF65-F5344CB8AC3E}">
        <p14:creationId xmlns:p14="http://schemas.microsoft.com/office/powerpoint/2010/main" val="135422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Users\namp1\AppData\Local\Microsoft\Windows\Temporary Internet Files\Content.Outlook\4DKOW2O2\NU - Logo - UK   Malaysia   Singapore - Positive (CMYK) (2)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E6EA4A-26FE-42B4-9D11-85E21160BED6}" type="datetimeFigureOut">
              <a:rPr lang="en-GB"/>
              <a:pPr>
                <a:defRPr/>
              </a:pPr>
              <a:t>25/03/2019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AE3FD70-89C5-4FB7-9DDF-A07D84E2501D}" type="slidenum">
              <a:rPr lang="en-GB" altLang="en-US"/>
              <a:pPr/>
              <a:t>‹#›</a:t>
            </a:fld>
            <a:endParaRPr lang="en-GB" altLang="en-US"/>
          </a:p>
        </p:txBody>
      </p:sp>
    </p:spTree>
    <p:extLst>
      <p:ext uri="{BB962C8B-B14F-4D97-AF65-F5344CB8AC3E}">
        <p14:creationId xmlns:p14="http://schemas.microsoft.com/office/powerpoint/2010/main" val="413362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Users\namp1\AppData\Local\Microsoft\Windows\Temporary Internet Files\Content.Outlook\4DKOW2O2\NU - Logo - UK   Malaysia   Singapore - Positive (CMYK) (2)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Date Placeholder 4"/>
          <p:cNvSpPr>
            <a:spLocks noGrp="1"/>
          </p:cNvSpPr>
          <p:nvPr>
            <p:ph type="dt" sz="half" idx="10"/>
          </p:nvPr>
        </p:nvSpPr>
        <p:spPr/>
        <p:txBody>
          <a:bodyPr/>
          <a:lstStyle>
            <a:lvl1pPr>
              <a:defRPr/>
            </a:lvl1pPr>
          </a:lstStyle>
          <a:p>
            <a:pPr>
              <a:defRPr/>
            </a:pPr>
            <a:fld id="{918E969A-D004-452F-9581-0C6BCA38D1A2}" type="datetimeFigureOut">
              <a:rPr lang="en-GB"/>
              <a:pPr>
                <a:defRPr/>
              </a:pPr>
              <a:t>25/03/2019</a:t>
            </a:fld>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a:lvl1pPr>
          </a:lstStyle>
          <a:p>
            <a:fld id="{D33FDA38-1641-496D-852C-78948113068A}" type="slidenum">
              <a:rPr lang="en-GB" altLang="en-US"/>
              <a:pPr/>
              <a:t>‹#›</a:t>
            </a:fld>
            <a:endParaRPr lang="en-GB" altLang="en-US"/>
          </a:p>
        </p:txBody>
      </p:sp>
    </p:spTree>
    <p:extLst>
      <p:ext uri="{BB962C8B-B14F-4D97-AF65-F5344CB8AC3E}">
        <p14:creationId xmlns:p14="http://schemas.microsoft.com/office/powerpoint/2010/main" val="416496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C:\Users\namp1\AppData\Local\Microsoft\Windows\Temporary Internet Files\Content.Outlook\4DKOW2O2\NU - Logo - UK   Malaysia   Singapore - Positive (CMYK) (2)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Date Placeholder 6"/>
          <p:cNvSpPr>
            <a:spLocks noGrp="1"/>
          </p:cNvSpPr>
          <p:nvPr>
            <p:ph type="dt" sz="half" idx="10"/>
          </p:nvPr>
        </p:nvSpPr>
        <p:spPr/>
        <p:txBody>
          <a:bodyPr/>
          <a:lstStyle>
            <a:lvl1pPr>
              <a:defRPr/>
            </a:lvl1pPr>
          </a:lstStyle>
          <a:p>
            <a:pPr>
              <a:defRPr/>
            </a:pPr>
            <a:fld id="{D0C15E2F-577F-4378-90CA-DFA609C6A26A}" type="datetimeFigureOut">
              <a:rPr lang="en-GB"/>
              <a:pPr>
                <a:defRPr/>
              </a:pPr>
              <a:t>25/03/2019</a:t>
            </a:fld>
            <a:endParaRPr lang="en-GB"/>
          </a:p>
        </p:txBody>
      </p:sp>
      <p:sp>
        <p:nvSpPr>
          <p:cNvPr id="9" name="Footer Placeholder 7"/>
          <p:cNvSpPr>
            <a:spLocks noGrp="1"/>
          </p:cNvSpPr>
          <p:nvPr>
            <p:ph type="ftr" sz="quarter" idx="11"/>
          </p:nvPr>
        </p:nvSpPr>
        <p:spPr/>
        <p:txBody>
          <a:bodyPr/>
          <a:lstStyle>
            <a:lvl1pPr>
              <a:defRPr/>
            </a:lvl1pPr>
          </a:lstStyle>
          <a:p>
            <a:pPr>
              <a:defRPr/>
            </a:pPr>
            <a:endParaRPr lang="en-GB"/>
          </a:p>
        </p:txBody>
      </p:sp>
      <p:sp>
        <p:nvSpPr>
          <p:cNvPr id="10" name="Slide Number Placeholder 8"/>
          <p:cNvSpPr>
            <a:spLocks noGrp="1"/>
          </p:cNvSpPr>
          <p:nvPr>
            <p:ph type="sldNum" sz="quarter" idx="12"/>
          </p:nvPr>
        </p:nvSpPr>
        <p:spPr/>
        <p:txBody>
          <a:bodyPr/>
          <a:lstStyle>
            <a:lvl1pPr>
              <a:defRPr/>
            </a:lvl1pPr>
          </a:lstStyle>
          <a:p>
            <a:fld id="{E3B81094-0D01-4688-A67B-EF178BA3A7D4}" type="slidenum">
              <a:rPr lang="en-GB" altLang="en-US"/>
              <a:pPr/>
              <a:t>‹#›</a:t>
            </a:fld>
            <a:endParaRPr lang="en-GB" altLang="en-US"/>
          </a:p>
        </p:txBody>
      </p:sp>
    </p:spTree>
    <p:extLst>
      <p:ext uri="{BB962C8B-B14F-4D97-AF65-F5344CB8AC3E}">
        <p14:creationId xmlns:p14="http://schemas.microsoft.com/office/powerpoint/2010/main" val="252795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namp1\AppData\Local\Microsoft\Windows\Temporary Internet Files\Content.Outlook\4DKOW2O2\NU - Logo - UK   Malaysia   Singapore - Positive (CMYK) (2)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Date Placeholder 2"/>
          <p:cNvSpPr>
            <a:spLocks noGrp="1"/>
          </p:cNvSpPr>
          <p:nvPr>
            <p:ph type="dt" sz="half" idx="10"/>
          </p:nvPr>
        </p:nvSpPr>
        <p:spPr/>
        <p:txBody>
          <a:bodyPr/>
          <a:lstStyle>
            <a:lvl1pPr>
              <a:defRPr/>
            </a:lvl1pPr>
          </a:lstStyle>
          <a:p>
            <a:pPr>
              <a:defRPr/>
            </a:pPr>
            <a:fld id="{BCB58969-7E26-49D6-ABD1-76747F3924B4}" type="datetimeFigureOut">
              <a:rPr lang="en-GB"/>
              <a:pPr>
                <a:defRPr/>
              </a:pPr>
              <a:t>25/03/2019</a:t>
            </a:fld>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defRPr/>
            </a:lvl1pPr>
          </a:lstStyle>
          <a:p>
            <a:fld id="{A9ED0B27-5E95-447F-AD3F-C3DC2C96735C}" type="slidenum">
              <a:rPr lang="en-GB" altLang="en-US"/>
              <a:pPr/>
              <a:t>‹#›</a:t>
            </a:fld>
            <a:endParaRPr lang="en-GB" altLang="en-US"/>
          </a:p>
        </p:txBody>
      </p:sp>
    </p:spTree>
    <p:extLst>
      <p:ext uri="{BB962C8B-B14F-4D97-AF65-F5344CB8AC3E}">
        <p14:creationId xmlns:p14="http://schemas.microsoft.com/office/powerpoint/2010/main" val="6604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Users\namp1\AppData\Local\Microsoft\Windows\Temporary Internet Files\Content.Outlook\4DKOW2O2\NU - Logo - UK   Malaysia   Singapore - Positive (CMYK) (2) (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5463" y="133350"/>
            <a:ext cx="1949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D23A6FFE-1FC1-4FA6-B19E-3F8B7EF25D3D}" type="datetimeFigureOut">
              <a:rPr lang="en-GB"/>
              <a:pPr>
                <a:defRPr/>
              </a:pPr>
              <a:t>25/03/2019</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3"/>
          <p:cNvSpPr>
            <a:spLocks noGrp="1"/>
          </p:cNvSpPr>
          <p:nvPr>
            <p:ph type="sldNum" sz="quarter" idx="12"/>
          </p:nvPr>
        </p:nvSpPr>
        <p:spPr/>
        <p:txBody>
          <a:bodyPr/>
          <a:lstStyle>
            <a:lvl1pPr>
              <a:defRPr/>
            </a:lvl1pPr>
          </a:lstStyle>
          <a:p>
            <a:fld id="{322939E8-205B-45D9-A81E-384756A082D2}" type="slidenum">
              <a:rPr lang="en-GB" altLang="en-US"/>
              <a:pPr/>
              <a:t>‹#›</a:t>
            </a:fld>
            <a:endParaRPr lang="en-GB" altLang="en-US"/>
          </a:p>
        </p:txBody>
      </p:sp>
    </p:spTree>
    <p:extLst>
      <p:ext uri="{BB962C8B-B14F-4D97-AF65-F5344CB8AC3E}">
        <p14:creationId xmlns:p14="http://schemas.microsoft.com/office/powerpoint/2010/main" val="250167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1.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2.xml.rels><?xml version="1.0" encoding="UTF-8" standalone="yes"?>
<Relationships xmlns="http://schemas.openxmlformats.org/package/2006/relationships"><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61.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18EC820-9315-4EA4-AB0A-D3659EF1EC40}" type="datetimeFigureOut">
              <a:rPr lang="en-GB"/>
              <a:pPr>
                <a:defRPr/>
              </a:pPr>
              <a:t>25/03/2019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2EE8912-5E13-4DBB-A97E-E6637EBA190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Lst>
  <p:txStyles>
    <p:titleStyle>
      <a:lvl1pPr algn="l" rtl="0" eaLnBrk="0" fontAlgn="base" hangingPunct="0">
        <a:spcBef>
          <a:spcPct val="0"/>
        </a:spcBef>
        <a:spcAft>
          <a:spcPct val="0"/>
        </a:spcAft>
        <a:defRPr sz="4400" kern="1200">
          <a:solidFill>
            <a:schemeClr val="tx2"/>
          </a:solidFill>
          <a:latin typeface="+mn-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7294A34-674C-4985-B6C3-C69F634FBE9D}"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AD45E92-2FCF-4B31-B3F6-65E5C29AC7E0}"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3D2CAF1-2909-4CCA-819C-C39E7FED0CB1}"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0D4C145-AE78-42CA-BA48-B5DBD2677D97}"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BB1FAB9-AAB1-4CCA-B9FD-D0B39E0E5C85}"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6E78807-3684-4C3E-952B-7713FCB9F462}"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422915F-C866-42BA-9EDF-9BEF20EE703A}"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7BFC941-D159-4379-888C-79BEE71D4495}"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D4C9125-6F9D-4CAD-9A21-A06CD93CB345}"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C5147AA-F0B8-4A90-AC8E-0953D3A35EF6}"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D069179-F573-4742-85D4-BA27D2A43C4F}"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DCCED6F-F5EB-4AEA-92F6-063EEEEED849}"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63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2A965EE-43B9-4C17-B29E-FA6F1AABDE26}"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D29AC0A-E217-4185-9EF0-F184B35369BC}"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7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F344481-445D-48E1-A2A0-49C04F91A94D}"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F37AF34-5B36-4C83-AF17-6F7FB5EE2DF5}"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84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28AF0A9-6C5D-4330-9A23-FD28062152EA}"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E920A9C-0292-48B0-BEBF-A4660F9F19B7}"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94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F85ADF9-39E3-41BC-854C-D2598B5E199F}"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D5BCA18-E66A-46F1-9534-29FE8D68DDBD}"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1BAD794-F4B1-4F4F-921E-49D73DD1573F}"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8B5C11A-FE18-4A27-A811-19D6F742DE0C}"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18734D3-73FD-492B-96AA-5B1015EDA739}"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AEFDD84-289D-4B81-AFEF-FFF0B66FD376}"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D161086-324A-4910-8098-9DABC01A85D6}"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A71A64F-E236-4C0E-B8F0-BD5DA56595D6}"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2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3BD0DF5-0DA8-4D25-AE94-178D1207724C}"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8B6D51-27BB-423D-8E9A-4221B73BB6F7}"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35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0A4AA4D-643E-44CF-BFF4-E7F344D68F07}"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21B5D5B-74FD-429C-9EC5-E32551C4F453}"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58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78EECF6-70B7-4009-88D5-319705D4E8F7}" type="datetimeFigureOut">
              <a:rPr lang="en-GB"/>
              <a:pPr>
                <a:defRPr/>
              </a:pPr>
              <a:t>25/03/2019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CC08B40-8F66-4985-A943-519D5D884CE0}"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4400" kern="1200">
          <a:solidFill>
            <a:schemeClr val="tx2"/>
          </a:solidFill>
          <a:latin typeface="+mn-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68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4B75623-C54C-4D66-A8E3-83478E7A5515}" type="datetimeFigureOut">
              <a:rPr lang="en-GB"/>
              <a:pPr>
                <a:defRPr/>
              </a:pPr>
              <a:t>25/03/2019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57CA31-C67C-4D15-A5A0-9197C626762F}"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4400" kern="1200">
          <a:solidFill>
            <a:schemeClr val="tx2"/>
          </a:solidFill>
          <a:latin typeface="+mn-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78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A200AE9C-659D-47B6-99EE-A9157FC2A8F5}" type="datetimeFigureOut">
              <a:rPr lang="en-GB"/>
              <a:pPr>
                <a:defRPr/>
              </a:pPr>
              <a:t>25/03/2019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1CC4EB6-14E1-4044-8CA0-3BE53AFA9722}"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4400" kern="1200">
          <a:solidFill>
            <a:schemeClr val="tx2"/>
          </a:solidFill>
          <a:latin typeface="+mn-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89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FDFCECF-9186-49B5-BCA9-37A8043F329B}" type="datetimeFigureOut">
              <a:rPr lang="en-GB"/>
              <a:pPr>
                <a:defRPr/>
              </a:pPr>
              <a:t>25/03/2019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15E360A-17A7-4C85-B85B-B3BBAD5E7212}"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4400" kern="1200">
          <a:solidFill>
            <a:schemeClr val="tx2"/>
          </a:solidFill>
          <a:latin typeface="+mn-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99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A7AECA7-8204-49C5-B976-116BCF5F32F3}" type="datetimeFigureOut">
              <a:rPr lang="en-GB"/>
              <a:pPr>
                <a:defRPr/>
              </a:pPr>
              <a:t>25/03/2019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F94AB56-C25C-46BF-9F71-9C20B2CB7CAA}"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4400" kern="1200">
          <a:solidFill>
            <a:schemeClr val="tx2"/>
          </a:solidFill>
          <a:latin typeface="+mn-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409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A2A43AD-99A9-45D2-82E3-F644FF4B1946}" type="datetimeFigureOut">
              <a:rPr lang="en-GB"/>
              <a:pPr>
                <a:defRPr/>
              </a:pPr>
              <a:t>25/03/2019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CCD243C-09B3-4A39-8A6C-505C98C876E5}"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4400" kern="1200">
          <a:solidFill>
            <a:schemeClr val="tx2"/>
          </a:solidFill>
          <a:latin typeface="+mn-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9356073C-94DC-4577-9797-5C026A39F2EB}"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A35AAC7-D468-45EF-971C-D23D84135FED}"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419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FC24A26-F548-40C9-8FF8-052456048C79}" type="datetimeFigureOut">
              <a:rPr lang="en-GB"/>
              <a:pPr>
                <a:defRPr/>
              </a:pPr>
              <a:t>25/03/2019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0E837A5-82E1-472D-836E-D46942DF3420}"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4400" kern="1200">
          <a:solidFill>
            <a:schemeClr val="tx2"/>
          </a:solidFill>
          <a:latin typeface="+mn-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18EC820-9315-4EA4-AB0A-D3659EF1EC40}" type="datetimeFigureOut">
              <a:rPr lang="en-GB" smtClean="0"/>
              <a:pPr>
                <a:defRPr/>
              </a:pPr>
              <a:t>25/03/2019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2EE8912-5E13-4DBB-A97E-E6637EBA1906}" type="slidenum">
              <a:rPr lang="en-GB" altLang="en-US" smtClean="0"/>
              <a:pPr/>
              <a:t>‹#›</a:t>
            </a:fld>
            <a:endParaRPr lang="en-GB" altLang="en-US"/>
          </a:p>
        </p:txBody>
      </p:sp>
    </p:spTree>
    <p:extLst>
      <p:ext uri="{BB962C8B-B14F-4D97-AF65-F5344CB8AC3E}">
        <p14:creationId xmlns:p14="http://schemas.microsoft.com/office/powerpoint/2010/main" val="3014758284"/>
      </p:ext>
    </p:extLst>
  </p:cSld>
  <p:clrMap bg1="lt1" tx1="dk1" bg2="lt2" tx2="dk2" accent1="accent1" accent2="accent2" accent3="accent3" accent4="accent4" accent5="accent5" accent6="accent6" hlink="hlink" folHlink="folHlink"/>
  <p:sldLayoutIdLst>
    <p:sldLayoutId id="2147484638" r:id="rId1"/>
    <p:sldLayoutId id="2147484639" r:id="rId2"/>
    <p:sldLayoutId id="2147484640" r:id="rId3"/>
    <p:sldLayoutId id="2147484641" r:id="rId4"/>
    <p:sldLayoutId id="2147484642" r:id="rId5"/>
    <p:sldLayoutId id="2147484643" r:id="rId6"/>
    <p:sldLayoutId id="2147484644" r:id="rId7"/>
    <p:sldLayoutId id="2147484645" r:id="rId8"/>
    <p:sldLayoutId id="2147484646" r:id="rId9"/>
    <p:sldLayoutId id="2147484647" r:id="rId10"/>
    <p:sldLayoutId id="2147484648" r:id="rId11"/>
    <p:sldLayoutId id="2147484649" r:id="rId12"/>
    <p:sldLayoutId id="2147484650" r:id="rId13"/>
    <p:sldLayoutId id="2147484636" r:id="rId14"/>
  </p:sldLayoutIdLst>
  <p:txStyles>
    <p:titleStyle>
      <a:lvl1pPr algn="l" rtl="0" eaLnBrk="1" fontAlgn="base" hangingPunct="1">
        <a:spcBef>
          <a:spcPct val="0"/>
        </a:spcBef>
        <a:spcAft>
          <a:spcPct val="0"/>
        </a:spcAft>
        <a:defRPr sz="4400" kern="1200">
          <a:solidFill>
            <a:schemeClr val="tx2"/>
          </a:solidFill>
          <a:latin typeface="+mn-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1BAD794-F4B1-4F4F-921E-49D73DD1573F}"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8B5C11A-FE18-4A27-A811-19D6F742DE0C}" type="slidenum">
              <a:rPr lang="en-GB" altLang="en-US"/>
              <a:pPr/>
              <a:t>‹#›</a:t>
            </a:fld>
            <a:endParaRPr lang="en-GB" altLang="en-US"/>
          </a:p>
        </p:txBody>
      </p:sp>
    </p:spTree>
    <p:extLst>
      <p:ext uri="{BB962C8B-B14F-4D97-AF65-F5344CB8AC3E}">
        <p14:creationId xmlns:p14="http://schemas.microsoft.com/office/powerpoint/2010/main" val="2125761427"/>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9356073C-94DC-4577-9797-5C026A39F2EB}"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A35AAC7-D468-45EF-971C-D23D84135FED}" type="slidenum">
              <a:rPr lang="en-GB" altLang="en-US"/>
              <a:pPr/>
              <a:t>‹#›</a:t>
            </a:fld>
            <a:endParaRPr lang="en-GB" altLang="en-US"/>
          </a:p>
        </p:txBody>
      </p:sp>
    </p:spTree>
    <p:extLst>
      <p:ext uri="{BB962C8B-B14F-4D97-AF65-F5344CB8AC3E}">
        <p14:creationId xmlns:p14="http://schemas.microsoft.com/office/powerpoint/2010/main" val="2672813352"/>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CDDF787-1C40-4E53-BB98-1C7F268BEABF}"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B1A5EDF-D2CE-4B84-87F7-9EEB576977C3}" type="slidenum">
              <a:rPr lang="en-GB" altLang="en-US"/>
              <a:pPr/>
              <a:t>‹#›</a:t>
            </a:fld>
            <a:endParaRPr lang="en-GB" altLang="en-US"/>
          </a:p>
        </p:txBody>
      </p:sp>
    </p:spTree>
    <p:extLst>
      <p:ext uri="{BB962C8B-B14F-4D97-AF65-F5344CB8AC3E}">
        <p14:creationId xmlns:p14="http://schemas.microsoft.com/office/powerpoint/2010/main" val="3912183916"/>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219DD47-38A2-4A87-A79C-CC77B0E2C23B}"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2DA6A94-2D1D-418C-B602-18D5404D3E38}" type="slidenum">
              <a:rPr lang="en-GB" altLang="en-US"/>
              <a:pPr/>
              <a:t>‹#›</a:t>
            </a:fld>
            <a:endParaRPr lang="en-GB" altLang="en-US"/>
          </a:p>
        </p:txBody>
      </p:sp>
    </p:spTree>
    <p:extLst>
      <p:ext uri="{BB962C8B-B14F-4D97-AF65-F5344CB8AC3E}">
        <p14:creationId xmlns:p14="http://schemas.microsoft.com/office/powerpoint/2010/main" val="858913225"/>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32B49D1-0232-4AC5-8A85-072767E543BE}"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BD59C3E-EF16-44BD-8524-79E9DED610D5}" type="slidenum">
              <a:rPr lang="en-GB" altLang="en-US"/>
              <a:pPr/>
              <a:t>‹#›</a:t>
            </a:fld>
            <a:endParaRPr lang="en-GB" altLang="en-US"/>
          </a:p>
        </p:txBody>
      </p:sp>
    </p:spTree>
    <p:extLst>
      <p:ext uri="{BB962C8B-B14F-4D97-AF65-F5344CB8AC3E}">
        <p14:creationId xmlns:p14="http://schemas.microsoft.com/office/powerpoint/2010/main" val="4240313278"/>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4FD323E-0AA6-4C1E-8823-2B88BA2D78E1}"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4A6BCA4-23B3-4658-9166-B0E12A978868}" type="slidenum">
              <a:rPr lang="en-GB" altLang="en-US"/>
              <a:pPr/>
              <a:t>‹#›</a:t>
            </a:fld>
            <a:endParaRPr lang="en-GB" altLang="en-US"/>
          </a:p>
        </p:txBody>
      </p:sp>
    </p:spTree>
    <p:extLst>
      <p:ext uri="{BB962C8B-B14F-4D97-AF65-F5344CB8AC3E}">
        <p14:creationId xmlns:p14="http://schemas.microsoft.com/office/powerpoint/2010/main" val="3104144034"/>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50C7AE9-0813-4160-9346-2544C9AF19D9}"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A4C802D-1486-4898-AEED-42A5C3D0637C}" type="slidenum">
              <a:rPr lang="en-GB" altLang="en-US"/>
              <a:pPr/>
              <a:t>‹#›</a:t>
            </a:fld>
            <a:endParaRPr lang="en-GB" altLang="en-US"/>
          </a:p>
        </p:txBody>
      </p:sp>
    </p:spTree>
    <p:extLst>
      <p:ext uri="{BB962C8B-B14F-4D97-AF65-F5344CB8AC3E}">
        <p14:creationId xmlns:p14="http://schemas.microsoft.com/office/powerpoint/2010/main" val="1363994623"/>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3A464DF-E849-40E7-A30D-8D5BDF538468}"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7B756B7-F311-4127-BE6D-5742D118E891}" type="slidenum">
              <a:rPr lang="en-GB" altLang="en-US"/>
              <a:pPr/>
              <a:t>‹#›</a:t>
            </a:fld>
            <a:endParaRPr lang="en-GB" altLang="en-US"/>
          </a:p>
        </p:txBody>
      </p:sp>
    </p:spTree>
    <p:extLst>
      <p:ext uri="{BB962C8B-B14F-4D97-AF65-F5344CB8AC3E}">
        <p14:creationId xmlns:p14="http://schemas.microsoft.com/office/powerpoint/2010/main" val="1146094142"/>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CDDF787-1C40-4E53-BB98-1C7F268BEABF}"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B1A5EDF-D2CE-4B84-87F7-9EEB576977C3}"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7294A34-674C-4985-B6C3-C69F634FBE9D}"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AD45E92-2FCF-4B31-B3F6-65E5C29AC7E0}" type="slidenum">
              <a:rPr lang="en-GB" altLang="en-US"/>
              <a:pPr/>
              <a:t>‹#›</a:t>
            </a:fld>
            <a:endParaRPr lang="en-GB" altLang="en-US"/>
          </a:p>
        </p:txBody>
      </p:sp>
    </p:spTree>
    <p:extLst>
      <p:ext uri="{BB962C8B-B14F-4D97-AF65-F5344CB8AC3E}">
        <p14:creationId xmlns:p14="http://schemas.microsoft.com/office/powerpoint/2010/main" val="3592902805"/>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3D2CAF1-2909-4CCA-819C-C39E7FED0CB1}"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0D4C145-AE78-42CA-BA48-B5DBD2677D97}" type="slidenum">
              <a:rPr lang="en-GB" altLang="en-US"/>
              <a:pPr/>
              <a:t>‹#›</a:t>
            </a:fld>
            <a:endParaRPr lang="en-GB" altLang="en-US"/>
          </a:p>
        </p:txBody>
      </p:sp>
    </p:spTree>
    <p:extLst>
      <p:ext uri="{BB962C8B-B14F-4D97-AF65-F5344CB8AC3E}">
        <p14:creationId xmlns:p14="http://schemas.microsoft.com/office/powerpoint/2010/main" val="2301197892"/>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BB1FAB9-AAB1-4CCA-B9FD-D0B39E0E5C85}"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6E78807-3684-4C3E-952B-7713FCB9F462}" type="slidenum">
              <a:rPr lang="en-GB" altLang="en-US"/>
              <a:pPr/>
              <a:t>‹#›</a:t>
            </a:fld>
            <a:endParaRPr lang="en-GB" altLang="en-US"/>
          </a:p>
        </p:txBody>
      </p:sp>
    </p:spTree>
    <p:extLst>
      <p:ext uri="{BB962C8B-B14F-4D97-AF65-F5344CB8AC3E}">
        <p14:creationId xmlns:p14="http://schemas.microsoft.com/office/powerpoint/2010/main" val="1559376642"/>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422915F-C866-42BA-9EDF-9BEF20EE703A}"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7BFC941-D159-4379-888C-79BEE71D4495}" type="slidenum">
              <a:rPr lang="en-GB" altLang="en-US"/>
              <a:pPr/>
              <a:t>‹#›</a:t>
            </a:fld>
            <a:endParaRPr lang="en-GB" altLang="en-US"/>
          </a:p>
        </p:txBody>
      </p:sp>
    </p:spTree>
    <p:extLst>
      <p:ext uri="{BB962C8B-B14F-4D97-AF65-F5344CB8AC3E}">
        <p14:creationId xmlns:p14="http://schemas.microsoft.com/office/powerpoint/2010/main" val="2229198522"/>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D4C9125-6F9D-4CAD-9A21-A06CD93CB345}"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C5147AA-F0B8-4A90-AC8E-0953D3A35EF6}" type="slidenum">
              <a:rPr lang="en-GB" altLang="en-US"/>
              <a:pPr/>
              <a:t>‹#›</a:t>
            </a:fld>
            <a:endParaRPr lang="en-GB" altLang="en-US"/>
          </a:p>
        </p:txBody>
      </p:sp>
    </p:spTree>
    <p:extLst>
      <p:ext uri="{BB962C8B-B14F-4D97-AF65-F5344CB8AC3E}">
        <p14:creationId xmlns:p14="http://schemas.microsoft.com/office/powerpoint/2010/main" val="3442589005"/>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D069179-F573-4742-85D4-BA27D2A43C4F}"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DCCED6F-F5EB-4AEA-92F6-063EEEEED849}" type="slidenum">
              <a:rPr lang="en-GB" altLang="en-US"/>
              <a:pPr/>
              <a:t>‹#›</a:t>
            </a:fld>
            <a:endParaRPr lang="en-GB" altLang="en-US"/>
          </a:p>
        </p:txBody>
      </p:sp>
    </p:spTree>
    <p:extLst>
      <p:ext uri="{BB962C8B-B14F-4D97-AF65-F5344CB8AC3E}">
        <p14:creationId xmlns:p14="http://schemas.microsoft.com/office/powerpoint/2010/main" val="154911370"/>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63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2A965EE-43B9-4C17-B29E-FA6F1AABDE26}"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D29AC0A-E217-4185-9EF0-F184B35369BC}" type="slidenum">
              <a:rPr lang="en-GB" altLang="en-US"/>
              <a:pPr/>
              <a:t>‹#›</a:t>
            </a:fld>
            <a:endParaRPr lang="en-GB" altLang="en-US"/>
          </a:p>
        </p:txBody>
      </p:sp>
    </p:spTree>
    <p:extLst>
      <p:ext uri="{BB962C8B-B14F-4D97-AF65-F5344CB8AC3E}">
        <p14:creationId xmlns:p14="http://schemas.microsoft.com/office/powerpoint/2010/main" val="946793190"/>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7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F344481-445D-48E1-A2A0-49C04F91A94D}"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F37AF34-5B36-4C83-AF17-6F7FB5EE2DF5}" type="slidenum">
              <a:rPr lang="en-GB" altLang="en-US"/>
              <a:pPr/>
              <a:t>‹#›</a:t>
            </a:fld>
            <a:endParaRPr lang="en-GB" altLang="en-US"/>
          </a:p>
        </p:txBody>
      </p:sp>
    </p:spTree>
    <p:extLst>
      <p:ext uri="{BB962C8B-B14F-4D97-AF65-F5344CB8AC3E}">
        <p14:creationId xmlns:p14="http://schemas.microsoft.com/office/powerpoint/2010/main" val="1182726035"/>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84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28AF0A9-6C5D-4330-9A23-FD28062152EA}"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E920A9C-0292-48B0-BEBF-A4660F9F19B7}" type="slidenum">
              <a:rPr lang="en-GB" altLang="en-US"/>
              <a:pPr/>
              <a:t>‹#›</a:t>
            </a:fld>
            <a:endParaRPr lang="en-GB" altLang="en-US"/>
          </a:p>
        </p:txBody>
      </p:sp>
    </p:spTree>
    <p:extLst>
      <p:ext uri="{BB962C8B-B14F-4D97-AF65-F5344CB8AC3E}">
        <p14:creationId xmlns:p14="http://schemas.microsoft.com/office/powerpoint/2010/main" val="1095192247"/>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94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F85ADF9-39E3-41BC-854C-D2598B5E199F}"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D5BCA18-E66A-46F1-9534-29FE8D68DDBD}" type="slidenum">
              <a:rPr lang="en-GB" altLang="en-US"/>
              <a:pPr/>
              <a:t>‹#›</a:t>
            </a:fld>
            <a:endParaRPr lang="en-GB" altLang="en-US"/>
          </a:p>
        </p:txBody>
      </p:sp>
    </p:spTree>
    <p:extLst>
      <p:ext uri="{BB962C8B-B14F-4D97-AF65-F5344CB8AC3E}">
        <p14:creationId xmlns:p14="http://schemas.microsoft.com/office/powerpoint/2010/main" val="3359771163"/>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219DD47-38A2-4A87-A79C-CC77B0E2C23B}"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2DA6A94-2D1D-418C-B602-18D5404D3E38}"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18734D3-73FD-492B-96AA-5B1015EDA739}"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AEFDD84-289D-4B81-AFEF-FFF0B66FD376}" type="slidenum">
              <a:rPr lang="en-GB" altLang="en-US"/>
              <a:pPr/>
              <a:t>‹#›</a:t>
            </a:fld>
            <a:endParaRPr lang="en-GB" altLang="en-US"/>
          </a:p>
        </p:txBody>
      </p:sp>
    </p:spTree>
    <p:extLst>
      <p:ext uri="{BB962C8B-B14F-4D97-AF65-F5344CB8AC3E}">
        <p14:creationId xmlns:p14="http://schemas.microsoft.com/office/powerpoint/2010/main" val="2641839244"/>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D161086-324A-4910-8098-9DABC01A85D6}"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A71A64F-E236-4C0E-B8F0-BD5DA56595D6}" type="slidenum">
              <a:rPr lang="en-GB" altLang="en-US"/>
              <a:pPr/>
              <a:t>‹#›</a:t>
            </a:fld>
            <a:endParaRPr lang="en-GB" altLang="en-US"/>
          </a:p>
        </p:txBody>
      </p:sp>
    </p:spTree>
    <p:extLst>
      <p:ext uri="{BB962C8B-B14F-4D97-AF65-F5344CB8AC3E}">
        <p14:creationId xmlns:p14="http://schemas.microsoft.com/office/powerpoint/2010/main" val="3634812910"/>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2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3BD0DF5-0DA8-4D25-AE94-178D1207724C}"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8B6D51-27BB-423D-8E9A-4221B73BB6F7}" type="slidenum">
              <a:rPr lang="en-GB" altLang="en-US"/>
              <a:pPr/>
              <a:t>‹#›</a:t>
            </a:fld>
            <a:endParaRPr lang="en-GB" altLang="en-US"/>
          </a:p>
        </p:txBody>
      </p:sp>
    </p:spTree>
    <p:extLst>
      <p:ext uri="{BB962C8B-B14F-4D97-AF65-F5344CB8AC3E}">
        <p14:creationId xmlns:p14="http://schemas.microsoft.com/office/powerpoint/2010/main" val="3732349047"/>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35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0A4AA4D-643E-44CF-BFF4-E7F344D68F07}"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21B5D5B-74FD-429C-9EC5-E32551C4F453}" type="slidenum">
              <a:rPr lang="en-GB" altLang="en-US"/>
              <a:pPr/>
              <a:t>‹#›</a:t>
            </a:fld>
            <a:endParaRPr lang="en-GB" altLang="en-US"/>
          </a:p>
        </p:txBody>
      </p:sp>
    </p:spTree>
    <p:extLst>
      <p:ext uri="{BB962C8B-B14F-4D97-AF65-F5344CB8AC3E}">
        <p14:creationId xmlns:p14="http://schemas.microsoft.com/office/powerpoint/2010/main" val="2536494367"/>
      </p:ext>
    </p:extLst>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58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78EECF6-70B7-4009-88D5-319705D4E8F7}" type="datetimeFigureOut">
              <a:rPr lang="en-GB"/>
              <a:pPr>
                <a:defRPr/>
              </a:pPr>
              <a:t>25/03/2019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CC08B40-8F66-4985-A943-519D5D884CE0}" type="slidenum">
              <a:rPr lang="en-GB" altLang="en-US"/>
              <a:pPr/>
              <a:t>‹#›</a:t>
            </a:fld>
            <a:endParaRPr lang="en-GB" altLang="en-US"/>
          </a:p>
        </p:txBody>
      </p:sp>
    </p:spTree>
    <p:extLst>
      <p:ext uri="{BB962C8B-B14F-4D97-AF65-F5344CB8AC3E}">
        <p14:creationId xmlns:p14="http://schemas.microsoft.com/office/powerpoint/2010/main" val="602993665"/>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4400" kern="1200">
          <a:solidFill>
            <a:schemeClr val="tx2"/>
          </a:solidFill>
          <a:latin typeface="+mn-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68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4B75623-C54C-4D66-A8E3-83478E7A5515}" type="datetimeFigureOut">
              <a:rPr lang="en-GB"/>
              <a:pPr>
                <a:defRPr/>
              </a:pPr>
              <a:t>25/03/2019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57CA31-C67C-4D15-A5A0-9197C626762F}" type="slidenum">
              <a:rPr lang="en-GB" altLang="en-US"/>
              <a:pPr/>
              <a:t>‹#›</a:t>
            </a:fld>
            <a:endParaRPr lang="en-GB" altLang="en-US"/>
          </a:p>
        </p:txBody>
      </p:sp>
    </p:spTree>
    <p:extLst>
      <p:ext uri="{BB962C8B-B14F-4D97-AF65-F5344CB8AC3E}">
        <p14:creationId xmlns:p14="http://schemas.microsoft.com/office/powerpoint/2010/main" val="3139066337"/>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4400" kern="1200">
          <a:solidFill>
            <a:schemeClr val="tx2"/>
          </a:solidFill>
          <a:latin typeface="+mn-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78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A200AE9C-659D-47B6-99EE-A9157FC2A8F5}" type="datetimeFigureOut">
              <a:rPr lang="en-GB"/>
              <a:pPr>
                <a:defRPr/>
              </a:pPr>
              <a:t>25/03/2019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1CC4EB6-14E1-4044-8CA0-3BE53AFA9722}" type="slidenum">
              <a:rPr lang="en-GB" altLang="en-US"/>
              <a:pPr/>
              <a:t>‹#›</a:t>
            </a:fld>
            <a:endParaRPr lang="en-GB" altLang="en-US"/>
          </a:p>
        </p:txBody>
      </p:sp>
    </p:spTree>
    <p:extLst>
      <p:ext uri="{BB962C8B-B14F-4D97-AF65-F5344CB8AC3E}">
        <p14:creationId xmlns:p14="http://schemas.microsoft.com/office/powerpoint/2010/main" val="3096851575"/>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4400" kern="1200">
          <a:solidFill>
            <a:schemeClr val="tx2"/>
          </a:solidFill>
          <a:latin typeface="+mn-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89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FDFCECF-9186-49B5-BCA9-37A8043F329B}" type="datetimeFigureOut">
              <a:rPr lang="en-GB"/>
              <a:pPr>
                <a:defRPr/>
              </a:pPr>
              <a:t>25/03/2019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15E360A-17A7-4C85-B85B-B3BBAD5E7212}" type="slidenum">
              <a:rPr lang="en-GB" altLang="en-US"/>
              <a:pPr/>
              <a:t>‹#›</a:t>
            </a:fld>
            <a:endParaRPr lang="en-GB" altLang="en-US"/>
          </a:p>
        </p:txBody>
      </p:sp>
    </p:spTree>
    <p:extLst>
      <p:ext uri="{BB962C8B-B14F-4D97-AF65-F5344CB8AC3E}">
        <p14:creationId xmlns:p14="http://schemas.microsoft.com/office/powerpoint/2010/main" val="3468559470"/>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4400" kern="1200">
          <a:solidFill>
            <a:schemeClr val="tx2"/>
          </a:solidFill>
          <a:latin typeface="+mn-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99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A7AECA7-8204-49C5-B976-116BCF5F32F3}" type="datetimeFigureOut">
              <a:rPr lang="en-GB"/>
              <a:pPr>
                <a:defRPr/>
              </a:pPr>
              <a:t>25/03/2019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F94AB56-C25C-46BF-9F71-9C20B2CB7CAA}" type="slidenum">
              <a:rPr lang="en-GB" altLang="en-US"/>
              <a:pPr/>
              <a:t>‹#›</a:t>
            </a:fld>
            <a:endParaRPr lang="en-GB" altLang="en-US"/>
          </a:p>
        </p:txBody>
      </p:sp>
    </p:spTree>
    <p:extLst>
      <p:ext uri="{BB962C8B-B14F-4D97-AF65-F5344CB8AC3E}">
        <p14:creationId xmlns:p14="http://schemas.microsoft.com/office/powerpoint/2010/main" val="1502498496"/>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4400" kern="1200">
          <a:solidFill>
            <a:schemeClr val="tx2"/>
          </a:solidFill>
          <a:latin typeface="+mn-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409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A2A43AD-99A9-45D2-82E3-F644FF4B1946}" type="datetimeFigureOut">
              <a:rPr lang="en-GB"/>
              <a:pPr>
                <a:defRPr/>
              </a:pPr>
              <a:t>25/03/2019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CCD243C-09B3-4A39-8A6C-505C98C876E5}" type="slidenum">
              <a:rPr lang="en-GB" altLang="en-US"/>
              <a:pPr/>
              <a:t>‹#›</a:t>
            </a:fld>
            <a:endParaRPr lang="en-GB" altLang="en-US"/>
          </a:p>
        </p:txBody>
      </p:sp>
    </p:spTree>
    <p:extLst>
      <p:ext uri="{BB962C8B-B14F-4D97-AF65-F5344CB8AC3E}">
        <p14:creationId xmlns:p14="http://schemas.microsoft.com/office/powerpoint/2010/main" val="2351060610"/>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4400" kern="1200">
          <a:solidFill>
            <a:schemeClr val="tx2"/>
          </a:solidFill>
          <a:latin typeface="+mn-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32B49D1-0232-4AC5-8A85-072767E543BE}"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BD59C3E-EF16-44BD-8524-79E9DED610D5}"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419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FC24A26-F548-40C9-8FF8-052456048C79}" type="datetimeFigureOut">
              <a:rPr lang="en-GB"/>
              <a:pPr>
                <a:defRPr/>
              </a:pPr>
              <a:t>25/03/2019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0E837A5-82E1-472D-836E-D46942DF3420}" type="slidenum">
              <a:rPr lang="en-GB" altLang="en-US"/>
              <a:pPr/>
              <a:t>‹#›</a:t>
            </a:fld>
            <a:endParaRPr lang="en-GB" altLang="en-US"/>
          </a:p>
        </p:txBody>
      </p:sp>
    </p:spTree>
    <p:extLst>
      <p:ext uri="{BB962C8B-B14F-4D97-AF65-F5344CB8AC3E}">
        <p14:creationId xmlns:p14="http://schemas.microsoft.com/office/powerpoint/2010/main" val="3605989200"/>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4400" kern="1200">
          <a:solidFill>
            <a:schemeClr val="tx2"/>
          </a:solidFill>
          <a:latin typeface="+mn-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cs typeface="+mn-cs"/>
              </a:defRPr>
            </a:lvl1pPr>
          </a:lstStyle>
          <a:p>
            <a:pPr>
              <a:defRPr/>
            </a:pPr>
            <a:fld id="{0801DD4D-B863-4728-BF59-54C2B1663064}" type="datetime1">
              <a:rPr lang="en-US"/>
              <a:pPr>
                <a:defRPr/>
              </a:pPr>
              <a:t>3/25/2019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anose="020F0502020204030204" pitchFamily="34" charset="0"/>
              </a:defRPr>
            </a:lvl1pPr>
          </a:lstStyle>
          <a:p>
            <a:fld id="{D3B9E57A-C619-4BC2-B9A4-E9805F56DA2C}" type="slidenum">
              <a:rPr lang="en-US" altLang="en-US"/>
              <a:pPr/>
              <a:t>‹#›</a:t>
            </a:fld>
            <a:endParaRPr lang="en-US" altLang="en-US"/>
          </a:p>
        </p:txBody>
      </p:sp>
    </p:spTree>
    <p:extLst>
      <p:ext uri="{BB962C8B-B14F-4D97-AF65-F5344CB8AC3E}">
        <p14:creationId xmlns:p14="http://schemas.microsoft.com/office/powerpoint/2010/main" val="2687977946"/>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4692" r:id="rId12"/>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4FD323E-0AA6-4C1E-8823-2B88BA2D78E1}"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4A6BCA4-23B3-4658-9166-B0E12A978868}"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50C7AE9-0813-4160-9346-2544C9AF19D9}"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A4C802D-1486-4898-AEED-42A5C3D0637C}"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3A464DF-E849-40E7-A30D-8D5BDF538468}" type="datetimeFigureOut">
              <a:rPr lang="en-GB"/>
              <a:pPr>
                <a:defRPr/>
              </a:pPr>
              <a:t>25/03/2019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7B756B7-F311-4127-BE6D-5742D118E891}" type="slidenum">
              <a:rPr lang="en-GB" altLang="en-US"/>
              <a:pPr/>
              <a:t>‹#›</a:t>
            </a:fld>
            <a:endParaRPr lang="en-GB" alt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00034" y="2708920"/>
            <a:ext cx="8229600" cy="562074"/>
          </a:xfrm>
        </p:spPr>
        <p:txBody>
          <a:bodyPr/>
          <a:lstStyle/>
          <a:p>
            <a:pPr algn="ctr"/>
            <a:r>
              <a:rPr lang="en-GB" dirty="0" smtClean="0"/>
              <a:t>Helicopter parenting: should we wrap them up in cotton wool or should we let them fail?</a:t>
            </a:r>
            <a:endParaRPr lang="en-GB" dirty="0"/>
          </a:p>
        </p:txBody>
      </p:sp>
      <p:sp>
        <p:nvSpPr>
          <p:cNvPr id="8" name="Title 1"/>
          <p:cNvSpPr txBox="1">
            <a:spLocks/>
          </p:cNvSpPr>
          <p:nvPr/>
        </p:nvSpPr>
        <p:spPr bwMode="auto">
          <a:xfrm>
            <a:off x="471082" y="5373216"/>
            <a:ext cx="822960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smtClean="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Dr Trevor James</a:t>
            </a:r>
            <a:endParaRPr kumimoji="0" lang="en-GB" sz="24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662108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6264696" cy="562074"/>
          </a:xfrm>
        </p:spPr>
        <p:txBody>
          <a:bodyPr/>
          <a:lstStyle/>
          <a:p>
            <a:r>
              <a:rPr lang="en-GB" sz="2000" dirty="0"/>
              <a:t>Existing helicopter parenting scales</a:t>
            </a:r>
          </a:p>
        </p:txBody>
      </p:sp>
      <p:sp>
        <p:nvSpPr>
          <p:cNvPr id="3" name="TextBox 2"/>
          <p:cNvSpPr txBox="1"/>
          <p:nvPr/>
        </p:nvSpPr>
        <p:spPr>
          <a:xfrm>
            <a:off x="484120" y="1604681"/>
            <a:ext cx="6408712" cy="5041380"/>
          </a:xfrm>
          <a:prstGeom prst="rect">
            <a:avLst/>
          </a:prstGeom>
          <a:noFill/>
        </p:spPr>
        <p:txBody>
          <a:bodyPr wrap="square" rtlCol="0">
            <a:spAutoFit/>
          </a:bodyPr>
          <a:lstStyle/>
          <a:p>
            <a:pPr>
              <a:lnSpc>
                <a:spcPct val="120000"/>
              </a:lnSpc>
            </a:pPr>
            <a:r>
              <a:rPr lang="en-GB" sz="1600" dirty="0" smtClean="0"/>
              <a:t>There are at least three reasons to develop a new scale:</a:t>
            </a:r>
          </a:p>
          <a:p>
            <a:pPr>
              <a:lnSpc>
                <a:spcPct val="120000"/>
              </a:lnSpc>
            </a:pPr>
            <a:endParaRPr lang="en-GB" sz="1600" dirty="0"/>
          </a:p>
          <a:p>
            <a:pPr marL="342900" indent="-342900">
              <a:lnSpc>
                <a:spcPct val="120000"/>
              </a:lnSpc>
              <a:buFont typeface="+mj-lt"/>
              <a:buAutoNum type="arabicPeriod"/>
            </a:pPr>
            <a:r>
              <a:rPr lang="en-GB" sz="1600" dirty="0" smtClean="0"/>
              <a:t>Most scales include measures of over-parenting in the their helicopter parenting scale, e.g. ‘My parents plan </a:t>
            </a:r>
            <a:r>
              <a:rPr lang="en-GB" sz="1600" dirty="0"/>
              <a:t>m</a:t>
            </a:r>
            <a:r>
              <a:rPr lang="en-GB" sz="1600" dirty="0" smtClean="0"/>
              <a:t>y diet.” Conceptually, these are different things.</a:t>
            </a:r>
          </a:p>
          <a:p>
            <a:pPr marL="342900" indent="-342900">
              <a:lnSpc>
                <a:spcPct val="120000"/>
              </a:lnSpc>
              <a:buFont typeface="+mj-lt"/>
              <a:buAutoNum type="arabicPeriod"/>
            </a:pPr>
            <a:endParaRPr lang="en-GB" sz="1600" dirty="0"/>
          </a:p>
          <a:p>
            <a:pPr marL="342900" indent="-342900">
              <a:lnSpc>
                <a:spcPct val="120000"/>
              </a:lnSpc>
              <a:buFont typeface="+mj-lt"/>
              <a:buAutoNum type="arabicPeriod"/>
            </a:pPr>
            <a:r>
              <a:rPr lang="en-GB" sz="1600" dirty="0" smtClean="0"/>
              <a:t>Most do not ask about past experiences (except </a:t>
            </a:r>
            <a:r>
              <a:rPr lang="en-GB" sz="1600" dirty="0" err="1" smtClean="0"/>
              <a:t>LeMoyne</a:t>
            </a:r>
            <a:r>
              <a:rPr lang="en-GB" sz="1600" dirty="0" smtClean="0"/>
              <a:t> and </a:t>
            </a:r>
            <a:r>
              <a:rPr lang="en-GB" sz="1600" dirty="0" err="1" smtClean="0"/>
              <a:t>Buchanen</a:t>
            </a:r>
            <a:r>
              <a:rPr lang="en-GB" sz="1600" dirty="0" smtClean="0"/>
              <a:t>; 2011)</a:t>
            </a:r>
          </a:p>
          <a:p>
            <a:pPr marL="342900" indent="-342900">
              <a:lnSpc>
                <a:spcPct val="120000"/>
              </a:lnSpc>
              <a:buFont typeface="+mj-lt"/>
              <a:buAutoNum type="arabicPeriod"/>
            </a:pPr>
            <a:endParaRPr lang="en-GB" sz="1600" dirty="0"/>
          </a:p>
          <a:p>
            <a:pPr marL="342900" indent="-342900">
              <a:lnSpc>
                <a:spcPct val="120000"/>
              </a:lnSpc>
              <a:buFont typeface="+mj-lt"/>
              <a:buAutoNum type="arabicPeriod"/>
            </a:pPr>
            <a:r>
              <a:rPr lang="en-GB" sz="1600" dirty="0" smtClean="0"/>
              <a:t>Most scales are not multi-dimensional, e.g. they </a:t>
            </a:r>
            <a:r>
              <a:rPr lang="en-GB" sz="1600" dirty="0"/>
              <a:t>focus heavily </a:t>
            </a:r>
            <a:r>
              <a:rPr lang="en-GB" sz="1600" dirty="0" smtClean="0"/>
              <a:t>on one aspect (parents) </a:t>
            </a:r>
            <a:r>
              <a:rPr lang="en-GB" sz="1600" dirty="0"/>
              <a:t>and do not ask about school experiences</a:t>
            </a:r>
            <a:r>
              <a:rPr lang="en-GB" sz="1600" dirty="0" smtClean="0"/>
              <a:t>.</a:t>
            </a:r>
          </a:p>
          <a:p>
            <a:pPr marL="342900" indent="-342900">
              <a:lnSpc>
                <a:spcPct val="120000"/>
              </a:lnSpc>
              <a:buFont typeface="+mj-lt"/>
              <a:buAutoNum type="arabicPeriod"/>
            </a:pPr>
            <a:endParaRPr lang="en-GB" sz="1600" dirty="0"/>
          </a:p>
          <a:p>
            <a:pPr>
              <a:lnSpc>
                <a:spcPct val="150000"/>
              </a:lnSpc>
            </a:pPr>
            <a:r>
              <a:rPr lang="en-GB" sz="1600" dirty="0" smtClean="0"/>
              <a:t>We decided to create a scale to measure this specific form of sheltering: </a:t>
            </a:r>
            <a:r>
              <a:rPr lang="en-GB" sz="1600" b="1" dirty="0" smtClean="0">
                <a:solidFill>
                  <a:schemeClr val="tx2"/>
                </a:solidFill>
              </a:rPr>
              <a:t>Protection from Adversity and Sheltering Scale (PASS)</a:t>
            </a:r>
            <a:endParaRPr lang="en-GB" sz="1600" b="1" dirty="0">
              <a:solidFill>
                <a:schemeClr val="tx2"/>
              </a:solidFill>
            </a:endParaRPr>
          </a:p>
          <a:p>
            <a:pPr marL="342900" indent="-342900">
              <a:lnSpc>
                <a:spcPct val="120000"/>
              </a:lnSpc>
              <a:buFont typeface="+mj-lt"/>
              <a:buAutoNum type="arabicPeriod"/>
            </a:pPr>
            <a:endParaRPr lang="en-GB" sz="1600" dirty="0"/>
          </a:p>
        </p:txBody>
      </p:sp>
      <p:pic>
        <p:nvPicPr>
          <p:cNvPr id="11266" name="Picture 2" descr="Image result for wor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4484" y="1231474"/>
            <a:ext cx="1103649" cy="110364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global self-conce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569" y="2449358"/>
            <a:ext cx="1806066" cy="13545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contr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4749" y="4036352"/>
            <a:ext cx="1615706" cy="107579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s://upload.wikimedia.org/wikipedia/commons/a/ab/Prefrontal_corte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2832" y="5373057"/>
            <a:ext cx="2059540" cy="127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891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6264696" cy="562074"/>
          </a:xfrm>
        </p:spPr>
        <p:txBody>
          <a:bodyPr/>
          <a:lstStyle/>
          <a:p>
            <a:r>
              <a:rPr lang="en-GB" sz="2000" dirty="0" smtClean="0">
                <a:solidFill>
                  <a:schemeClr val="tx2"/>
                </a:solidFill>
              </a:rPr>
              <a:t>Protection from Adversity and Sheltering Scale (PASS) – Pilot study</a:t>
            </a:r>
            <a:endParaRPr lang="en-GB" sz="2000" dirty="0"/>
          </a:p>
        </p:txBody>
      </p:sp>
      <p:sp>
        <p:nvSpPr>
          <p:cNvPr id="3" name="TextBox 2"/>
          <p:cNvSpPr txBox="1"/>
          <p:nvPr/>
        </p:nvSpPr>
        <p:spPr>
          <a:xfrm>
            <a:off x="321727" y="1447288"/>
            <a:ext cx="6573377" cy="5410712"/>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GB" sz="1600" dirty="0" smtClean="0"/>
              <a:t>We (school of psychology educational research group) advertised a 7-week summer internship to our stage 2 students in 2018</a:t>
            </a:r>
          </a:p>
          <a:p>
            <a:pPr marL="285750" indent="-285750">
              <a:lnSpc>
                <a:spcPct val="120000"/>
              </a:lnSpc>
              <a:buFont typeface="Arial" panose="020B0604020202020204" pitchFamily="34" charset="0"/>
              <a:buChar char="•"/>
            </a:pPr>
            <a:endParaRPr lang="en-GB" sz="1600" dirty="0"/>
          </a:p>
          <a:p>
            <a:pPr marL="285750" indent="-285750">
              <a:lnSpc>
                <a:spcPct val="120000"/>
              </a:lnSpc>
              <a:buFont typeface="Arial" panose="020B0604020202020204" pitchFamily="34" charset="0"/>
              <a:buChar char="•"/>
            </a:pPr>
            <a:r>
              <a:rPr lang="en-GB" sz="1600" dirty="0" smtClean="0"/>
              <a:t>12 students wrote a statement on why they were interested in educational research and why it would benefit them</a:t>
            </a:r>
          </a:p>
          <a:p>
            <a:pPr marL="285750" indent="-285750">
              <a:lnSpc>
                <a:spcPct val="120000"/>
              </a:lnSpc>
              <a:buFont typeface="Arial" panose="020B0604020202020204" pitchFamily="34" charset="0"/>
              <a:buChar char="•"/>
            </a:pPr>
            <a:endParaRPr lang="en-GB" sz="1600" dirty="0"/>
          </a:p>
          <a:p>
            <a:pPr marL="285750" indent="-285750">
              <a:lnSpc>
                <a:spcPct val="120000"/>
              </a:lnSpc>
              <a:buFont typeface="Arial" panose="020B0604020202020204" pitchFamily="34" charset="0"/>
              <a:buChar char="•"/>
            </a:pPr>
            <a:r>
              <a:rPr lang="en-GB" sz="1600" dirty="0" smtClean="0"/>
              <a:t>Amy and I interviewed the students (and looked at grades!) and chose a student (Elle Mawson)</a:t>
            </a:r>
          </a:p>
          <a:p>
            <a:pPr marL="285750" indent="-285750">
              <a:lnSpc>
                <a:spcPct val="120000"/>
              </a:lnSpc>
              <a:buFont typeface="Arial" panose="020B0604020202020204" pitchFamily="34" charset="0"/>
              <a:buChar char="•"/>
            </a:pPr>
            <a:endParaRPr lang="en-GB" sz="1600" dirty="0"/>
          </a:p>
          <a:p>
            <a:pPr marL="285750" indent="-285750">
              <a:lnSpc>
                <a:spcPct val="120000"/>
              </a:lnSpc>
              <a:buFont typeface="Arial" panose="020B0604020202020204" pitchFamily="34" charset="0"/>
              <a:buChar char="•"/>
            </a:pPr>
            <a:r>
              <a:rPr lang="en-GB" sz="1600" dirty="0" smtClean="0"/>
              <a:t>Elle received £200 a week where she gathered past literature, helped to develop the scale conceptually, and collected data (e.g. from Partner’s)</a:t>
            </a:r>
          </a:p>
          <a:p>
            <a:pPr marL="285750" indent="-285750">
              <a:lnSpc>
                <a:spcPct val="120000"/>
              </a:lnSpc>
              <a:buFont typeface="Arial" panose="020B0604020202020204" pitchFamily="34" charset="0"/>
              <a:buChar char="•"/>
            </a:pPr>
            <a:endParaRPr lang="en-GB" sz="1600" dirty="0"/>
          </a:p>
          <a:p>
            <a:pPr marL="285750" indent="-285750">
              <a:lnSpc>
                <a:spcPct val="120000"/>
              </a:lnSpc>
              <a:buFont typeface="Arial" panose="020B0604020202020204" pitchFamily="34" charset="0"/>
              <a:buChar char="•"/>
            </a:pPr>
            <a:r>
              <a:rPr lang="en-GB" sz="1600" dirty="0" smtClean="0"/>
              <a:t>Students (N = 204) were offered a chance to win a £50 Amazon voucher</a:t>
            </a:r>
          </a:p>
          <a:p>
            <a:pPr marL="285750" indent="-285750">
              <a:lnSpc>
                <a:spcPct val="120000"/>
              </a:lnSpc>
              <a:buFont typeface="Arial" panose="020B0604020202020204" pitchFamily="34" charset="0"/>
              <a:buChar char="•"/>
            </a:pPr>
            <a:endParaRPr lang="en-GB" sz="1600" dirty="0"/>
          </a:p>
          <a:p>
            <a:pPr marL="285750" indent="-285750">
              <a:lnSpc>
                <a:spcPct val="120000"/>
              </a:lnSpc>
              <a:buFont typeface="Arial" panose="020B0604020202020204" pitchFamily="34" charset="0"/>
              <a:buChar char="•"/>
            </a:pPr>
            <a:endParaRPr lang="en-GB" sz="1600" dirty="0"/>
          </a:p>
          <a:p>
            <a:pPr marL="342900" indent="-342900">
              <a:lnSpc>
                <a:spcPct val="120000"/>
              </a:lnSpc>
              <a:buFont typeface="+mj-lt"/>
              <a:buAutoNum type="arabicPeriod"/>
            </a:pPr>
            <a:endParaRPr lang="en-GB" sz="1600" dirty="0"/>
          </a:p>
        </p:txBody>
      </p:sp>
      <p:pic>
        <p:nvPicPr>
          <p:cNvPr id="11266" name="Picture 2" descr="Image result for wor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4484" y="1231474"/>
            <a:ext cx="1103649" cy="110364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global self-conce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569" y="2449358"/>
            <a:ext cx="1806066" cy="13545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contr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4749" y="4036352"/>
            <a:ext cx="1615706" cy="107579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s://upload.wikimedia.org/wikipedia/commons/a/ab/Prefrontal_corte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2832" y="5373057"/>
            <a:ext cx="2059540" cy="127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437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6264696" cy="562074"/>
          </a:xfrm>
        </p:spPr>
        <p:txBody>
          <a:bodyPr/>
          <a:lstStyle/>
          <a:p>
            <a:r>
              <a:rPr lang="en-GB" sz="2000" dirty="0">
                <a:solidFill>
                  <a:schemeClr val="tx2"/>
                </a:solidFill>
              </a:rPr>
              <a:t>Protection from Adversity and Sheltering Scale (PASS</a:t>
            </a:r>
            <a:r>
              <a:rPr lang="en-GB" sz="2000" dirty="0" smtClean="0">
                <a:solidFill>
                  <a:schemeClr val="tx2"/>
                </a:solidFill>
              </a:rPr>
              <a:t>) – Pilot study</a:t>
            </a:r>
            <a:endParaRPr lang="en-GB" sz="2000" dirty="0"/>
          </a:p>
        </p:txBody>
      </p:sp>
      <p:sp>
        <p:nvSpPr>
          <p:cNvPr id="3" name="TextBox 2"/>
          <p:cNvSpPr txBox="1"/>
          <p:nvPr/>
        </p:nvSpPr>
        <p:spPr>
          <a:xfrm>
            <a:off x="446192" y="1124744"/>
            <a:ext cx="7078136" cy="6370975"/>
          </a:xfrm>
          <a:prstGeom prst="rect">
            <a:avLst/>
          </a:prstGeom>
          <a:noFill/>
        </p:spPr>
        <p:txBody>
          <a:bodyPr wrap="square" rtlCol="0">
            <a:spAutoFit/>
          </a:bodyPr>
          <a:lstStyle/>
          <a:p>
            <a:pPr>
              <a:lnSpc>
                <a:spcPct val="150000"/>
              </a:lnSpc>
            </a:pPr>
            <a:r>
              <a:rPr lang="en-GB" sz="1600" dirty="0" smtClean="0"/>
              <a:t>Based on aforementioned </a:t>
            </a:r>
            <a:r>
              <a:rPr lang="en-GB" sz="1600" b="1" dirty="0" smtClean="0">
                <a:solidFill>
                  <a:schemeClr val="tx2"/>
                </a:solidFill>
              </a:rPr>
              <a:t>theories</a:t>
            </a:r>
            <a:r>
              <a:rPr lang="en-GB" sz="1600" dirty="0" smtClean="0"/>
              <a:t> and </a:t>
            </a:r>
            <a:r>
              <a:rPr lang="en-GB" sz="1600" b="1" dirty="0" smtClean="0">
                <a:solidFill>
                  <a:schemeClr val="tx2"/>
                </a:solidFill>
              </a:rPr>
              <a:t>past literature</a:t>
            </a:r>
            <a:r>
              <a:rPr lang="en-GB" sz="1600" dirty="0" smtClean="0"/>
              <a:t>, as well as </a:t>
            </a:r>
            <a:r>
              <a:rPr lang="en-GB" sz="1600" b="1" dirty="0" smtClean="0">
                <a:solidFill>
                  <a:schemeClr val="tx2"/>
                </a:solidFill>
              </a:rPr>
              <a:t>Elle’s experiences</a:t>
            </a:r>
            <a:r>
              <a:rPr lang="en-GB" sz="1600" dirty="0" smtClean="0">
                <a:solidFill>
                  <a:schemeClr val="tx2"/>
                </a:solidFill>
              </a:rPr>
              <a:t> </a:t>
            </a:r>
            <a:r>
              <a:rPr lang="en-GB" sz="1600" dirty="0" smtClean="0"/>
              <a:t>at Gosforth Academy, and </a:t>
            </a:r>
            <a:r>
              <a:rPr lang="en-GB" sz="1600" b="1" dirty="0" smtClean="0">
                <a:solidFill>
                  <a:schemeClr val="tx2"/>
                </a:solidFill>
              </a:rPr>
              <a:t>our experiences </a:t>
            </a:r>
            <a:r>
              <a:rPr lang="en-GB" sz="1600" dirty="0" smtClean="0"/>
              <a:t>of teaching over many years, we generated 89 initial question items related to past experiences of adversity and parental academic involvement. </a:t>
            </a:r>
          </a:p>
          <a:p>
            <a:pPr>
              <a:lnSpc>
                <a:spcPct val="150000"/>
              </a:lnSpc>
            </a:pPr>
            <a:endParaRPr lang="en-GB" sz="1600" dirty="0"/>
          </a:p>
          <a:p>
            <a:pPr>
              <a:lnSpc>
                <a:spcPct val="150000"/>
              </a:lnSpc>
            </a:pPr>
            <a:r>
              <a:rPr lang="en-GB" sz="1600" dirty="0" smtClean="0"/>
              <a:t>Using factor analysis we identified 6 construct domains consisting of 33 items overall (with factor loadings):</a:t>
            </a:r>
          </a:p>
          <a:p>
            <a:pPr marL="285750" indent="-285750">
              <a:lnSpc>
                <a:spcPct val="120000"/>
              </a:lnSpc>
              <a:buFont typeface="Arial" panose="020B0604020202020204" pitchFamily="34" charset="0"/>
              <a:buChar char="•"/>
            </a:pPr>
            <a:endParaRPr lang="en-GB" sz="1600" dirty="0"/>
          </a:p>
          <a:p>
            <a:pPr marL="342900" indent="-342900">
              <a:lnSpc>
                <a:spcPct val="150000"/>
              </a:lnSpc>
              <a:buFont typeface="+mj-lt"/>
              <a:buAutoNum type="arabicPeriod"/>
            </a:pPr>
            <a:r>
              <a:rPr lang="en-GB" sz="1600" b="1" dirty="0" smtClean="0"/>
              <a:t>School environment </a:t>
            </a:r>
            <a:r>
              <a:rPr lang="en-GB" sz="1600" dirty="0" smtClean="0"/>
              <a:t>(7 items, .793)</a:t>
            </a:r>
            <a:endParaRPr lang="en-GB" sz="1600" dirty="0"/>
          </a:p>
          <a:p>
            <a:pPr marL="342900" indent="-342900">
              <a:lnSpc>
                <a:spcPct val="150000"/>
              </a:lnSpc>
              <a:buFont typeface="+mj-lt"/>
              <a:buAutoNum type="arabicPeriod"/>
            </a:pPr>
            <a:r>
              <a:rPr lang="en-GB" sz="1600" b="1" dirty="0" smtClean="0"/>
              <a:t>Academic identity </a:t>
            </a:r>
            <a:r>
              <a:rPr lang="en-GB" sz="1600" dirty="0" smtClean="0"/>
              <a:t>(8 items, .781)</a:t>
            </a:r>
            <a:endParaRPr lang="en-GB" sz="1600" dirty="0"/>
          </a:p>
          <a:p>
            <a:pPr marL="342900" indent="-342900">
              <a:lnSpc>
                <a:spcPct val="150000"/>
              </a:lnSpc>
              <a:buFont typeface="+mj-lt"/>
              <a:buAutoNum type="arabicPeriod"/>
            </a:pPr>
            <a:r>
              <a:rPr lang="en-GB" sz="1600" b="1" dirty="0"/>
              <a:t>Intolerance of Academic </a:t>
            </a:r>
            <a:r>
              <a:rPr lang="en-GB" sz="1600" b="1" dirty="0" smtClean="0"/>
              <a:t>Uncertainty </a:t>
            </a:r>
            <a:r>
              <a:rPr lang="en-GB" sz="1600" dirty="0" smtClean="0"/>
              <a:t>(5 items, .730)</a:t>
            </a:r>
          </a:p>
          <a:p>
            <a:pPr marL="342900" indent="-342900">
              <a:lnSpc>
                <a:spcPct val="150000"/>
              </a:lnSpc>
              <a:buFont typeface="+mj-lt"/>
              <a:buAutoNum type="arabicPeriod"/>
            </a:pPr>
            <a:r>
              <a:rPr lang="en-GB" sz="1600" b="1" dirty="0"/>
              <a:t>Academic </a:t>
            </a:r>
            <a:r>
              <a:rPr lang="en-GB" sz="1600" b="1" dirty="0" smtClean="0"/>
              <a:t>entitlement </a:t>
            </a:r>
            <a:r>
              <a:rPr lang="en-GB" sz="1600" dirty="0" smtClean="0"/>
              <a:t>(4 items, .623)</a:t>
            </a:r>
          </a:p>
          <a:p>
            <a:pPr marL="342900" indent="-342900">
              <a:lnSpc>
                <a:spcPct val="150000"/>
              </a:lnSpc>
              <a:buFont typeface="+mj-lt"/>
              <a:buAutoNum type="arabicPeriod"/>
            </a:pPr>
            <a:r>
              <a:rPr lang="en-GB" sz="1600" b="1" dirty="0"/>
              <a:t>Experience of being challenged </a:t>
            </a:r>
            <a:r>
              <a:rPr lang="en-GB" sz="1600" b="1" dirty="0" smtClean="0"/>
              <a:t>academically </a:t>
            </a:r>
            <a:r>
              <a:rPr lang="en-GB" sz="1600" dirty="0" smtClean="0"/>
              <a:t>(6 items, .760)</a:t>
            </a:r>
          </a:p>
          <a:p>
            <a:pPr marL="342900" indent="-342900">
              <a:lnSpc>
                <a:spcPct val="150000"/>
              </a:lnSpc>
              <a:buFont typeface="+mj-lt"/>
              <a:buAutoNum type="arabicPeriod"/>
            </a:pPr>
            <a:r>
              <a:rPr lang="en-GB" sz="1600" b="1" dirty="0"/>
              <a:t>Academic instant </a:t>
            </a:r>
            <a:r>
              <a:rPr lang="en-GB" sz="1600" b="1" dirty="0" smtClean="0"/>
              <a:t>gratification </a:t>
            </a:r>
            <a:r>
              <a:rPr lang="en-GB" sz="1600" dirty="0" smtClean="0"/>
              <a:t>(4 items, .712)</a:t>
            </a:r>
          </a:p>
          <a:p>
            <a:pPr marL="285750" indent="-285750">
              <a:lnSpc>
                <a:spcPct val="120000"/>
              </a:lnSpc>
              <a:buFont typeface="Arial" panose="020B0604020202020204" pitchFamily="34" charset="0"/>
              <a:buChar char="•"/>
            </a:pPr>
            <a:endParaRPr lang="en-GB" sz="1600" dirty="0" smtClean="0"/>
          </a:p>
          <a:p>
            <a:pPr marL="285750" indent="-285750">
              <a:lnSpc>
                <a:spcPct val="120000"/>
              </a:lnSpc>
              <a:buFont typeface="Arial" panose="020B0604020202020204" pitchFamily="34" charset="0"/>
              <a:buChar char="•"/>
            </a:pPr>
            <a:endParaRPr lang="en-GB" sz="1600" dirty="0"/>
          </a:p>
          <a:p>
            <a:pPr marL="285750" indent="-285750">
              <a:lnSpc>
                <a:spcPct val="120000"/>
              </a:lnSpc>
              <a:buFont typeface="Arial" panose="020B0604020202020204" pitchFamily="34" charset="0"/>
              <a:buChar char="•"/>
            </a:pPr>
            <a:endParaRPr lang="en-GB" sz="1600" dirty="0"/>
          </a:p>
          <a:p>
            <a:pPr marL="342900" indent="-342900">
              <a:lnSpc>
                <a:spcPct val="120000"/>
              </a:lnSpc>
              <a:buFont typeface="+mj-lt"/>
              <a:buAutoNum type="arabicPeriod"/>
            </a:pPr>
            <a:endParaRPr lang="en-GB" sz="1600" dirty="0"/>
          </a:p>
        </p:txBody>
      </p:sp>
      <p:pic>
        <p:nvPicPr>
          <p:cNvPr id="11266" name="Picture 2" descr="Image result for wor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4484" y="1231474"/>
            <a:ext cx="1103649" cy="110364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global self-conce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569" y="2449358"/>
            <a:ext cx="1806066" cy="13545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contr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4749" y="4036352"/>
            <a:ext cx="1615706" cy="107579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s://upload.wikimedia.org/wikipedia/commons/a/ab/Prefrontal_corte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2832" y="5373057"/>
            <a:ext cx="2059540" cy="127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856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452950" y="1067321"/>
            <a:ext cx="7986879" cy="5616018"/>
            <a:chOff x="104732982" y="109846210"/>
            <a:chExt cx="4938134" cy="3507168"/>
          </a:xfrm>
        </p:grpSpPr>
        <p:sp>
          <p:nvSpPr>
            <p:cNvPr id="5" name="AutoShape 3"/>
            <p:cNvSpPr>
              <a:spLocks noChangeArrowheads="1"/>
            </p:cNvSpPr>
            <p:nvPr/>
          </p:nvSpPr>
          <p:spPr bwMode="auto">
            <a:xfrm>
              <a:off x="106745223" y="111149295"/>
              <a:ext cx="894523" cy="334964"/>
            </a:xfrm>
            <a:prstGeom prst="roundRect">
              <a:avLst>
                <a:gd name="adj" fmla="val 16667"/>
              </a:avLst>
            </a:prstGeom>
            <a:solidFill>
              <a:srgbClr val="CF2F44"/>
            </a:solidFill>
            <a:ln w="25400" algn="ctr">
              <a:solidFill>
                <a:srgbClr val="CF2F44"/>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600" b="0" i="0" u="none" strike="noStrike" cap="none" normalizeH="0" baseline="0" dirty="0" smtClean="0">
                  <a:ln>
                    <a:noFill/>
                  </a:ln>
                  <a:solidFill>
                    <a:srgbClr val="FFFFFF"/>
                  </a:solidFill>
                  <a:effectLst/>
                  <a:latin typeface="Calibri" panose="020F0502020204030204" pitchFamily="34" charset="0"/>
                </a:rPr>
                <a:t>PASS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AutoShape 4"/>
            <p:cNvSpPr>
              <a:spLocks noChangeArrowheads="1"/>
            </p:cNvSpPr>
            <p:nvPr/>
          </p:nvSpPr>
          <p:spPr bwMode="auto">
            <a:xfrm>
              <a:off x="106512808" y="112052041"/>
              <a:ext cx="1349323" cy="328652"/>
            </a:xfrm>
            <a:prstGeom prst="roundRect">
              <a:avLst>
                <a:gd name="adj" fmla="val 16667"/>
              </a:avLst>
            </a:prstGeom>
            <a:solidFill>
              <a:srgbClr val="00B0F0"/>
            </a:solidFill>
            <a:ln w="25400" algn="ctr">
              <a:solidFill>
                <a:srgbClr val="007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rgbClr val="FFFFFF"/>
                  </a:solidFill>
                  <a:effectLst/>
                  <a:latin typeface="Calibri" panose="020F0502020204030204" pitchFamily="34" charset="0"/>
                </a:rPr>
                <a:t>Intolerance of </a:t>
              </a:r>
              <a:br>
                <a:rPr kumimoji="0" lang="en-GB" altLang="en-US" sz="1200" b="1" i="0" u="none" strike="noStrike" cap="none" normalizeH="0" baseline="0" smtClean="0">
                  <a:ln>
                    <a:noFill/>
                  </a:ln>
                  <a:solidFill>
                    <a:srgbClr val="FFFFFF"/>
                  </a:solidFill>
                  <a:effectLst/>
                  <a:latin typeface="Calibri" panose="020F0502020204030204" pitchFamily="34" charset="0"/>
                </a:rPr>
              </a:br>
              <a:r>
                <a:rPr kumimoji="0" lang="en-GB" altLang="en-US" sz="1200" b="1" i="0" u="none" strike="noStrike" cap="none" normalizeH="0" baseline="0" smtClean="0">
                  <a:ln>
                    <a:noFill/>
                  </a:ln>
                  <a:solidFill>
                    <a:srgbClr val="FFFFFF"/>
                  </a:solidFill>
                  <a:effectLst/>
                  <a:latin typeface="Calibri" panose="020F0502020204030204" pitchFamily="34" charset="0"/>
                </a:rPr>
                <a:t>Academic Uncertainty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AutoShape 5"/>
            <p:cNvSpPr>
              <a:spLocks noChangeArrowheads="1"/>
            </p:cNvSpPr>
            <p:nvPr/>
          </p:nvSpPr>
          <p:spPr bwMode="auto">
            <a:xfrm>
              <a:off x="104753635" y="111715638"/>
              <a:ext cx="1302025" cy="228187"/>
            </a:xfrm>
            <a:prstGeom prst="roundRect">
              <a:avLst>
                <a:gd name="adj" fmla="val 16667"/>
              </a:avLst>
            </a:prstGeom>
            <a:solidFill>
              <a:srgbClr val="00B0F0"/>
            </a:solidFill>
            <a:ln w="25400" algn="ctr">
              <a:solidFill>
                <a:srgbClr val="007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Calibri" panose="020F0502020204030204" pitchFamily="34" charset="0"/>
                </a:rPr>
                <a:t>Academic Instant Gratification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108217256" y="111786195"/>
              <a:ext cx="1366631" cy="197955"/>
            </a:xfrm>
            <a:prstGeom prst="roundRect">
              <a:avLst>
                <a:gd name="adj" fmla="val 16667"/>
              </a:avLst>
            </a:prstGeom>
            <a:solidFill>
              <a:srgbClr val="00B0F0"/>
            </a:solidFill>
            <a:ln w="25400" algn="ctr">
              <a:solidFill>
                <a:srgbClr val="007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Calibri" panose="020F0502020204030204" pitchFamily="34" charset="0"/>
                </a:rPr>
                <a:t>School Environment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AutoShape 7"/>
            <p:cNvSpPr>
              <a:spLocks noChangeArrowheads="1"/>
            </p:cNvSpPr>
            <p:nvPr/>
          </p:nvSpPr>
          <p:spPr bwMode="auto">
            <a:xfrm>
              <a:off x="104753634" y="110853373"/>
              <a:ext cx="1302026" cy="236050"/>
            </a:xfrm>
            <a:prstGeom prst="roundRect">
              <a:avLst>
                <a:gd name="adj" fmla="val 16667"/>
              </a:avLst>
            </a:prstGeom>
            <a:solidFill>
              <a:srgbClr val="00B0F0"/>
            </a:solidFill>
            <a:ln w="25400" algn="ctr">
              <a:solidFill>
                <a:srgbClr val="007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Calibri" panose="020F0502020204030204" pitchFamily="34" charset="0"/>
                </a:rPr>
                <a:t>Academic Entitlement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AutoShape 8"/>
            <p:cNvSpPr>
              <a:spLocks noChangeArrowheads="1"/>
            </p:cNvSpPr>
            <p:nvPr/>
          </p:nvSpPr>
          <p:spPr bwMode="auto">
            <a:xfrm>
              <a:off x="108217256" y="110895728"/>
              <a:ext cx="1453860" cy="236050"/>
            </a:xfrm>
            <a:prstGeom prst="roundRect">
              <a:avLst>
                <a:gd name="adj" fmla="val 16667"/>
              </a:avLst>
            </a:prstGeom>
            <a:solidFill>
              <a:srgbClr val="00B0F0"/>
            </a:solidFill>
            <a:ln w="25400" algn="ctr">
              <a:solidFill>
                <a:srgbClr val="007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Calibri" panose="020F0502020204030204" pitchFamily="34" charset="0"/>
                </a:rPr>
                <a:t>Academic Conflict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AutoShape 9"/>
            <p:cNvSpPr>
              <a:spLocks noChangeArrowheads="1"/>
            </p:cNvSpPr>
            <p:nvPr/>
          </p:nvSpPr>
          <p:spPr bwMode="auto">
            <a:xfrm>
              <a:off x="106512808" y="110301632"/>
              <a:ext cx="1349497" cy="248168"/>
            </a:xfrm>
            <a:prstGeom prst="roundRect">
              <a:avLst>
                <a:gd name="adj" fmla="val 16667"/>
              </a:avLst>
            </a:prstGeom>
            <a:solidFill>
              <a:srgbClr val="00B0F0"/>
            </a:solidFill>
            <a:ln w="25400" algn="ctr">
              <a:solidFill>
                <a:srgbClr val="007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FFFFFF"/>
                  </a:solidFill>
                  <a:effectLst/>
                  <a:latin typeface="Calibri" panose="020F0502020204030204" pitchFamily="34" charset="0"/>
                </a:rPr>
                <a:t>Academic Identity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Text Box 10"/>
            <p:cNvSpPr txBox="1">
              <a:spLocks noChangeArrowheads="1"/>
            </p:cNvSpPr>
            <p:nvPr/>
          </p:nvSpPr>
          <p:spPr bwMode="auto">
            <a:xfrm>
              <a:off x="108182875" y="112117457"/>
              <a:ext cx="1379315" cy="417759"/>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chemeClr val="tx1"/>
                  </a:solidFill>
                  <a:effectLst/>
                  <a:latin typeface="Calibri" panose="020F0502020204030204" pitchFamily="34" charset="0"/>
                </a:rPr>
                <a:t>My school placed an emphasis on providing a continuously positive environment</a:t>
              </a:r>
              <a:r>
                <a:rPr kumimoji="0" lang="en-GB" altLang="en-US" sz="1400" i="0" u="none" strike="noStrike" cap="none" normalizeH="0" baseline="0" dirty="0" smtClean="0">
                  <a:ln>
                    <a:noFill/>
                  </a:ln>
                  <a:solidFill>
                    <a:schemeClr val="tx1"/>
                  </a:solidFill>
                  <a:effectLst/>
                  <a:latin typeface="Times New Roman" panose="02020603050405020304" pitchFamily="18" charset="0"/>
                </a:rPr>
                <a:t> (.706)</a:t>
              </a:r>
              <a:endParaRPr kumimoji="0" lang="en-US" altLang="en-US" sz="1400" i="0" u="none" strike="noStrike" cap="none" normalizeH="0" baseline="0" dirty="0" smtClean="0">
                <a:ln>
                  <a:noFill/>
                </a:ln>
                <a:solidFill>
                  <a:schemeClr val="tx1"/>
                </a:solidFill>
                <a:effectLst/>
              </a:endParaRPr>
            </a:p>
          </p:txBody>
        </p:sp>
        <p:sp>
          <p:nvSpPr>
            <p:cNvPr id="13" name="Text Box 11"/>
            <p:cNvSpPr txBox="1">
              <a:spLocks noChangeArrowheads="1"/>
            </p:cNvSpPr>
            <p:nvPr/>
          </p:nvSpPr>
          <p:spPr bwMode="auto">
            <a:xfrm rot="10800000" flipV="1">
              <a:off x="106358482" y="109846210"/>
              <a:ext cx="1584984" cy="600384"/>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chemeClr val="tx1"/>
                  </a:solidFill>
                  <a:effectLst/>
                  <a:latin typeface="Calibri" panose="020F0502020204030204" pitchFamily="34" charset="0"/>
                </a:rPr>
                <a:t>Being a strong student is one of the things I like best about myself (.786)</a:t>
              </a:r>
              <a:r>
                <a:rPr kumimoji="0" lang="en-GB" altLang="en-US" sz="1400" i="0" u="none" strike="noStrike" cap="none" normalizeH="0" baseline="0" dirty="0" smtClean="0">
                  <a:ln>
                    <a:noFill/>
                  </a:ln>
                  <a:solidFill>
                    <a:schemeClr val="tx1"/>
                  </a:solidFill>
                  <a:effectLst/>
                  <a:latin typeface="Times New Roman" panose="02020603050405020304" pitchFamily="18" charset="0"/>
                </a:rPr>
                <a:t> </a:t>
              </a:r>
              <a:endParaRPr kumimoji="0" lang="en-US" altLang="en-US" sz="1400" i="0" u="none" strike="noStrike" cap="none" normalizeH="0" baseline="0" dirty="0" smtClean="0">
                <a:ln>
                  <a:noFill/>
                </a:ln>
                <a:solidFill>
                  <a:schemeClr val="tx1"/>
                </a:solidFill>
                <a:effectLst/>
              </a:endParaRPr>
            </a:p>
          </p:txBody>
        </p:sp>
        <p:sp>
          <p:nvSpPr>
            <p:cNvPr id="14" name="Text Box 12"/>
            <p:cNvSpPr txBox="1">
              <a:spLocks noChangeArrowheads="1"/>
            </p:cNvSpPr>
            <p:nvPr/>
          </p:nvSpPr>
          <p:spPr bwMode="auto">
            <a:xfrm>
              <a:off x="106495371" y="112454244"/>
              <a:ext cx="1386202" cy="899134"/>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I find it difficult to go forward with a piece of work if I am uncertain about some aspect of that work (.730)</a:t>
              </a:r>
              <a:endParaRPr kumimoji="0" lang="en-US" altLang="en-US" sz="1400" i="0" u="none" strike="noStrike" cap="none" normalizeH="0" baseline="0" dirty="0" smtClean="0">
                <a:ln>
                  <a:noFill/>
                </a:ln>
                <a:solidFill>
                  <a:schemeClr val="tx1"/>
                </a:solidFill>
                <a:effectLst/>
              </a:endParaRPr>
            </a:p>
          </p:txBody>
        </p:sp>
        <p:sp>
          <p:nvSpPr>
            <p:cNvPr id="15" name="Text Box 13"/>
            <p:cNvSpPr txBox="1">
              <a:spLocks noChangeArrowheads="1"/>
            </p:cNvSpPr>
            <p:nvPr/>
          </p:nvSpPr>
          <p:spPr bwMode="auto">
            <a:xfrm>
              <a:off x="104732982" y="110376168"/>
              <a:ext cx="1334895" cy="57785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I think teachers could put in more effort to help students (.623)</a:t>
              </a:r>
              <a:r>
                <a:rPr kumimoji="0" lang="en-GB" altLang="en-US" sz="1400" i="0" u="none" strike="noStrike" cap="none" normalizeH="0" baseline="0" dirty="0" smtClean="0">
                  <a:ln>
                    <a:noFill/>
                  </a:ln>
                  <a:solidFill>
                    <a:srgbClr val="000000"/>
                  </a:solidFill>
                  <a:effectLst/>
                  <a:latin typeface="Times New Roman" panose="02020603050405020304" pitchFamily="18" charset="0"/>
                </a:rPr>
                <a:t> </a:t>
              </a:r>
              <a:endParaRPr kumimoji="0" lang="en-US" altLang="en-US" sz="3200" i="0" u="none" strike="noStrike" cap="none" normalizeH="0" baseline="0" dirty="0" smtClean="0">
                <a:ln>
                  <a:noFill/>
                </a:ln>
                <a:solidFill>
                  <a:schemeClr val="tx1"/>
                </a:solidFill>
                <a:effectLst/>
              </a:endParaRPr>
            </a:p>
          </p:txBody>
        </p:sp>
        <p:sp>
          <p:nvSpPr>
            <p:cNvPr id="16" name="Text Box 14"/>
            <p:cNvSpPr txBox="1">
              <a:spLocks noChangeArrowheads="1"/>
            </p:cNvSpPr>
            <p:nvPr/>
          </p:nvSpPr>
          <p:spPr bwMode="auto">
            <a:xfrm>
              <a:off x="108217256" y="110412502"/>
              <a:ext cx="1386203" cy="601251"/>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Growing up, I regularly had to argue to justify my opinions (.760)</a:t>
              </a:r>
              <a:endParaRPr kumimoji="0" lang="en-US" altLang="en-US" sz="1400" i="0" u="none" strike="noStrike" cap="none" normalizeH="0" baseline="0" dirty="0" smtClean="0">
                <a:ln>
                  <a:noFill/>
                </a:ln>
                <a:solidFill>
                  <a:schemeClr val="tx1"/>
                </a:solidFill>
                <a:effectLst/>
              </a:endParaRPr>
            </a:p>
          </p:txBody>
        </p:sp>
        <p:sp>
          <p:nvSpPr>
            <p:cNvPr id="17" name="Text Box 15"/>
            <p:cNvSpPr txBox="1">
              <a:spLocks noChangeArrowheads="1"/>
            </p:cNvSpPr>
            <p:nvPr/>
          </p:nvSpPr>
          <p:spPr bwMode="auto">
            <a:xfrm>
              <a:off x="104753634" y="112039877"/>
              <a:ext cx="1218373" cy="59928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I do not mind waiting for feedback on my assignments (.712) </a:t>
              </a:r>
              <a:br>
                <a:rPr kumimoji="0" lang="en-GB" altLang="en-US" sz="1400" i="0" u="none" strike="noStrike" cap="none" normalizeH="0" baseline="0" dirty="0" smtClean="0">
                  <a:ln>
                    <a:noFill/>
                  </a:ln>
                  <a:solidFill>
                    <a:srgbClr val="000000"/>
                  </a:solidFill>
                  <a:effectLst/>
                  <a:latin typeface="Calibri" panose="020F0502020204030204" pitchFamily="34" charset="0"/>
                </a:rPr>
              </a:br>
              <a:endParaRPr kumimoji="0" lang="en-US" altLang="en-US" sz="1400" i="0" u="none" strike="noStrike" cap="none" normalizeH="0" baseline="0" dirty="0" smtClean="0">
                <a:ln>
                  <a:noFill/>
                </a:ln>
                <a:solidFill>
                  <a:schemeClr val="tx1"/>
                </a:solidFill>
                <a:effectLst/>
              </a:endParaRPr>
            </a:p>
          </p:txBody>
        </p:sp>
      </p:grpSp>
      <p:sp>
        <p:nvSpPr>
          <p:cNvPr id="18" name="Text Box 22"/>
          <p:cNvSpPr txBox="1">
            <a:spLocks noChangeArrowheads="1"/>
          </p:cNvSpPr>
          <p:nvPr/>
        </p:nvSpPr>
        <p:spPr bwMode="auto">
          <a:xfrm>
            <a:off x="406554" y="348710"/>
            <a:ext cx="6768753" cy="347662"/>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Figure 1. </a:t>
            </a:r>
            <a:r>
              <a:rPr lang="en-GB" altLang="en-US" sz="1400" dirty="0">
                <a:solidFill>
                  <a:srgbClr val="000000"/>
                </a:solidFill>
                <a:latin typeface="Calibri" panose="020F0502020204030204" pitchFamily="34" charset="0"/>
              </a:rPr>
              <a:t>S</a:t>
            </a:r>
            <a:r>
              <a:rPr kumimoji="0" lang="en-GB" altLang="en-US" sz="1400" i="0" u="none" strike="noStrike" cap="none" normalizeH="0" baseline="0" dirty="0" smtClean="0">
                <a:ln>
                  <a:noFill/>
                </a:ln>
                <a:solidFill>
                  <a:srgbClr val="000000"/>
                </a:solidFill>
                <a:effectLst/>
                <a:latin typeface="Calibri" panose="020F0502020204030204" pitchFamily="34" charset="0"/>
              </a:rPr>
              <a:t>ix emergent factors forming the 33 item PASS with exemplar items and </a:t>
            </a:r>
            <a:r>
              <a:rPr lang="en-GB" altLang="en-US" sz="1400" dirty="0" smtClean="0">
                <a:solidFill>
                  <a:srgbClr val="000000"/>
                </a:solidFill>
                <a:latin typeface="Calibri" panose="020F0502020204030204" pitchFamily="34" charset="0"/>
              </a:rPr>
              <a:t>alpha reliability</a:t>
            </a:r>
            <a:endParaRPr kumimoji="0" lang="en-US" altLang="en-US" sz="3200" i="0" u="none" strike="noStrike" cap="none" normalizeH="0" baseline="0" dirty="0" smtClean="0">
              <a:ln>
                <a:noFill/>
              </a:ln>
              <a:solidFill>
                <a:schemeClr val="tx1"/>
              </a:solidFill>
              <a:effectLst/>
            </a:endParaRPr>
          </a:p>
        </p:txBody>
      </p:sp>
      <p:cxnSp>
        <p:nvCxnSpPr>
          <p:cNvPr id="20" name="Straight Arrow Connector 19"/>
          <p:cNvCxnSpPr>
            <a:stCxn id="5" idx="0"/>
          </p:cNvCxnSpPr>
          <p:nvPr/>
        </p:nvCxnSpPr>
        <p:spPr>
          <a:xfrm flipH="1" flipV="1">
            <a:off x="4430909" y="2276872"/>
            <a:ext cx="1" cy="877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3"/>
          </p:cNvCxnSpPr>
          <p:nvPr/>
        </p:nvCxnSpPr>
        <p:spPr>
          <a:xfrm flipV="1">
            <a:off x="5154305" y="3018777"/>
            <a:ext cx="854102" cy="403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p:cNvCxnSpPr>
          <p:nvPr/>
        </p:nvCxnSpPr>
        <p:spPr>
          <a:xfrm>
            <a:off x="5154305" y="3422112"/>
            <a:ext cx="782257" cy="829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1"/>
          </p:cNvCxnSpPr>
          <p:nvPr/>
        </p:nvCxnSpPr>
        <p:spPr>
          <a:xfrm flipH="1" flipV="1">
            <a:off x="2699793" y="2920107"/>
            <a:ext cx="1007721" cy="502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1"/>
          </p:cNvCxnSpPr>
          <p:nvPr/>
        </p:nvCxnSpPr>
        <p:spPr>
          <a:xfrm flipH="1">
            <a:off x="2729999" y="3422112"/>
            <a:ext cx="977515" cy="751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 idx="2"/>
          </p:cNvCxnSpPr>
          <p:nvPr/>
        </p:nvCxnSpPr>
        <p:spPr>
          <a:xfrm flipH="1">
            <a:off x="4430909" y="3690300"/>
            <a:ext cx="1" cy="800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066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6264696" cy="562074"/>
          </a:xfrm>
        </p:spPr>
        <p:txBody>
          <a:bodyPr/>
          <a:lstStyle/>
          <a:p>
            <a:r>
              <a:rPr lang="en-GB" sz="2000" dirty="0">
                <a:solidFill>
                  <a:schemeClr val="tx2"/>
                </a:solidFill>
              </a:rPr>
              <a:t>Protection from Adversity and Sheltering Scale (PASS)</a:t>
            </a:r>
            <a:endParaRPr lang="en-GB" sz="2000" dirty="0"/>
          </a:p>
        </p:txBody>
      </p:sp>
      <p:sp>
        <p:nvSpPr>
          <p:cNvPr id="3" name="TextBox 2"/>
          <p:cNvSpPr txBox="1"/>
          <p:nvPr/>
        </p:nvSpPr>
        <p:spPr>
          <a:xfrm>
            <a:off x="467544" y="1379911"/>
            <a:ext cx="6070024" cy="484799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600" dirty="0" smtClean="0"/>
              <a:t>We then collected data on a number of outcomes:</a:t>
            </a:r>
            <a:endParaRPr lang="en-GB" sz="1600" b="1" dirty="0">
              <a:solidFill>
                <a:schemeClr val="tx2"/>
              </a:solidFill>
            </a:endParaRPr>
          </a:p>
          <a:p>
            <a:pPr marL="285750" indent="-285750">
              <a:lnSpc>
                <a:spcPct val="150000"/>
              </a:lnSpc>
              <a:buFont typeface="Arial" panose="020B0604020202020204" pitchFamily="34" charset="0"/>
              <a:buChar char="•"/>
            </a:pPr>
            <a:endParaRPr lang="en-GB" sz="1600" b="1" dirty="0" smtClean="0">
              <a:solidFill>
                <a:schemeClr val="tx2"/>
              </a:solidFill>
            </a:endParaRPr>
          </a:p>
          <a:p>
            <a:pPr marL="285750" indent="-285750">
              <a:lnSpc>
                <a:spcPct val="150000"/>
              </a:lnSpc>
              <a:buFont typeface="Arial" panose="020B0604020202020204" pitchFamily="34" charset="0"/>
              <a:buChar char="•"/>
            </a:pPr>
            <a:r>
              <a:rPr lang="en-GB" sz="1600" dirty="0" smtClean="0"/>
              <a:t>Existing measures of </a:t>
            </a:r>
            <a:r>
              <a:rPr lang="en-GB" sz="1600" b="1" dirty="0" smtClean="0">
                <a:solidFill>
                  <a:schemeClr val="tx2"/>
                </a:solidFill>
              </a:rPr>
              <a:t>Academic Resilience </a:t>
            </a:r>
            <a:r>
              <a:rPr lang="en-GB" sz="1600" dirty="0" smtClean="0"/>
              <a:t>(Cassidy, 2016), </a:t>
            </a:r>
            <a:r>
              <a:rPr lang="en-GB" sz="1600" b="1" dirty="0" smtClean="0">
                <a:solidFill>
                  <a:schemeClr val="tx2"/>
                </a:solidFill>
              </a:rPr>
              <a:t>Learner Autonomy </a:t>
            </a:r>
            <a:r>
              <a:rPr lang="en-GB" sz="1600" dirty="0" smtClean="0"/>
              <a:t>(MacAskill &amp; Taylor, 2010), and</a:t>
            </a:r>
            <a:r>
              <a:rPr lang="en-GB" sz="1600" b="1" dirty="0" smtClean="0">
                <a:solidFill>
                  <a:schemeClr val="tx2"/>
                </a:solidFill>
              </a:rPr>
              <a:t> Intolerance of Uncertainty </a:t>
            </a:r>
            <a:r>
              <a:rPr lang="en-GB" sz="1600" dirty="0" smtClean="0"/>
              <a:t>(Carleton et al. 2007)</a:t>
            </a:r>
          </a:p>
          <a:p>
            <a:pPr marL="285750" indent="-285750">
              <a:lnSpc>
                <a:spcPct val="150000"/>
              </a:lnSpc>
              <a:buFont typeface="Arial" panose="020B0604020202020204" pitchFamily="34" charset="0"/>
              <a:buChar char="•"/>
            </a:pPr>
            <a:endParaRPr lang="en-GB" sz="1600" b="1" dirty="0">
              <a:solidFill>
                <a:schemeClr val="tx2"/>
              </a:solidFill>
            </a:endParaRPr>
          </a:p>
          <a:p>
            <a:pPr marL="285750" indent="-285750">
              <a:lnSpc>
                <a:spcPct val="150000"/>
              </a:lnSpc>
              <a:buFont typeface="Arial" panose="020B0604020202020204" pitchFamily="34" charset="0"/>
              <a:buChar char="•"/>
            </a:pPr>
            <a:r>
              <a:rPr lang="en-GB" sz="1600" b="1" dirty="0" smtClean="0">
                <a:solidFill>
                  <a:schemeClr val="tx2"/>
                </a:solidFill>
              </a:rPr>
              <a:t>University performance </a:t>
            </a:r>
            <a:r>
              <a:rPr lang="en-GB" sz="1600" dirty="0" smtClean="0"/>
              <a:t>(estimated grades)</a:t>
            </a:r>
          </a:p>
          <a:p>
            <a:pPr marL="285750" indent="-285750">
              <a:lnSpc>
                <a:spcPct val="150000"/>
              </a:lnSpc>
              <a:buFont typeface="Arial" panose="020B0604020202020204" pitchFamily="34" charset="0"/>
              <a:buChar char="•"/>
            </a:pPr>
            <a:endParaRPr lang="en-GB" sz="1600" b="1" dirty="0">
              <a:solidFill>
                <a:schemeClr val="tx2"/>
              </a:solidFill>
            </a:endParaRPr>
          </a:p>
          <a:p>
            <a:pPr marL="285750" indent="-285750">
              <a:lnSpc>
                <a:spcPct val="150000"/>
              </a:lnSpc>
              <a:buFont typeface="Arial" panose="020B0604020202020204" pitchFamily="34" charset="0"/>
              <a:buChar char="•"/>
            </a:pPr>
            <a:r>
              <a:rPr lang="en-GB" sz="1600" b="1" dirty="0" smtClean="0">
                <a:solidFill>
                  <a:schemeClr val="tx2"/>
                </a:solidFill>
              </a:rPr>
              <a:t>Frequency of accessing student support services </a:t>
            </a:r>
            <a:r>
              <a:rPr lang="en-GB" sz="1600" dirty="0" smtClean="0"/>
              <a:t>(e.g. tutor or well-being)</a:t>
            </a:r>
          </a:p>
          <a:p>
            <a:pPr marL="285750" indent="-285750">
              <a:lnSpc>
                <a:spcPct val="150000"/>
              </a:lnSpc>
              <a:buFont typeface="Arial" panose="020B0604020202020204" pitchFamily="34" charset="0"/>
              <a:buChar char="•"/>
            </a:pPr>
            <a:endParaRPr lang="en-GB" sz="1600" b="1" dirty="0">
              <a:solidFill>
                <a:schemeClr val="tx2"/>
              </a:solidFill>
            </a:endParaRPr>
          </a:p>
          <a:p>
            <a:pPr marL="285750" indent="-285750">
              <a:lnSpc>
                <a:spcPct val="150000"/>
              </a:lnSpc>
              <a:buFont typeface="Arial" panose="020B0604020202020204" pitchFamily="34" charset="0"/>
              <a:buChar char="•"/>
            </a:pPr>
            <a:r>
              <a:rPr lang="en-GB" sz="1600" b="1" dirty="0" smtClean="0">
                <a:solidFill>
                  <a:schemeClr val="tx2"/>
                </a:solidFill>
              </a:rPr>
              <a:t>4 NSS styled questions, </a:t>
            </a:r>
            <a:r>
              <a:rPr lang="en-GB" sz="1600" dirty="0" smtClean="0"/>
              <a:t>e.g. clear marking criteria, fair marking, happy with feedback time, helpful feedback</a:t>
            </a:r>
            <a:endParaRPr lang="en-GB" sz="1600" dirty="0"/>
          </a:p>
        </p:txBody>
      </p:sp>
      <p:pic>
        <p:nvPicPr>
          <p:cNvPr id="11266" name="Picture 2" descr="Image result for wor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4484" y="1231474"/>
            <a:ext cx="1103649" cy="110364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global self-conce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569" y="2449358"/>
            <a:ext cx="1806066" cy="13545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contr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4749" y="4036352"/>
            <a:ext cx="1615706" cy="107579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s://upload.wikimedia.org/wikipedia/commons/a/ab/Prefrontal_corte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2832" y="5373057"/>
            <a:ext cx="2059540" cy="127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4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562074"/>
          </a:xfrm>
        </p:spPr>
        <p:txBody>
          <a:bodyPr/>
          <a:lstStyle/>
          <a:p>
            <a:r>
              <a:rPr lang="en-GB" sz="2000" dirty="0">
                <a:solidFill>
                  <a:schemeClr val="tx2"/>
                </a:solidFill>
              </a:rPr>
              <a:t>Protection from Adversity and Sheltering Scale (PASS)</a:t>
            </a:r>
            <a:endParaRPr lang="en-GB" sz="2000" b="0" dirty="0"/>
          </a:p>
        </p:txBody>
      </p:sp>
      <p:sp>
        <p:nvSpPr>
          <p:cNvPr id="2118" name="AutoShape 97"/>
          <p:cNvSpPr>
            <a:spLocks noChangeArrowheads="1"/>
          </p:cNvSpPr>
          <p:nvPr/>
        </p:nvSpPr>
        <p:spPr bwMode="auto">
          <a:xfrm>
            <a:off x="640824" y="3175376"/>
            <a:ext cx="2520280" cy="884792"/>
          </a:xfrm>
          <a:prstGeom prst="roundRect">
            <a:avLst>
              <a:gd name="adj" fmla="val 16667"/>
            </a:avLst>
          </a:prstGeom>
          <a:solidFill>
            <a:srgbClr val="00B0F0"/>
          </a:solidFill>
          <a:ln w="19050" algn="ctr">
            <a:solidFill>
              <a:srgbClr val="0070C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smtClean="0">
              <a:ln>
                <a:noFill/>
              </a:ln>
              <a:solidFill>
                <a:schemeClr val="bg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Calibri" panose="020F0502020204030204" pitchFamily="34" charset="0"/>
              </a:rPr>
              <a:t>School Environment</a:t>
            </a:r>
            <a:endParaRPr kumimoji="0" lang="en-US" altLang="en-US" sz="2400" b="0" i="0" u="none" strike="noStrike" cap="none" normalizeH="0" baseline="0" dirty="0" smtClean="0">
              <a:ln>
                <a:noFill/>
              </a:ln>
              <a:solidFill>
                <a:schemeClr val="bg1"/>
              </a:solidFill>
              <a:effectLst/>
            </a:endParaRPr>
          </a:p>
        </p:txBody>
      </p:sp>
      <p:sp>
        <p:nvSpPr>
          <p:cNvPr id="2128" name="Text Box 107"/>
          <p:cNvSpPr txBox="1">
            <a:spLocks noChangeArrowheads="1"/>
          </p:cNvSpPr>
          <p:nvPr/>
        </p:nvSpPr>
        <p:spPr bwMode="auto">
          <a:xfrm>
            <a:off x="4716016" y="1700808"/>
            <a:ext cx="1716087" cy="24938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grpSp>
        <p:nvGrpSpPr>
          <p:cNvPr id="3" name="Group 2"/>
          <p:cNvGrpSpPr/>
          <p:nvPr/>
        </p:nvGrpSpPr>
        <p:grpSpPr>
          <a:xfrm>
            <a:off x="3347864" y="1705076"/>
            <a:ext cx="5388577" cy="1470300"/>
            <a:chOff x="3298223" y="2875569"/>
            <a:chExt cx="5388577" cy="1470300"/>
          </a:xfrm>
        </p:grpSpPr>
        <p:sp>
          <p:nvSpPr>
            <p:cNvPr id="2104" name="Text Box 83"/>
            <p:cNvSpPr txBox="1">
              <a:spLocks noChangeArrowheads="1"/>
            </p:cNvSpPr>
            <p:nvPr/>
          </p:nvSpPr>
          <p:spPr bwMode="auto">
            <a:xfrm>
              <a:off x="4769338" y="3959684"/>
              <a:ext cx="3917462" cy="38618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Intolerance</a:t>
              </a:r>
              <a:r>
                <a:rPr kumimoji="0" lang="en-GB" altLang="en-US" sz="1400" b="1" i="0" u="none" strike="noStrike" cap="none" normalizeH="0" dirty="0" smtClean="0">
                  <a:ln>
                    <a:noFill/>
                  </a:ln>
                  <a:solidFill>
                    <a:srgbClr val="000000"/>
                  </a:solidFill>
                  <a:effectLst/>
                  <a:latin typeface="Calibri" panose="020F0502020204030204" pitchFamily="34" charset="0"/>
                </a:rPr>
                <a:t> of Uncertainty (r(110) = .179, p = .061)</a:t>
              </a:r>
              <a:endParaRPr kumimoji="0" lang="en-US" altLang="en-US" sz="3200" b="1" i="0" u="none" strike="noStrike" cap="none" normalizeH="0" baseline="0" dirty="0" smtClean="0">
                <a:ln>
                  <a:noFill/>
                </a:ln>
                <a:solidFill>
                  <a:schemeClr val="tx1"/>
                </a:solidFill>
                <a:effectLst/>
              </a:endParaRPr>
            </a:p>
          </p:txBody>
        </p:sp>
        <p:sp>
          <p:nvSpPr>
            <p:cNvPr id="2106" name="Text Box 85"/>
            <p:cNvSpPr txBox="1">
              <a:spLocks noChangeArrowheads="1"/>
            </p:cNvSpPr>
            <p:nvPr/>
          </p:nvSpPr>
          <p:spPr bwMode="auto">
            <a:xfrm>
              <a:off x="4750575" y="2875569"/>
              <a:ext cx="3349817" cy="259151"/>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Academic Resilience (r(110) = .330, p</a:t>
              </a:r>
              <a:r>
                <a:rPr kumimoji="0" lang="en-GB" altLang="en-US" sz="1400" b="1" i="0" u="none" strike="noStrike" cap="none" normalizeH="0" dirty="0" smtClean="0">
                  <a:ln>
                    <a:noFill/>
                  </a:ln>
                  <a:solidFill>
                    <a:srgbClr val="000000"/>
                  </a:solidFill>
                  <a:effectLst/>
                  <a:latin typeface="Calibri" panose="020F0502020204030204" pitchFamily="34" charset="0"/>
                </a:rPr>
                <a:t> &lt; .001)</a:t>
              </a:r>
              <a:endParaRPr kumimoji="0" lang="en-US" altLang="en-US" sz="3200" b="1" i="0" u="none" strike="noStrike" cap="none" normalizeH="0" baseline="0" dirty="0" smtClean="0">
                <a:ln>
                  <a:noFill/>
                </a:ln>
                <a:solidFill>
                  <a:schemeClr val="tx1"/>
                </a:solidFill>
                <a:effectLst/>
              </a:endParaRPr>
            </a:p>
          </p:txBody>
        </p:sp>
        <p:sp>
          <p:nvSpPr>
            <p:cNvPr id="129" name="Text Box 85"/>
            <p:cNvSpPr txBox="1">
              <a:spLocks noChangeArrowheads="1"/>
            </p:cNvSpPr>
            <p:nvPr/>
          </p:nvSpPr>
          <p:spPr bwMode="auto">
            <a:xfrm>
              <a:off x="4750574" y="3432787"/>
              <a:ext cx="3349817" cy="270094"/>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Learner </a:t>
              </a:r>
              <a:r>
                <a:rPr kumimoji="0" lang="en-GB" altLang="en-US" sz="1400" b="1" u="none" strike="noStrike" cap="none" normalizeH="0" baseline="0" dirty="0" smtClean="0">
                  <a:ln>
                    <a:noFill/>
                  </a:ln>
                  <a:solidFill>
                    <a:srgbClr val="000000"/>
                  </a:solidFill>
                  <a:effectLst/>
                  <a:latin typeface="Calibri" panose="020F0502020204030204" pitchFamily="34" charset="0"/>
                </a:rPr>
                <a:t>Autonomy  (r(110)</a:t>
              </a:r>
              <a:r>
                <a:rPr kumimoji="0" lang="en-GB" altLang="en-US" sz="1400" b="1" u="none" strike="noStrike" cap="none" normalizeH="0" dirty="0" smtClean="0">
                  <a:ln>
                    <a:noFill/>
                  </a:ln>
                  <a:solidFill>
                    <a:srgbClr val="000000"/>
                  </a:solidFill>
                  <a:effectLst/>
                  <a:latin typeface="Calibri" panose="020F0502020204030204" pitchFamily="34" charset="0"/>
                </a:rPr>
                <a:t> = -.186, p = .052)</a:t>
              </a:r>
              <a:endParaRPr kumimoji="0" lang="en-US" altLang="en-US" sz="3200" b="1" u="none" strike="noStrike" cap="none" normalizeH="0" baseline="0" dirty="0" smtClean="0">
                <a:ln>
                  <a:noFill/>
                </a:ln>
                <a:solidFill>
                  <a:schemeClr val="tx1"/>
                </a:solidFill>
                <a:effectLst/>
              </a:endParaRPr>
            </a:p>
          </p:txBody>
        </p:sp>
        <p:cxnSp>
          <p:nvCxnSpPr>
            <p:cNvPr id="104" name="Straight Arrow Connector 103"/>
            <p:cNvCxnSpPr/>
            <p:nvPr/>
          </p:nvCxnSpPr>
          <p:spPr>
            <a:xfrm flipV="1">
              <a:off x="3298223" y="3050742"/>
              <a:ext cx="1447509" cy="462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endCxn id="129" idx="1"/>
            </p:cNvCxnSpPr>
            <p:nvPr/>
          </p:nvCxnSpPr>
          <p:spPr>
            <a:xfrm>
              <a:off x="3302517" y="3515012"/>
              <a:ext cx="1448057" cy="52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2104" idx="1"/>
            </p:cNvCxnSpPr>
            <p:nvPr/>
          </p:nvCxnSpPr>
          <p:spPr>
            <a:xfrm>
              <a:off x="3302517" y="3515012"/>
              <a:ext cx="1466821" cy="63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6" name="Text Box 83"/>
            <p:cNvSpPr txBox="1">
              <a:spLocks noChangeArrowheads="1"/>
            </p:cNvSpPr>
            <p:nvPr/>
          </p:nvSpPr>
          <p:spPr bwMode="auto">
            <a:xfrm>
              <a:off x="4230744" y="2892769"/>
              <a:ext cx="164015" cy="19840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sp>
          <p:nvSpPr>
            <p:cNvPr id="167" name="Text Box 83"/>
            <p:cNvSpPr txBox="1">
              <a:spLocks noChangeArrowheads="1"/>
            </p:cNvSpPr>
            <p:nvPr/>
          </p:nvSpPr>
          <p:spPr bwMode="auto">
            <a:xfrm>
              <a:off x="4230744" y="3294939"/>
              <a:ext cx="164015" cy="19840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lang="en-GB" altLang="en-US" sz="1400" b="1" dirty="0">
                  <a:solidFill>
                    <a:srgbClr val="000000"/>
                  </a:solidFill>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sp>
          <p:nvSpPr>
            <p:cNvPr id="34" name="Text Box 83"/>
            <p:cNvSpPr txBox="1">
              <a:spLocks noChangeArrowheads="1"/>
            </p:cNvSpPr>
            <p:nvPr/>
          </p:nvSpPr>
          <p:spPr bwMode="auto">
            <a:xfrm>
              <a:off x="4216484" y="3683390"/>
              <a:ext cx="164015" cy="19840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grpSp>
      <p:grpSp>
        <p:nvGrpSpPr>
          <p:cNvPr id="18" name="Group 17"/>
          <p:cNvGrpSpPr/>
          <p:nvPr/>
        </p:nvGrpSpPr>
        <p:grpSpPr>
          <a:xfrm>
            <a:off x="3347864" y="4221088"/>
            <a:ext cx="5388577" cy="1470300"/>
            <a:chOff x="3298223" y="2875569"/>
            <a:chExt cx="5388577" cy="1470300"/>
          </a:xfrm>
        </p:grpSpPr>
        <p:sp>
          <p:nvSpPr>
            <p:cNvPr id="19" name="Text Box 83"/>
            <p:cNvSpPr txBox="1">
              <a:spLocks noChangeArrowheads="1"/>
            </p:cNvSpPr>
            <p:nvPr/>
          </p:nvSpPr>
          <p:spPr bwMode="auto">
            <a:xfrm>
              <a:off x="4769338" y="3959684"/>
              <a:ext cx="3917462" cy="38618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Performance </a:t>
              </a:r>
              <a:r>
                <a:rPr kumimoji="0" lang="en-GB" altLang="en-US" sz="1400" i="0" u="none" strike="noStrike" cap="none" normalizeH="0" dirty="0" smtClean="0">
                  <a:ln>
                    <a:noFill/>
                  </a:ln>
                  <a:solidFill>
                    <a:srgbClr val="000000"/>
                  </a:solidFill>
                  <a:effectLst/>
                  <a:latin typeface="Calibri" panose="020F0502020204030204" pitchFamily="34" charset="0"/>
                </a:rPr>
                <a:t>(r(72) = .058, p = .628)</a:t>
              </a:r>
              <a:endParaRPr kumimoji="0" lang="en-US" altLang="en-US" sz="3200" i="0" u="none" strike="noStrike" cap="none" normalizeH="0" baseline="0" dirty="0" smtClean="0">
                <a:ln>
                  <a:noFill/>
                </a:ln>
                <a:solidFill>
                  <a:schemeClr val="tx1"/>
                </a:solidFill>
                <a:effectLst/>
              </a:endParaRPr>
            </a:p>
          </p:txBody>
        </p:sp>
        <p:sp>
          <p:nvSpPr>
            <p:cNvPr id="20" name="Text Box 85"/>
            <p:cNvSpPr txBox="1">
              <a:spLocks noChangeArrowheads="1"/>
            </p:cNvSpPr>
            <p:nvPr/>
          </p:nvSpPr>
          <p:spPr bwMode="auto">
            <a:xfrm>
              <a:off x="4750575" y="2875569"/>
              <a:ext cx="3349817" cy="259151"/>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Support seeking (r(77) = .042, p</a:t>
              </a:r>
              <a:r>
                <a:rPr kumimoji="0" lang="en-GB" altLang="en-US" sz="1400" i="0" u="none" strike="noStrike" cap="none" normalizeH="0" dirty="0" smtClean="0">
                  <a:ln>
                    <a:noFill/>
                  </a:ln>
                  <a:solidFill>
                    <a:srgbClr val="000000"/>
                  </a:solidFill>
                  <a:effectLst/>
                  <a:latin typeface="Calibri" panose="020F0502020204030204" pitchFamily="34" charset="0"/>
                </a:rPr>
                <a:t> = .715)</a:t>
              </a:r>
              <a:endParaRPr kumimoji="0" lang="en-US" altLang="en-US" sz="3200" i="0" u="none" strike="noStrike" cap="none" normalizeH="0" baseline="0" dirty="0" smtClean="0">
                <a:ln>
                  <a:noFill/>
                </a:ln>
                <a:solidFill>
                  <a:schemeClr val="tx1"/>
                </a:solidFill>
                <a:effectLst/>
              </a:endParaRPr>
            </a:p>
          </p:txBody>
        </p:sp>
        <p:sp>
          <p:nvSpPr>
            <p:cNvPr id="21" name="Text Box 85"/>
            <p:cNvSpPr txBox="1">
              <a:spLocks noChangeArrowheads="1"/>
            </p:cNvSpPr>
            <p:nvPr/>
          </p:nvSpPr>
          <p:spPr bwMode="auto">
            <a:xfrm>
              <a:off x="4750575" y="3432787"/>
              <a:ext cx="3150344" cy="270094"/>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NSS </a:t>
              </a:r>
              <a:r>
                <a:rPr kumimoji="0" lang="en-GB" altLang="en-US" sz="1400" u="none" strike="noStrike" cap="none" normalizeH="0" baseline="0" dirty="0" smtClean="0">
                  <a:ln>
                    <a:noFill/>
                  </a:ln>
                  <a:solidFill>
                    <a:srgbClr val="000000"/>
                  </a:solidFill>
                  <a:effectLst/>
                  <a:latin typeface="Calibri" panose="020F0502020204030204" pitchFamily="34" charset="0"/>
                </a:rPr>
                <a:t>(r(78)</a:t>
              </a:r>
              <a:r>
                <a:rPr kumimoji="0" lang="en-GB" altLang="en-US" sz="1400" u="none" strike="noStrike" cap="none" normalizeH="0" dirty="0" smtClean="0">
                  <a:ln>
                    <a:noFill/>
                  </a:ln>
                  <a:solidFill>
                    <a:srgbClr val="000000"/>
                  </a:solidFill>
                  <a:effectLst/>
                  <a:latin typeface="Calibri" panose="020F0502020204030204" pitchFamily="34" charset="0"/>
                </a:rPr>
                <a:t> = .046, p = .690)</a:t>
              </a:r>
              <a:endParaRPr kumimoji="0" lang="en-US" altLang="en-US" sz="3200" u="none" strike="noStrike" cap="none" normalizeH="0" baseline="0" dirty="0" smtClean="0">
                <a:ln>
                  <a:noFill/>
                </a:ln>
                <a:solidFill>
                  <a:schemeClr val="tx1"/>
                </a:solidFill>
                <a:effectLst/>
              </a:endParaRPr>
            </a:p>
          </p:txBody>
        </p:sp>
        <p:cxnSp>
          <p:nvCxnSpPr>
            <p:cNvPr id="22" name="Straight Arrow Connector 21"/>
            <p:cNvCxnSpPr/>
            <p:nvPr/>
          </p:nvCxnSpPr>
          <p:spPr>
            <a:xfrm flipV="1">
              <a:off x="3298223" y="3050742"/>
              <a:ext cx="1447509" cy="464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1" idx="1"/>
            </p:cNvCxnSpPr>
            <p:nvPr/>
          </p:nvCxnSpPr>
          <p:spPr>
            <a:xfrm>
              <a:off x="3302517" y="3515012"/>
              <a:ext cx="1448058" cy="52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9" idx="1"/>
            </p:cNvCxnSpPr>
            <p:nvPr/>
          </p:nvCxnSpPr>
          <p:spPr>
            <a:xfrm>
              <a:off x="3302517" y="3515012"/>
              <a:ext cx="1466821" cy="63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flipH="1">
            <a:off x="2915816" y="2344519"/>
            <a:ext cx="432048" cy="830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915816" y="4060168"/>
            <a:ext cx="432048" cy="8003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992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562074"/>
          </a:xfrm>
        </p:spPr>
        <p:txBody>
          <a:bodyPr/>
          <a:lstStyle/>
          <a:p>
            <a:r>
              <a:rPr lang="en-GB" sz="2000" dirty="0">
                <a:solidFill>
                  <a:schemeClr val="tx2"/>
                </a:solidFill>
              </a:rPr>
              <a:t>Protection from Adversity and Sheltering Scale (PASS)</a:t>
            </a:r>
            <a:endParaRPr lang="en-GB" sz="2000" b="0" dirty="0"/>
          </a:p>
        </p:txBody>
      </p:sp>
      <p:sp>
        <p:nvSpPr>
          <p:cNvPr id="2118" name="AutoShape 97"/>
          <p:cNvSpPr>
            <a:spLocks noChangeArrowheads="1"/>
          </p:cNvSpPr>
          <p:nvPr/>
        </p:nvSpPr>
        <p:spPr bwMode="auto">
          <a:xfrm>
            <a:off x="640824" y="3175376"/>
            <a:ext cx="2520280" cy="884792"/>
          </a:xfrm>
          <a:prstGeom prst="roundRect">
            <a:avLst>
              <a:gd name="adj" fmla="val 16667"/>
            </a:avLst>
          </a:prstGeom>
          <a:solidFill>
            <a:srgbClr val="00B0F0"/>
          </a:solidFill>
          <a:ln w="19050" algn="ctr">
            <a:solidFill>
              <a:srgbClr val="0070C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smtClean="0">
              <a:ln>
                <a:noFill/>
              </a:ln>
              <a:solidFill>
                <a:schemeClr val="bg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Calibri" panose="020F0502020204030204" pitchFamily="34" charset="0"/>
              </a:rPr>
              <a:t>Academic Identity</a:t>
            </a:r>
            <a:endParaRPr kumimoji="0" lang="en-US" altLang="en-US" sz="2400" b="0" i="0" u="none" strike="noStrike" cap="none" normalizeH="0" baseline="0" dirty="0" smtClean="0">
              <a:ln>
                <a:noFill/>
              </a:ln>
              <a:solidFill>
                <a:schemeClr val="bg1"/>
              </a:solidFill>
              <a:effectLst/>
            </a:endParaRPr>
          </a:p>
        </p:txBody>
      </p:sp>
      <p:sp>
        <p:nvSpPr>
          <p:cNvPr id="2128" name="Text Box 107"/>
          <p:cNvSpPr txBox="1">
            <a:spLocks noChangeArrowheads="1"/>
          </p:cNvSpPr>
          <p:nvPr/>
        </p:nvSpPr>
        <p:spPr bwMode="auto">
          <a:xfrm>
            <a:off x="4716016" y="1700808"/>
            <a:ext cx="1716087" cy="24938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grpSp>
        <p:nvGrpSpPr>
          <p:cNvPr id="3" name="Group 2"/>
          <p:cNvGrpSpPr/>
          <p:nvPr/>
        </p:nvGrpSpPr>
        <p:grpSpPr>
          <a:xfrm>
            <a:off x="3347864" y="1705076"/>
            <a:ext cx="5388577" cy="1470300"/>
            <a:chOff x="3298223" y="2875569"/>
            <a:chExt cx="5388577" cy="1470300"/>
          </a:xfrm>
        </p:grpSpPr>
        <p:sp>
          <p:nvSpPr>
            <p:cNvPr id="2104" name="Text Box 83"/>
            <p:cNvSpPr txBox="1">
              <a:spLocks noChangeArrowheads="1"/>
            </p:cNvSpPr>
            <p:nvPr/>
          </p:nvSpPr>
          <p:spPr bwMode="auto">
            <a:xfrm>
              <a:off x="4769338" y="3959684"/>
              <a:ext cx="3917462" cy="38618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Intolerance</a:t>
              </a:r>
              <a:r>
                <a:rPr kumimoji="0" lang="en-GB" altLang="en-US" sz="1400" i="0" u="none" strike="noStrike" cap="none" normalizeH="0" dirty="0" smtClean="0">
                  <a:ln>
                    <a:noFill/>
                  </a:ln>
                  <a:solidFill>
                    <a:srgbClr val="000000"/>
                  </a:solidFill>
                  <a:effectLst/>
                  <a:latin typeface="Calibri" panose="020F0502020204030204" pitchFamily="34" charset="0"/>
                </a:rPr>
                <a:t> of Uncertainty (r(110) = -.050, p = .603)</a:t>
              </a:r>
              <a:endParaRPr kumimoji="0" lang="en-US" altLang="en-US" sz="3200" i="0" u="none" strike="noStrike" cap="none" normalizeH="0" baseline="0" dirty="0" smtClean="0">
                <a:ln>
                  <a:noFill/>
                </a:ln>
                <a:solidFill>
                  <a:schemeClr val="tx1"/>
                </a:solidFill>
                <a:effectLst/>
              </a:endParaRPr>
            </a:p>
          </p:txBody>
        </p:sp>
        <p:sp>
          <p:nvSpPr>
            <p:cNvPr id="2106" name="Text Box 85"/>
            <p:cNvSpPr txBox="1">
              <a:spLocks noChangeArrowheads="1"/>
            </p:cNvSpPr>
            <p:nvPr/>
          </p:nvSpPr>
          <p:spPr bwMode="auto">
            <a:xfrm>
              <a:off x="4750575" y="2875569"/>
              <a:ext cx="3349817" cy="259151"/>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Academic Resilience (r(110) = .133, p</a:t>
              </a:r>
              <a:r>
                <a:rPr kumimoji="0" lang="en-GB" altLang="en-US" sz="1400" i="0" u="none" strike="noStrike" cap="none" normalizeH="0" dirty="0" smtClean="0">
                  <a:ln>
                    <a:noFill/>
                  </a:ln>
                  <a:solidFill>
                    <a:srgbClr val="000000"/>
                  </a:solidFill>
                  <a:effectLst/>
                  <a:latin typeface="Calibri" panose="020F0502020204030204" pitchFamily="34" charset="0"/>
                </a:rPr>
                <a:t> = .167)</a:t>
              </a:r>
              <a:endParaRPr kumimoji="0" lang="en-US" altLang="en-US" sz="3200" i="0" u="none" strike="noStrike" cap="none" normalizeH="0" baseline="0" dirty="0" smtClean="0">
                <a:ln>
                  <a:noFill/>
                </a:ln>
                <a:solidFill>
                  <a:schemeClr val="tx1"/>
                </a:solidFill>
                <a:effectLst/>
              </a:endParaRPr>
            </a:p>
          </p:txBody>
        </p:sp>
        <p:sp>
          <p:nvSpPr>
            <p:cNvPr id="129" name="Text Box 85"/>
            <p:cNvSpPr txBox="1">
              <a:spLocks noChangeArrowheads="1"/>
            </p:cNvSpPr>
            <p:nvPr/>
          </p:nvSpPr>
          <p:spPr bwMode="auto">
            <a:xfrm>
              <a:off x="4750574" y="3432787"/>
              <a:ext cx="3349817" cy="270094"/>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Learner </a:t>
              </a:r>
              <a:r>
                <a:rPr kumimoji="0" lang="en-GB" altLang="en-US" sz="1400" b="1" u="none" strike="noStrike" cap="none" normalizeH="0" baseline="0" dirty="0" smtClean="0">
                  <a:ln>
                    <a:noFill/>
                  </a:ln>
                  <a:solidFill>
                    <a:srgbClr val="000000"/>
                  </a:solidFill>
                  <a:effectLst/>
                  <a:latin typeface="Calibri" panose="020F0502020204030204" pitchFamily="34" charset="0"/>
                </a:rPr>
                <a:t>Autonomy  (r(110)</a:t>
              </a:r>
              <a:r>
                <a:rPr kumimoji="0" lang="en-GB" altLang="en-US" sz="1400" b="1" u="none" strike="noStrike" cap="none" normalizeH="0" dirty="0" smtClean="0">
                  <a:ln>
                    <a:noFill/>
                  </a:ln>
                  <a:solidFill>
                    <a:srgbClr val="000000"/>
                  </a:solidFill>
                  <a:effectLst/>
                  <a:latin typeface="Calibri" panose="020F0502020204030204" pitchFamily="34" charset="0"/>
                </a:rPr>
                <a:t> = -.373, p &lt; .001)</a:t>
              </a:r>
              <a:endParaRPr kumimoji="0" lang="en-US" altLang="en-US" sz="3200" b="1" u="none" strike="noStrike" cap="none" normalizeH="0" baseline="0" dirty="0" smtClean="0">
                <a:ln>
                  <a:noFill/>
                </a:ln>
                <a:solidFill>
                  <a:schemeClr val="tx1"/>
                </a:solidFill>
                <a:effectLst/>
              </a:endParaRPr>
            </a:p>
          </p:txBody>
        </p:sp>
        <p:cxnSp>
          <p:nvCxnSpPr>
            <p:cNvPr id="104" name="Straight Arrow Connector 103"/>
            <p:cNvCxnSpPr/>
            <p:nvPr/>
          </p:nvCxnSpPr>
          <p:spPr>
            <a:xfrm flipV="1">
              <a:off x="3298223" y="3050742"/>
              <a:ext cx="1447509" cy="462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endCxn id="129" idx="1"/>
            </p:cNvCxnSpPr>
            <p:nvPr/>
          </p:nvCxnSpPr>
          <p:spPr>
            <a:xfrm>
              <a:off x="3302517" y="3515012"/>
              <a:ext cx="1448057" cy="52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2104" idx="1"/>
            </p:cNvCxnSpPr>
            <p:nvPr/>
          </p:nvCxnSpPr>
          <p:spPr>
            <a:xfrm>
              <a:off x="3302517" y="3515012"/>
              <a:ext cx="1466821" cy="63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7" name="Text Box 83"/>
            <p:cNvSpPr txBox="1">
              <a:spLocks noChangeArrowheads="1"/>
            </p:cNvSpPr>
            <p:nvPr/>
          </p:nvSpPr>
          <p:spPr bwMode="auto">
            <a:xfrm>
              <a:off x="4230744" y="3294939"/>
              <a:ext cx="164015" cy="19840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lang="en-GB" altLang="en-US" sz="1400" b="1" dirty="0">
                  <a:solidFill>
                    <a:srgbClr val="000000"/>
                  </a:solidFill>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grpSp>
      <p:grpSp>
        <p:nvGrpSpPr>
          <p:cNvPr id="18" name="Group 17"/>
          <p:cNvGrpSpPr/>
          <p:nvPr/>
        </p:nvGrpSpPr>
        <p:grpSpPr>
          <a:xfrm>
            <a:off x="3347864" y="4221088"/>
            <a:ext cx="5388577" cy="1470300"/>
            <a:chOff x="3298223" y="2875569"/>
            <a:chExt cx="5388577" cy="1470300"/>
          </a:xfrm>
        </p:grpSpPr>
        <p:sp>
          <p:nvSpPr>
            <p:cNvPr id="19" name="Text Box 83"/>
            <p:cNvSpPr txBox="1">
              <a:spLocks noChangeArrowheads="1"/>
            </p:cNvSpPr>
            <p:nvPr/>
          </p:nvSpPr>
          <p:spPr bwMode="auto">
            <a:xfrm>
              <a:off x="4769338" y="3959684"/>
              <a:ext cx="3917462" cy="38618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Performance </a:t>
              </a:r>
              <a:r>
                <a:rPr kumimoji="0" lang="en-GB" altLang="en-US" sz="1400" b="1" i="0" u="none" strike="noStrike" cap="none" normalizeH="0" dirty="0" smtClean="0">
                  <a:ln>
                    <a:noFill/>
                  </a:ln>
                  <a:solidFill>
                    <a:srgbClr val="000000"/>
                  </a:solidFill>
                  <a:effectLst/>
                  <a:latin typeface="Calibri" panose="020F0502020204030204" pitchFamily="34" charset="0"/>
                </a:rPr>
                <a:t>(r(72) = -.268, p = .023)</a:t>
              </a:r>
              <a:endParaRPr kumimoji="0" lang="en-US" altLang="en-US" sz="3200" b="1" i="0" u="none" strike="noStrike" cap="none" normalizeH="0" baseline="0" dirty="0" smtClean="0">
                <a:ln>
                  <a:noFill/>
                </a:ln>
                <a:solidFill>
                  <a:schemeClr val="tx1"/>
                </a:solidFill>
                <a:effectLst/>
              </a:endParaRPr>
            </a:p>
          </p:txBody>
        </p:sp>
        <p:sp>
          <p:nvSpPr>
            <p:cNvPr id="20" name="Text Box 85"/>
            <p:cNvSpPr txBox="1">
              <a:spLocks noChangeArrowheads="1"/>
            </p:cNvSpPr>
            <p:nvPr/>
          </p:nvSpPr>
          <p:spPr bwMode="auto">
            <a:xfrm>
              <a:off x="4750575" y="2875569"/>
              <a:ext cx="3349817" cy="259151"/>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Support seeking (r(77) = -.120, p</a:t>
              </a:r>
              <a:r>
                <a:rPr kumimoji="0" lang="en-GB" altLang="en-US" sz="1400" i="0" u="none" strike="noStrike" cap="none" normalizeH="0" dirty="0" smtClean="0">
                  <a:ln>
                    <a:noFill/>
                  </a:ln>
                  <a:solidFill>
                    <a:srgbClr val="000000"/>
                  </a:solidFill>
                  <a:effectLst/>
                  <a:latin typeface="Calibri" panose="020F0502020204030204" pitchFamily="34" charset="0"/>
                </a:rPr>
                <a:t> = .298)</a:t>
              </a:r>
              <a:endParaRPr kumimoji="0" lang="en-US" altLang="en-US" sz="3200" i="0" u="none" strike="noStrike" cap="none" normalizeH="0" baseline="0" dirty="0" smtClean="0">
                <a:ln>
                  <a:noFill/>
                </a:ln>
                <a:solidFill>
                  <a:schemeClr val="tx1"/>
                </a:solidFill>
                <a:effectLst/>
              </a:endParaRPr>
            </a:p>
          </p:txBody>
        </p:sp>
        <p:sp>
          <p:nvSpPr>
            <p:cNvPr id="21" name="Text Box 85"/>
            <p:cNvSpPr txBox="1">
              <a:spLocks noChangeArrowheads="1"/>
            </p:cNvSpPr>
            <p:nvPr/>
          </p:nvSpPr>
          <p:spPr bwMode="auto">
            <a:xfrm>
              <a:off x="4750575" y="3432787"/>
              <a:ext cx="3150344" cy="270094"/>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NSS </a:t>
              </a:r>
              <a:r>
                <a:rPr kumimoji="0" lang="en-GB" altLang="en-US" sz="1400" u="none" strike="noStrike" cap="none" normalizeH="0" baseline="0" dirty="0" smtClean="0">
                  <a:ln>
                    <a:noFill/>
                  </a:ln>
                  <a:solidFill>
                    <a:srgbClr val="000000"/>
                  </a:solidFill>
                  <a:effectLst/>
                  <a:latin typeface="Calibri" panose="020F0502020204030204" pitchFamily="34" charset="0"/>
                </a:rPr>
                <a:t>(r(78)</a:t>
              </a:r>
              <a:r>
                <a:rPr kumimoji="0" lang="en-GB" altLang="en-US" sz="1400" u="none" strike="noStrike" cap="none" normalizeH="0" dirty="0" smtClean="0">
                  <a:ln>
                    <a:noFill/>
                  </a:ln>
                  <a:solidFill>
                    <a:srgbClr val="000000"/>
                  </a:solidFill>
                  <a:effectLst/>
                  <a:latin typeface="Calibri" panose="020F0502020204030204" pitchFamily="34" charset="0"/>
                </a:rPr>
                <a:t> = -.109, p = .342)</a:t>
              </a:r>
              <a:endParaRPr kumimoji="0" lang="en-US" altLang="en-US" sz="3200" u="none" strike="noStrike" cap="none" normalizeH="0" baseline="0" dirty="0" smtClean="0">
                <a:ln>
                  <a:noFill/>
                </a:ln>
                <a:solidFill>
                  <a:schemeClr val="tx1"/>
                </a:solidFill>
                <a:effectLst/>
              </a:endParaRPr>
            </a:p>
          </p:txBody>
        </p:sp>
        <p:cxnSp>
          <p:nvCxnSpPr>
            <p:cNvPr id="22" name="Straight Arrow Connector 21"/>
            <p:cNvCxnSpPr/>
            <p:nvPr/>
          </p:nvCxnSpPr>
          <p:spPr>
            <a:xfrm flipV="1">
              <a:off x="3298223" y="3050742"/>
              <a:ext cx="1447509" cy="464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1" idx="1"/>
            </p:cNvCxnSpPr>
            <p:nvPr/>
          </p:nvCxnSpPr>
          <p:spPr>
            <a:xfrm>
              <a:off x="3302517" y="3515012"/>
              <a:ext cx="1448058" cy="52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9" idx="1"/>
            </p:cNvCxnSpPr>
            <p:nvPr/>
          </p:nvCxnSpPr>
          <p:spPr>
            <a:xfrm>
              <a:off x="3302517" y="3515012"/>
              <a:ext cx="1466821" cy="63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 Box 83"/>
            <p:cNvSpPr txBox="1">
              <a:spLocks noChangeArrowheads="1"/>
            </p:cNvSpPr>
            <p:nvPr/>
          </p:nvSpPr>
          <p:spPr bwMode="auto">
            <a:xfrm>
              <a:off x="4225630" y="3686508"/>
              <a:ext cx="164015" cy="19840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grpSp>
      <p:cxnSp>
        <p:nvCxnSpPr>
          <p:cNvPr id="5" name="Straight Connector 4"/>
          <p:cNvCxnSpPr/>
          <p:nvPr/>
        </p:nvCxnSpPr>
        <p:spPr>
          <a:xfrm flipH="1">
            <a:off x="2915816" y="2344519"/>
            <a:ext cx="432048" cy="830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915816" y="4060168"/>
            <a:ext cx="432048" cy="8003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094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562074"/>
          </a:xfrm>
        </p:spPr>
        <p:txBody>
          <a:bodyPr/>
          <a:lstStyle/>
          <a:p>
            <a:r>
              <a:rPr lang="en-GB" sz="2000" dirty="0">
                <a:solidFill>
                  <a:schemeClr val="tx2"/>
                </a:solidFill>
              </a:rPr>
              <a:t>Protection from Adversity and Sheltering Scale (PASS)</a:t>
            </a:r>
            <a:endParaRPr lang="en-GB" sz="2000" b="0" dirty="0"/>
          </a:p>
        </p:txBody>
      </p:sp>
      <p:sp>
        <p:nvSpPr>
          <p:cNvPr id="2118" name="AutoShape 97"/>
          <p:cNvSpPr>
            <a:spLocks noChangeArrowheads="1"/>
          </p:cNvSpPr>
          <p:nvPr/>
        </p:nvSpPr>
        <p:spPr bwMode="auto">
          <a:xfrm>
            <a:off x="640824" y="3175376"/>
            <a:ext cx="2520280" cy="884792"/>
          </a:xfrm>
          <a:prstGeom prst="roundRect">
            <a:avLst>
              <a:gd name="adj" fmla="val 16667"/>
            </a:avLst>
          </a:prstGeom>
          <a:solidFill>
            <a:srgbClr val="00B0F0"/>
          </a:solidFill>
          <a:ln w="19050" algn="ctr">
            <a:solidFill>
              <a:srgbClr val="0070C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smtClean="0">
              <a:ln>
                <a:noFill/>
              </a:ln>
              <a:solidFill>
                <a:schemeClr val="bg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Calibri" panose="020F0502020204030204" pitchFamily="34" charset="0"/>
              </a:rPr>
              <a:t>Academic Intolerance of Uncertainty</a:t>
            </a:r>
            <a:endParaRPr kumimoji="0" lang="en-US" altLang="en-US" sz="2400" b="0" i="0" u="none" strike="noStrike" cap="none" normalizeH="0" baseline="0" dirty="0" smtClean="0">
              <a:ln>
                <a:noFill/>
              </a:ln>
              <a:solidFill>
                <a:schemeClr val="bg1"/>
              </a:solidFill>
              <a:effectLst/>
            </a:endParaRPr>
          </a:p>
        </p:txBody>
      </p:sp>
      <p:sp>
        <p:nvSpPr>
          <p:cNvPr id="2128" name="Text Box 107"/>
          <p:cNvSpPr txBox="1">
            <a:spLocks noChangeArrowheads="1"/>
          </p:cNvSpPr>
          <p:nvPr/>
        </p:nvSpPr>
        <p:spPr bwMode="auto">
          <a:xfrm>
            <a:off x="4716016" y="1700808"/>
            <a:ext cx="1716087" cy="24938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grpSp>
        <p:nvGrpSpPr>
          <p:cNvPr id="3" name="Group 2"/>
          <p:cNvGrpSpPr/>
          <p:nvPr/>
        </p:nvGrpSpPr>
        <p:grpSpPr>
          <a:xfrm>
            <a:off x="3347864" y="1705076"/>
            <a:ext cx="5388577" cy="1470300"/>
            <a:chOff x="3298223" y="2875569"/>
            <a:chExt cx="5388577" cy="1470300"/>
          </a:xfrm>
        </p:grpSpPr>
        <p:sp>
          <p:nvSpPr>
            <p:cNvPr id="2104" name="Text Box 83"/>
            <p:cNvSpPr txBox="1">
              <a:spLocks noChangeArrowheads="1"/>
            </p:cNvSpPr>
            <p:nvPr/>
          </p:nvSpPr>
          <p:spPr bwMode="auto">
            <a:xfrm>
              <a:off x="4769338" y="3959684"/>
              <a:ext cx="3917462" cy="38618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Intolerance</a:t>
              </a:r>
              <a:r>
                <a:rPr kumimoji="0" lang="en-GB" altLang="en-US" sz="1400" b="1" i="0" u="none" strike="noStrike" cap="none" normalizeH="0" dirty="0" smtClean="0">
                  <a:ln>
                    <a:noFill/>
                  </a:ln>
                  <a:solidFill>
                    <a:srgbClr val="000000"/>
                  </a:solidFill>
                  <a:effectLst/>
                  <a:latin typeface="Calibri" panose="020F0502020204030204" pitchFamily="34" charset="0"/>
                </a:rPr>
                <a:t> of Uncertainty (r(111) = .386, p </a:t>
              </a:r>
              <a:r>
                <a:rPr lang="en-GB" altLang="en-US" sz="1400" b="1" dirty="0" smtClean="0">
                  <a:solidFill>
                    <a:srgbClr val="000000"/>
                  </a:solidFill>
                  <a:latin typeface="Calibri" panose="020F0502020204030204" pitchFamily="34" charset="0"/>
                </a:rPr>
                <a:t>&lt; .001</a:t>
              </a:r>
              <a:r>
                <a:rPr kumimoji="0" lang="en-GB" altLang="en-US" sz="1400" b="1" i="0" u="none" strike="noStrike" cap="none" normalizeH="0" dirty="0" smtClean="0">
                  <a:ln>
                    <a:noFill/>
                  </a:ln>
                  <a:solidFill>
                    <a:srgbClr val="000000"/>
                  </a:solidFill>
                  <a:effectLst/>
                  <a:latin typeface="Calibri" panose="020F0502020204030204" pitchFamily="34" charset="0"/>
                </a:rPr>
                <a:t>)</a:t>
              </a:r>
              <a:endParaRPr kumimoji="0" lang="en-US" altLang="en-US" sz="3200" b="1" i="0" u="none" strike="noStrike" cap="none" normalizeH="0" baseline="0" dirty="0" smtClean="0">
                <a:ln>
                  <a:noFill/>
                </a:ln>
                <a:solidFill>
                  <a:schemeClr val="tx1"/>
                </a:solidFill>
                <a:effectLst/>
              </a:endParaRPr>
            </a:p>
          </p:txBody>
        </p:sp>
        <p:sp>
          <p:nvSpPr>
            <p:cNvPr id="2106" name="Text Box 85"/>
            <p:cNvSpPr txBox="1">
              <a:spLocks noChangeArrowheads="1"/>
            </p:cNvSpPr>
            <p:nvPr/>
          </p:nvSpPr>
          <p:spPr bwMode="auto">
            <a:xfrm>
              <a:off x="4750575" y="2875569"/>
              <a:ext cx="3516200" cy="26678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eaLnBrk="0" hangingPunct="0"/>
              <a:r>
                <a:rPr kumimoji="0" lang="en-GB" altLang="en-US" sz="1400" b="1" i="0" u="none" strike="noStrike" cap="none" normalizeH="0" baseline="0" dirty="0" smtClean="0">
                  <a:ln>
                    <a:noFill/>
                  </a:ln>
                  <a:solidFill>
                    <a:srgbClr val="000000"/>
                  </a:solidFill>
                  <a:effectLst/>
                  <a:latin typeface="Calibri" panose="020F0502020204030204" pitchFamily="34" charset="0"/>
                </a:rPr>
                <a:t>Academic Resilience (r(111) = .299</a:t>
              </a:r>
              <a:r>
                <a:rPr lang="en-GB" altLang="en-US" sz="1400" b="1" dirty="0" smtClean="0">
                  <a:solidFill>
                    <a:srgbClr val="000000"/>
                  </a:solidFill>
                  <a:latin typeface="Calibri" panose="020F0502020204030204" pitchFamily="34" charset="0"/>
                </a:rPr>
                <a:t>, </a:t>
              </a:r>
              <a:r>
                <a:rPr kumimoji="0" lang="en-GB" altLang="en-US" sz="1400" b="1" i="0" u="none" strike="noStrike" cap="none" normalizeH="0" baseline="0" dirty="0" smtClean="0">
                  <a:ln>
                    <a:noFill/>
                  </a:ln>
                  <a:solidFill>
                    <a:srgbClr val="000000"/>
                  </a:solidFill>
                  <a:effectLst/>
                  <a:latin typeface="Calibri" panose="020F0502020204030204" pitchFamily="34" charset="0"/>
                </a:rPr>
                <a:t>p</a:t>
              </a:r>
              <a:r>
                <a:rPr kumimoji="0" lang="en-GB" altLang="en-US" sz="1400" b="1" i="0" u="none" strike="noStrike" cap="none" normalizeH="0" dirty="0" smtClean="0">
                  <a:ln>
                    <a:noFill/>
                  </a:ln>
                  <a:solidFill>
                    <a:srgbClr val="000000"/>
                  </a:solidFill>
                  <a:effectLst/>
                  <a:latin typeface="Calibri" panose="020F0502020204030204" pitchFamily="34" charset="0"/>
                </a:rPr>
                <a:t> = .001)</a:t>
              </a:r>
              <a:endParaRPr kumimoji="0" lang="en-US" altLang="en-US" sz="3200" b="1" i="0" u="none" strike="noStrike" cap="none" normalizeH="0" baseline="0" dirty="0" smtClean="0">
                <a:ln>
                  <a:noFill/>
                </a:ln>
                <a:solidFill>
                  <a:schemeClr val="tx1"/>
                </a:solidFill>
                <a:effectLst/>
              </a:endParaRPr>
            </a:p>
          </p:txBody>
        </p:sp>
        <p:sp>
          <p:nvSpPr>
            <p:cNvPr id="129" name="Text Box 85"/>
            <p:cNvSpPr txBox="1">
              <a:spLocks noChangeArrowheads="1"/>
            </p:cNvSpPr>
            <p:nvPr/>
          </p:nvSpPr>
          <p:spPr bwMode="auto">
            <a:xfrm>
              <a:off x="4750574" y="3432787"/>
              <a:ext cx="3349817" cy="270094"/>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Learner </a:t>
              </a:r>
              <a:r>
                <a:rPr kumimoji="0" lang="en-GB" altLang="en-US" sz="1400" b="1" u="none" strike="noStrike" cap="none" normalizeH="0" baseline="0" dirty="0" smtClean="0">
                  <a:ln>
                    <a:noFill/>
                  </a:ln>
                  <a:solidFill>
                    <a:srgbClr val="000000"/>
                  </a:solidFill>
                  <a:effectLst/>
                  <a:latin typeface="Calibri" panose="020F0502020204030204" pitchFamily="34" charset="0"/>
                </a:rPr>
                <a:t>Autonomy  (r(111)</a:t>
              </a:r>
              <a:r>
                <a:rPr kumimoji="0" lang="en-GB" altLang="en-US" sz="1400" b="1" u="none" strike="noStrike" cap="none" normalizeH="0" dirty="0" smtClean="0">
                  <a:ln>
                    <a:noFill/>
                  </a:ln>
                  <a:solidFill>
                    <a:srgbClr val="000000"/>
                  </a:solidFill>
                  <a:effectLst/>
                  <a:latin typeface="Calibri" panose="020F0502020204030204" pitchFamily="34" charset="0"/>
                </a:rPr>
                <a:t> = -.326, p &lt; .001)</a:t>
              </a:r>
              <a:endParaRPr kumimoji="0" lang="en-US" altLang="en-US" sz="3200" b="1" u="none" strike="noStrike" cap="none" normalizeH="0" baseline="0" dirty="0" smtClean="0">
                <a:ln>
                  <a:noFill/>
                </a:ln>
                <a:solidFill>
                  <a:schemeClr val="tx1"/>
                </a:solidFill>
                <a:effectLst/>
              </a:endParaRPr>
            </a:p>
          </p:txBody>
        </p:sp>
        <p:cxnSp>
          <p:nvCxnSpPr>
            <p:cNvPr id="104" name="Straight Arrow Connector 103"/>
            <p:cNvCxnSpPr/>
            <p:nvPr/>
          </p:nvCxnSpPr>
          <p:spPr>
            <a:xfrm flipV="1">
              <a:off x="3298223" y="3050742"/>
              <a:ext cx="1447509" cy="462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endCxn id="129" idx="1"/>
            </p:cNvCxnSpPr>
            <p:nvPr/>
          </p:nvCxnSpPr>
          <p:spPr>
            <a:xfrm>
              <a:off x="3302517" y="3515012"/>
              <a:ext cx="1448057" cy="52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2104" idx="1"/>
            </p:cNvCxnSpPr>
            <p:nvPr/>
          </p:nvCxnSpPr>
          <p:spPr>
            <a:xfrm>
              <a:off x="3302517" y="3515012"/>
              <a:ext cx="1466821" cy="63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6" name="Text Box 83"/>
            <p:cNvSpPr txBox="1">
              <a:spLocks noChangeArrowheads="1"/>
            </p:cNvSpPr>
            <p:nvPr/>
          </p:nvSpPr>
          <p:spPr bwMode="auto">
            <a:xfrm>
              <a:off x="4230744" y="2892769"/>
              <a:ext cx="164015" cy="19840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sp>
          <p:nvSpPr>
            <p:cNvPr id="167" name="Text Box 83"/>
            <p:cNvSpPr txBox="1">
              <a:spLocks noChangeArrowheads="1"/>
            </p:cNvSpPr>
            <p:nvPr/>
          </p:nvSpPr>
          <p:spPr bwMode="auto">
            <a:xfrm>
              <a:off x="4230744" y="3294939"/>
              <a:ext cx="164015" cy="19840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lang="en-GB" altLang="en-US" sz="1400" b="1" dirty="0">
                  <a:solidFill>
                    <a:srgbClr val="000000"/>
                  </a:solidFill>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sp>
          <p:nvSpPr>
            <p:cNvPr id="34" name="Text Box 83"/>
            <p:cNvSpPr txBox="1">
              <a:spLocks noChangeArrowheads="1"/>
            </p:cNvSpPr>
            <p:nvPr/>
          </p:nvSpPr>
          <p:spPr bwMode="auto">
            <a:xfrm>
              <a:off x="4216484" y="3683390"/>
              <a:ext cx="164015" cy="19840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grpSp>
      <p:grpSp>
        <p:nvGrpSpPr>
          <p:cNvPr id="18" name="Group 17"/>
          <p:cNvGrpSpPr/>
          <p:nvPr/>
        </p:nvGrpSpPr>
        <p:grpSpPr>
          <a:xfrm>
            <a:off x="3347864" y="4221088"/>
            <a:ext cx="5388577" cy="1470300"/>
            <a:chOff x="3298223" y="2875569"/>
            <a:chExt cx="5388577" cy="1470300"/>
          </a:xfrm>
        </p:grpSpPr>
        <p:sp>
          <p:nvSpPr>
            <p:cNvPr id="19" name="Text Box 83"/>
            <p:cNvSpPr txBox="1">
              <a:spLocks noChangeArrowheads="1"/>
            </p:cNvSpPr>
            <p:nvPr/>
          </p:nvSpPr>
          <p:spPr bwMode="auto">
            <a:xfrm>
              <a:off x="4769338" y="3959684"/>
              <a:ext cx="3917462" cy="38618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Performance</a:t>
              </a:r>
              <a:r>
                <a:rPr kumimoji="0" lang="en-GB" altLang="en-US" sz="1400" b="1" i="0" u="none" strike="noStrike" cap="none" normalizeH="0" baseline="0" dirty="0" smtClean="0">
                  <a:ln>
                    <a:noFill/>
                  </a:ln>
                  <a:solidFill>
                    <a:srgbClr val="000000"/>
                  </a:solidFill>
                  <a:effectLst/>
                  <a:latin typeface="Calibri" panose="020F0502020204030204" pitchFamily="34" charset="0"/>
                </a:rPr>
                <a:t> </a:t>
              </a:r>
              <a:r>
                <a:rPr kumimoji="0" lang="en-GB" altLang="en-US" sz="1400" i="0" u="none" strike="noStrike" cap="none" normalizeH="0" dirty="0" smtClean="0">
                  <a:ln>
                    <a:noFill/>
                  </a:ln>
                  <a:solidFill>
                    <a:srgbClr val="000000"/>
                  </a:solidFill>
                  <a:effectLst/>
                  <a:latin typeface="Calibri" panose="020F0502020204030204" pitchFamily="34" charset="0"/>
                </a:rPr>
                <a:t>(r(73) = .168, p = .154)</a:t>
              </a:r>
              <a:endParaRPr kumimoji="0" lang="en-US" altLang="en-US" sz="3200" i="0" u="none" strike="noStrike" cap="none" normalizeH="0" baseline="0" dirty="0" smtClean="0">
                <a:ln>
                  <a:noFill/>
                </a:ln>
                <a:solidFill>
                  <a:schemeClr val="tx1"/>
                </a:solidFill>
                <a:effectLst/>
              </a:endParaRPr>
            </a:p>
          </p:txBody>
        </p:sp>
        <p:sp>
          <p:nvSpPr>
            <p:cNvPr id="20" name="Text Box 85"/>
            <p:cNvSpPr txBox="1">
              <a:spLocks noChangeArrowheads="1"/>
            </p:cNvSpPr>
            <p:nvPr/>
          </p:nvSpPr>
          <p:spPr bwMode="auto">
            <a:xfrm>
              <a:off x="4750575" y="2875569"/>
              <a:ext cx="3349817" cy="259151"/>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Support seeking (r(78) = .220, p</a:t>
              </a:r>
              <a:r>
                <a:rPr kumimoji="0" lang="en-GB" altLang="en-US" sz="1400" b="1" i="0" u="none" strike="noStrike" cap="none" normalizeH="0" dirty="0" smtClean="0">
                  <a:ln>
                    <a:noFill/>
                  </a:ln>
                  <a:solidFill>
                    <a:srgbClr val="000000"/>
                  </a:solidFill>
                  <a:effectLst/>
                  <a:latin typeface="Calibri" panose="020F0502020204030204" pitchFamily="34" charset="0"/>
                </a:rPr>
                <a:t> = .050)</a:t>
              </a:r>
              <a:endParaRPr kumimoji="0" lang="en-US" altLang="en-US" sz="3200" b="1" i="0" u="none" strike="noStrike" cap="none" normalizeH="0" baseline="0" dirty="0" smtClean="0">
                <a:ln>
                  <a:noFill/>
                </a:ln>
                <a:solidFill>
                  <a:schemeClr val="tx1"/>
                </a:solidFill>
                <a:effectLst/>
              </a:endParaRPr>
            </a:p>
          </p:txBody>
        </p:sp>
        <p:sp>
          <p:nvSpPr>
            <p:cNvPr id="21" name="Text Box 85"/>
            <p:cNvSpPr txBox="1">
              <a:spLocks noChangeArrowheads="1"/>
            </p:cNvSpPr>
            <p:nvPr/>
          </p:nvSpPr>
          <p:spPr bwMode="auto">
            <a:xfrm>
              <a:off x="4750575" y="3432787"/>
              <a:ext cx="3150344" cy="270094"/>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NSS</a:t>
              </a:r>
              <a:r>
                <a:rPr kumimoji="0" lang="en-GB" altLang="en-US" sz="1400" b="1" i="0" u="none" strike="noStrike" cap="none" normalizeH="0" baseline="0" dirty="0" smtClean="0">
                  <a:ln>
                    <a:noFill/>
                  </a:ln>
                  <a:solidFill>
                    <a:srgbClr val="000000"/>
                  </a:solidFill>
                  <a:effectLst/>
                  <a:latin typeface="Calibri" panose="020F0502020204030204" pitchFamily="34" charset="0"/>
                </a:rPr>
                <a:t> </a:t>
              </a:r>
              <a:r>
                <a:rPr kumimoji="0" lang="en-GB" altLang="en-US" sz="1400" u="none" strike="noStrike" cap="none" normalizeH="0" baseline="0" dirty="0" smtClean="0">
                  <a:ln>
                    <a:noFill/>
                  </a:ln>
                  <a:solidFill>
                    <a:srgbClr val="000000"/>
                  </a:solidFill>
                  <a:effectLst/>
                  <a:latin typeface="Calibri" panose="020F0502020204030204" pitchFamily="34" charset="0"/>
                </a:rPr>
                <a:t>(r(78)</a:t>
              </a:r>
              <a:r>
                <a:rPr kumimoji="0" lang="en-GB" altLang="en-US" sz="1400" u="none" strike="noStrike" cap="none" normalizeH="0" dirty="0" smtClean="0">
                  <a:ln>
                    <a:noFill/>
                  </a:ln>
                  <a:solidFill>
                    <a:srgbClr val="000000"/>
                  </a:solidFill>
                  <a:effectLst/>
                  <a:latin typeface="Calibri" panose="020F0502020204030204" pitchFamily="34" charset="0"/>
                </a:rPr>
                <a:t> = .059, p = .610)</a:t>
              </a:r>
              <a:endParaRPr kumimoji="0" lang="en-US" altLang="en-US" sz="3200" u="none" strike="noStrike" cap="none" normalizeH="0" baseline="0" dirty="0" smtClean="0">
                <a:ln>
                  <a:noFill/>
                </a:ln>
                <a:solidFill>
                  <a:schemeClr val="tx1"/>
                </a:solidFill>
                <a:effectLst/>
              </a:endParaRPr>
            </a:p>
          </p:txBody>
        </p:sp>
        <p:cxnSp>
          <p:nvCxnSpPr>
            <p:cNvPr id="22" name="Straight Arrow Connector 21"/>
            <p:cNvCxnSpPr/>
            <p:nvPr/>
          </p:nvCxnSpPr>
          <p:spPr>
            <a:xfrm flipV="1">
              <a:off x="3298223" y="3050742"/>
              <a:ext cx="1447509" cy="464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1" idx="1"/>
            </p:cNvCxnSpPr>
            <p:nvPr/>
          </p:nvCxnSpPr>
          <p:spPr>
            <a:xfrm>
              <a:off x="3302517" y="3515012"/>
              <a:ext cx="1448058" cy="52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9" idx="1"/>
            </p:cNvCxnSpPr>
            <p:nvPr/>
          </p:nvCxnSpPr>
          <p:spPr>
            <a:xfrm>
              <a:off x="3302517" y="3515012"/>
              <a:ext cx="1466821" cy="63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 Box 83"/>
            <p:cNvSpPr txBox="1">
              <a:spLocks noChangeArrowheads="1"/>
            </p:cNvSpPr>
            <p:nvPr/>
          </p:nvSpPr>
          <p:spPr bwMode="auto">
            <a:xfrm>
              <a:off x="4230744" y="2892769"/>
              <a:ext cx="164015" cy="19840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grpSp>
      <p:cxnSp>
        <p:nvCxnSpPr>
          <p:cNvPr id="5" name="Straight Connector 4"/>
          <p:cNvCxnSpPr/>
          <p:nvPr/>
        </p:nvCxnSpPr>
        <p:spPr>
          <a:xfrm flipH="1">
            <a:off x="2915816" y="2344519"/>
            <a:ext cx="432048" cy="830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915816" y="4060168"/>
            <a:ext cx="432048" cy="8003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971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562074"/>
          </a:xfrm>
        </p:spPr>
        <p:txBody>
          <a:bodyPr/>
          <a:lstStyle/>
          <a:p>
            <a:r>
              <a:rPr lang="en-GB" sz="2000" dirty="0">
                <a:solidFill>
                  <a:schemeClr val="tx2"/>
                </a:solidFill>
              </a:rPr>
              <a:t>Protection from Adversity and Sheltering Scale (PASS)</a:t>
            </a:r>
            <a:endParaRPr lang="en-GB" sz="2000" b="0" dirty="0"/>
          </a:p>
        </p:txBody>
      </p:sp>
      <p:sp>
        <p:nvSpPr>
          <p:cNvPr id="2118" name="AutoShape 97"/>
          <p:cNvSpPr>
            <a:spLocks noChangeArrowheads="1"/>
          </p:cNvSpPr>
          <p:nvPr/>
        </p:nvSpPr>
        <p:spPr bwMode="auto">
          <a:xfrm>
            <a:off x="640824" y="3175376"/>
            <a:ext cx="2520280" cy="884792"/>
          </a:xfrm>
          <a:prstGeom prst="roundRect">
            <a:avLst>
              <a:gd name="adj" fmla="val 16667"/>
            </a:avLst>
          </a:prstGeom>
          <a:solidFill>
            <a:srgbClr val="00B0F0"/>
          </a:solidFill>
          <a:ln w="19050" algn="ctr">
            <a:solidFill>
              <a:srgbClr val="0070C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smtClean="0">
              <a:ln>
                <a:noFill/>
              </a:ln>
              <a:solidFill>
                <a:schemeClr val="bg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Calibri" panose="020F0502020204030204" pitchFamily="34" charset="0"/>
              </a:rPr>
              <a:t>Academic Instant Gratification</a:t>
            </a:r>
            <a:endParaRPr kumimoji="0" lang="en-US" altLang="en-US" sz="2400" b="0" i="0" u="none" strike="noStrike" cap="none" normalizeH="0" baseline="0" dirty="0" smtClean="0">
              <a:ln>
                <a:noFill/>
              </a:ln>
              <a:solidFill>
                <a:schemeClr val="bg1"/>
              </a:solidFill>
              <a:effectLst/>
            </a:endParaRPr>
          </a:p>
        </p:txBody>
      </p:sp>
      <p:sp>
        <p:nvSpPr>
          <p:cNvPr id="2128" name="Text Box 107"/>
          <p:cNvSpPr txBox="1">
            <a:spLocks noChangeArrowheads="1"/>
          </p:cNvSpPr>
          <p:nvPr/>
        </p:nvSpPr>
        <p:spPr bwMode="auto">
          <a:xfrm>
            <a:off x="4716016" y="1700808"/>
            <a:ext cx="1716087" cy="24938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grpSp>
        <p:nvGrpSpPr>
          <p:cNvPr id="3" name="Group 2"/>
          <p:cNvGrpSpPr/>
          <p:nvPr/>
        </p:nvGrpSpPr>
        <p:grpSpPr>
          <a:xfrm>
            <a:off x="3347864" y="1705076"/>
            <a:ext cx="5388577" cy="1470300"/>
            <a:chOff x="3298223" y="2875569"/>
            <a:chExt cx="5388577" cy="1470300"/>
          </a:xfrm>
        </p:grpSpPr>
        <p:sp>
          <p:nvSpPr>
            <p:cNvPr id="2104" name="Text Box 83"/>
            <p:cNvSpPr txBox="1">
              <a:spLocks noChangeArrowheads="1"/>
            </p:cNvSpPr>
            <p:nvPr/>
          </p:nvSpPr>
          <p:spPr bwMode="auto">
            <a:xfrm>
              <a:off x="4769338" y="3959684"/>
              <a:ext cx="3917462" cy="38618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Intolerance</a:t>
              </a:r>
              <a:r>
                <a:rPr kumimoji="0" lang="en-GB" altLang="en-US" sz="1400" i="0" u="none" strike="noStrike" cap="none" normalizeH="0" dirty="0" smtClean="0">
                  <a:ln>
                    <a:noFill/>
                  </a:ln>
                  <a:solidFill>
                    <a:srgbClr val="000000"/>
                  </a:solidFill>
                  <a:effectLst/>
                  <a:latin typeface="Calibri" panose="020F0502020204030204" pitchFamily="34" charset="0"/>
                </a:rPr>
                <a:t> of Uncertainty (r(110) = -.073, p =</a:t>
              </a:r>
              <a:r>
                <a:rPr lang="en-GB" altLang="en-US" sz="1400" dirty="0" smtClean="0">
                  <a:solidFill>
                    <a:srgbClr val="000000"/>
                  </a:solidFill>
                  <a:latin typeface="Calibri" panose="020F0502020204030204" pitchFamily="34" charset="0"/>
                </a:rPr>
                <a:t> .446</a:t>
              </a:r>
              <a:r>
                <a:rPr kumimoji="0" lang="en-GB" altLang="en-US" sz="1400" i="0" u="none" strike="noStrike" cap="none" normalizeH="0" dirty="0" smtClean="0">
                  <a:ln>
                    <a:noFill/>
                  </a:ln>
                  <a:solidFill>
                    <a:srgbClr val="000000"/>
                  </a:solidFill>
                  <a:effectLst/>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sp>
          <p:nvSpPr>
            <p:cNvPr id="2106" name="Text Box 85"/>
            <p:cNvSpPr txBox="1">
              <a:spLocks noChangeArrowheads="1"/>
            </p:cNvSpPr>
            <p:nvPr/>
          </p:nvSpPr>
          <p:spPr bwMode="auto">
            <a:xfrm>
              <a:off x="4750575" y="2875569"/>
              <a:ext cx="3516200" cy="26678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eaLnBrk="0" hangingPunct="0"/>
              <a:r>
                <a:rPr kumimoji="0" lang="en-GB" altLang="en-US" sz="1400" i="0" u="none" strike="noStrike" cap="none" normalizeH="0" baseline="0" dirty="0" smtClean="0">
                  <a:ln>
                    <a:noFill/>
                  </a:ln>
                  <a:solidFill>
                    <a:srgbClr val="000000"/>
                  </a:solidFill>
                  <a:effectLst/>
                  <a:latin typeface="Calibri" panose="020F0502020204030204" pitchFamily="34" charset="0"/>
                </a:rPr>
                <a:t>Academic Resilience (r(110) = -.001</a:t>
              </a:r>
              <a:r>
                <a:rPr lang="en-GB" altLang="en-US" sz="1400" dirty="0" smtClean="0">
                  <a:solidFill>
                    <a:srgbClr val="000000"/>
                  </a:solidFill>
                  <a:latin typeface="Calibri" panose="020F0502020204030204" pitchFamily="34" charset="0"/>
                </a:rPr>
                <a:t>, </a:t>
              </a:r>
              <a:r>
                <a:rPr kumimoji="0" lang="en-GB" altLang="en-US" sz="1400" i="0" u="none" strike="noStrike" cap="none" normalizeH="0" baseline="0" dirty="0" smtClean="0">
                  <a:ln>
                    <a:noFill/>
                  </a:ln>
                  <a:solidFill>
                    <a:srgbClr val="000000"/>
                  </a:solidFill>
                  <a:effectLst/>
                  <a:latin typeface="Calibri" panose="020F0502020204030204" pitchFamily="34" charset="0"/>
                </a:rPr>
                <a:t>p</a:t>
              </a:r>
              <a:r>
                <a:rPr kumimoji="0" lang="en-GB" altLang="en-US" sz="1400" i="0" u="none" strike="noStrike" cap="none" normalizeH="0" dirty="0" smtClean="0">
                  <a:ln>
                    <a:noFill/>
                  </a:ln>
                  <a:solidFill>
                    <a:srgbClr val="000000"/>
                  </a:solidFill>
                  <a:effectLst/>
                  <a:latin typeface="Calibri" panose="020F0502020204030204" pitchFamily="34" charset="0"/>
                </a:rPr>
                <a:t> = .993)</a:t>
              </a:r>
              <a:endParaRPr kumimoji="0" lang="en-US" altLang="en-US" sz="3200" i="0" u="none" strike="noStrike" cap="none" normalizeH="0" baseline="0" dirty="0" smtClean="0">
                <a:ln>
                  <a:noFill/>
                </a:ln>
                <a:solidFill>
                  <a:schemeClr val="tx1"/>
                </a:solidFill>
                <a:effectLst/>
              </a:endParaRPr>
            </a:p>
          </p:txBody>
        </p:sp>
        <p:sp>
          <p:nvSpPr>
            <p:cNvPr id="129" name="Text Box 85"/>
            <p:cNvSpPr txBox="1">
              <a:spLocks noChangeArrowheads="1"/>
            </p:cNvSpPr>
            <p:nvPr/>
          </p:nvSpPr>
          <p:spPr bwMode="auto">
            <a:xfrm>
              <a:off x="4750574" y="3432787"/>
              <a:ext cx="3349817" cy="270094"/>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Learner </a:t>
              </a:r>
              <a:r>
                <a:rPr kumimoji="0" lang="en-GB" altLang="en-US" sz="1400" u="none" strike="noStrike" cap="none" normalizeH="0" baseline="0" dirty="0" smtClean="0">
                  <a:ln>
                    <a:noFill/>
                  </a:ln>
                  <a:solidFill>
                    <a:srgbClr val="000000"/>
                  </a:solidFill>
                  <a:effectLst/>
                  <a:latin typeface="Calibri" panose="020F0502020204030204" pitchFamily="34" charset="0"/>
                </a:rPr>
                <a:t>Autonomy  (r(110)</a:t>
              </a:r>
              <a:r>
                <a:rPr kumimoji="0" lang="en-GB" altLang="en-US" sz="1400" u="none" strike="noStrike" cap="none" normalizeH="0" dirty="0" smtClean="0">
                  <a:ln>
                    <a:noFill/>
                  </a:ln>
                  <a:solidFill>
                    <a:srgbClr val="000000"/>
                  </a:solidFill>
                  <a:effectLst/>
                  <a:latin typeface="Calibri" panose="020F0502020204030204" pitchFamily="34" charset="0"/>
                </a:rPr>
                <a:t> = .036, p </a:t>
              </a:r>
              <a:r>
                <a:rPr lang="en-GB" altLang="en-US" sz="1400" dirty="0">
                  <a:solidFill>
                    <a:srgbClr val="000000"/>
                  </a:solidFill>
                  <a:latin typeface="Calibri" panose="020F0502020204030204" pitchFamily="34" charset="0"/>
                </a:rPr>
                <a:t>=</a:t>
              </a:r>
              <a:r>
                <a:rPr kumimoji="0" lang="en-GB" altLang="en-US" sz="1400" u="none" strike="noStrike" cap="none" normalizeH="0" dirty="0" smtClean="0">
                  <a:ln>
                    <a:noFill/>
                  </a:ln>
                  <a:solidFill>
                    <a:srgbClr val="000000"/>
                  </a:solidFill>
                  <a:effectLst/>
                  <a:latin typeface="Calibri" panose="020F0502020204030204" pitchFamily="34" charset="0"/>
                </a:rPr>
                <a:t> .709)</a:t>
              </a:r>
              <a:endParaRPr kumimoji="0" lang="en-US" altLang="en-US" sz="3200" u="none" strike="noStrike" cap="none" normalizeH="0" baseline="0" dirty="0" smtClean="0">
                <a:ln>
                  <a:noFill/>
                </a:ln>
                <a:solidFill>
                  <a:schemeClr val="tx1"/>
                </a:solidFill>
                <a:effectLst/>
              </a:endParaRPr>
            </a:p>
          </p:txBody>
        </p:sp>
        <p:cxnSp>
          <p:nvCxnSpPr>
            <p:cNvPr id="104" name="Straight Arrow Connector 103"/>
            <p:cNvCxnSpPr/>
            <p:nvPr/>
          </p:nvCxnSpPr>
          <p:spPr>
            <a:xfrm flipV="1">
              <a:off x="3298223" y="3050742"/>
              <a:ext cx="1447509" cy="462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endCxn id="129" idx="1"/>
            </p:cNvCxnSpPr>
            <p:nvPr/>
          </p:nvCxnSpPr>
          <p:spPr>
            <a:xfrm>
              <a:off x="3302517" y="3515012"/>
              <a:ext cx="1448057" cy="52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2104" idx="1"/>
            </p:cNvCxnSpPr>
            <p:nvPr/>
          </p:nvCxnSpPr>
          <p:spPr>
            <a:xfrm>
              <a:off x="3302517" y="3515012"/>
              <a:ext cx="1466821" cy="63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347864" y="4221088"/>
            <a:ext cx="5388577" cy="1470300"/>
            <a:chOff x="3298223" y="2875569"/>
            <a:chExt cx="5388577" cy="1470300"/>
          </a:xfrm>
        </p:grpSpPr>
        <p:sp>
          <p:nvSpPr>
            <p:cNvPr id="19" name="Text Box 83"/>
            <p:cNvSpPr txBox="1">
              <a:spLocks noChangeArrowheads="1"/>
            </p:cNvSpPr>
            <p:nvPr/>
          </p:nvSpPr>
          <p:spPr bwMode="auto">
            <a:xfrm>
              <a:off x="4769338" y="3959684"/>
              <a:ext cx="3917462" cy="38618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Performance </a:t>
              </a:r>
              <a:r>
                <a:rPr kumimoji="0" lang="en-GB" altLang="en-US" sz="1400" b="1" i="0" u="none" strike="noStrike" cap="none" normalizeH="0" dirty="0" smtClean="0">
                  <a:ln>
                    <a:noFill/>
                  </a:ln>
                  <a:solidFill>
                    <a:srgbClr val="000000"/>
                  </a:solidFill>
                  <a:effectLst/>
                  <a:latin typeface="Calibri" panose="020F0502020204030204" pitchFamily="34" charset="0"/>
                </a:rPr>
                <a:t>(r(72) = .246, p = .037)</a:t>
              </a:r>
              <a:endParaRPr kumimoji="0" lang="en-US" altLang="en-US" sz="3200" b="1" i="0" u="none" strike="noStrike" cap="none" normalizeH="0" baseline="0" dirty="0" smtClean="0">
                <a:ln>
                  <a:noFill/>
                </a:ln>
                <a:solidFill>
                  <a:schemeClr val="tx1"/>
                </a:solidFill>
                <a:effectLst/>
              </a:endParaRPr>
            </a:p>
          </p:txBody>
        </p:sp>
        <p:sp>
          <p:nvSpPr>
            <p:cNvPr id="20" name="Text Box 85"/>
            <p:cNvSpPr txBox="1">
              <a:spLocks noChangeArrowheads="1"/>
            </p:cNvSpPr>
            <p:nvPr/>
          </p:nvSpPr>
          <p:spPr bwMode="auto">
            <a:xfrm>
              <a:off x="4750575" y="2875569"/>
              <a:ext cx="3349817" cy="259151"/>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Support seeking (r(77) = .061, p</a:t>
              </a:r>
              <a:r>
                <a:rPr kumimoji="0" lang="en-GB" altLang="en-US" sz="1400" i="0" u="none" strike="noStrike" cap="none" normalizeH="0" dirty="0" smtClean="0">
                  <a:ln>
                    <a:noFill/>
                  </a:ln>
                  <a:solidFill>
                    <a:srgbClr val="000000"/>
                  </a:solidFill>
                  <a:effectLst/>
                  <a:latin typeface="Calibri" panose="020F0502020204030204" pitchFamily="34" charset="0"/>
                </a:rPr>
                <a:t> = .598)</a:t>
              </a:r>
              <a:endParaRPr kumimoji="0" lang="en-US" altLang="en-US" sz="3200" i="0" u="none" strike="noStrike" cap="none" normalizeH="0" baseline="0" dirty="0" smtClean="0">
                <a:ln>
                  <a:noFill/>
                </a:ln>
                <a:solidFill>
                  <a:schemeClr val="tx1"/>
                </a:solidFill>
                <a:effectLst/>
              </a:endParaRPr>
            </a:p>
          </p:txBody>
        </p:sp>
        <p:sp>
          <p:nvSpPr>
            <p:cNvPr id="21" name="Text Box 85"/>
            <p:cNvSpPr txBox="1">
              <a:spLocks noChangeArrowheads="1"/>
            </p:cNvSpPr>
            <p:nvPr/>
          </p:nvSpPr>
          <p:spPr bwMode="auto">
            <a:xfrm>
              <a:off x="4750575" y="3432787"/>
              <a:ext cx="3150344" cy="270094"/>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NSS </a:t>
              </a:r>
              <a:r>
                <a:rPr kumimoji="0" lang="en-GB" altLang="en-US" sz="1400" b="1" u="none" strike="noStrike" cap="none" normalizeH="0" baseline="0" dirty="0" smtClean="0">
                  <a:ln>
                    <a:noFill/>
                  </a:ln>
                  <a:solidFill>
                    <a:srgbClr val="000000"/>
                  </a:solidFill>
                  <a:effectLst/>
                  <a:latin typeface="Calibri" panose="020F0502020204030204" pitchFamily="34" charset="0"/>
                </a:rPr>
                <a:t>(r(78)</a:t>
              </a:r>
              <a:r>
                <a:rPr kumimoji="0" lang="en-GB" altLang="en-US" sz="1400" b="1" u="none" strike="noStrike" cap="none" normalizeH="0" dirty="0" smtClean="0">
                  <a:ln>
                    <a:noFill/>
                  </a:ln>
                  <a:solidFill>
                    <a:srgbClr val="000000"/>
                  </a:solidFill>
                  <a:effectLst/>
                  <a:latin typeface="Calibri" panose="020F0502020204030204" pitchFamily="34" charset="0"/>
                </a:rPr>
                <a:t> = -.370, p &lt; .001)</a:t>
              </a:r>
              <a:endParaRPr kumimoji="0" lang="en-US" altLang="en-US" sz="3200" b="1" u="none" strike="noStrike" cap="none" normalizeH="0" baseline="0" dirty="0" smtClean="0">
                <a:ln>
                  <a:noFill/>
                </a:ln>
                <a:solidFill>
                  <a:schemeClr val="tx1"/>
                </a:solidFill>
                <a:effectLst/>
              </a:endParaRPr>
            </a:p>
          </p:txBody>
        </p:sp>
        <p:cxnSp>
          <p:nvCxnSpPr>
            <p:cNvPr id="22" name="Straight Arrow Connector 21"/>
            <p:cNvCxnSpPr/>
            <p:nvPr/>
          </p:nvCxnSpPr>
          <p:spPr>
            <a:xfrm flipV="1">
              <a:off x="3298223" y="3050742"/>
              <a:ext cx="1447509" cy="464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1" idx="1"/>
            </p:cNvCxnSpPr>
            <p:nvPr/>
          </p:nvCxnSpPr>
          <p:spPr>
            <a:xfrm>
              <a:off x="3302517" y="3515012"/>
              <a:ext cx="1448058" cy="52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9" idx="1"/>
            </p:cNvCxnSpPr>
            <p:nvPr/>
          </p:nvCxnSpPr>
          <p:spPr>
            <a:xfrm>
              <a:off x="3302517" y="3515012"/>
              <a:ext cx="1466821" cy="63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 Box 83"/>
            <p:cNvSpPr txBox="1">
              <a:spLocks noChangeArrowheads="1"/>
            </p:cNvSpPr>
            <p:nvPr/>
          </p:nvSpPr>
          <p:spPr bwMode="auto">
            <a:xfrm>
              <a:off x="4234327" y="3275492"/>
              <a:ext cx="164015" cy="19840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sp>
          <p:nvSpPr>
            <p:cNvPr id="26" name="Text Box 83"/>
            <p:cNvSpPr txBox="1">
              <a:spLocks noChangeArrowheads="1"/>
            </p:cNvSpPr>
            <p:nvPr/>
          </p:nvSpPr>
          <p:spPr bwMode="auto">
            <a:xfrm>
              <a:off x="4234327" y="3696897"/>
              <a:ext cx="164015" cy="19840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grpSp>
      <p:cxnSp>
        <p:nvCxnSpPr>
          <p:cNvPr id="5" name="Straight Connector 4"/>
          <p:cNvCxnSpPr/>
          <p:nvPr/>
        </p:nvCxnSpPr>
        <p:spPr>
          <a:xfrm flipH="1">
            <a:off x="2915816" y="2344519"/>
            <a:ext cx="432048" cy="830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915816" y="4060168"/>
            <a:ext cx="432048" cy="8003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272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562074"/>
          </a:xfrm>
        </p:spPr>
        <p:txBody>
          <a:bodyPr/>
          <a:lstStyle/>
          <a:p>
            <a:r>
              <a:rPr lang="en-GB" sz="2000" dirty="0">
                <a:solidFill>
                  <a:schemeClr val="tx2"/>
                </a:solidFill>
              </a:rPr>
              <a:t>Protection from Adversity and Sheltering Scale (PASS)</a:t>
            </a:r>
            <a:endParaRPr lang="en-GB" sz="2000" b="0" dirty="0"/>
          </a:p>
        </p:txBody>
      </p:sp>
      <p:sp>
        <p:nvSpPr>
          <p:cNvPr id="2118" name="AutoShape 97"/>
          <p:cNvSpPr>
            <a:spLocks noChangeArrowheads="1"/>
          </p:cNvSpPr>
          <p:nvPr/>
        </p:nvSpPr>
        <p:spPr bwMode="auto">
          <a:xfrm>
            <a:off x="640824" y="3175376"/>
            <a:ext cx="2520280" cy="884792"/>
          </a:xfrm>
          <a:prstGeom prst="roundRect">
            <a:avLst>
              <a:gd name="adj" fmla="val 16667"/>
            </a:avLst>
          </a:prstGeom>
          <a:solidFill>
            <a:srgbClr val="00B0F0"/>
          </a:solidFill>
          <a:ln w="19050" algn="ctr">
            <a:solidFill>
              <a:srgbClr val="0070C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smtClean="0">
              <a:ln>
                <a:noFill/>
              </a:ln>
              <a:solidFill>
                <a:schemeClr val="bg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Calibri" panose="020F0502020204030204" pitchFamily="34" charset="0"/>
              </a:rPr>
              <a:t>Academic Entitlement</a:t>
            </a:r>
            <a:endParaRPr kumimoji="0" lang="en-US" altLang="en-US" sz="2400" b="0" i="0" u="none" strike="noStrike" cap="none" normalizeH="0" baseline="0" dirty="0" smtClean="0">
              <a:ln>
                <a:noFill/>
              </a:ln>
              <a:solidFill>
                <a:schemeClr val="bg1"/>
              </a:solidFill>
              <a:effectLst/>
            </a:endParaRPr>
          </a:p>
        </p:txBody>
      </p:sp>
      <p:sp>
        <p:nvSpPr>
          <p:cNvPr id="2128" name="Text Box 107"/>
          <p:cNvSpPr txBox="1">
            <a:spLocks noChangeArrowheads="1"/>
          </p:cNvSpPr>
          <p:nvPr/>
        </p:nvSpPr>
        <p:spPr bwMode="auto">
          <a:xfrm>
            <a:off x="4716016" y="1700808"/>
            <a:ext cx="1716087" cy="24938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grpSp>
        <p:nvGrpSpPr>
          <p:cNvPr id="3" name="Group 2"/>
          <p:cNvGrpSpPr/>
          <p:nvPr/>
        </p:nvGrpSpPr>
        <p:grpSpPr>
          <a:xfrm>
            <a:off x="3347864" y="1705076"/>
            <a:ext cx="5388577" cy="1470300"/>
            <a:chOff x="3298223" y="2875569"/>
            <a:chExt cx="5388577" cy="1470300"/>
          </a:xfrm>
        </p:grpSpPr>
        <p:sp>
          <p:nvSpPr>
            <p:cNvPr id="2104" name="Text Box 83"/>
            <p:cNvSpPr txBox="1">
              <a:spLocks noChangeArrowheads="1"/>
            </p:cNvSpPr>
            <p:nvPr/>
          </p:nvSpPr>
          <p:spPr bwMode="auto">
            <a:xfrm>
              <a:off x="4769338" y="3959684"/>
              <a:ext cx="3917462" cy="38618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Intolerance</a:t>
              </a:r>
              <a:r>
                <a:rPr kumimoji="0" lang="en-GB" altLang="en-US" sz="1400" b="1" i="0" u="none" strike="noStrike" cap="none" normalizeH="0" dirty="0" smtClean="0">
                  <a:ln>
                    <a:noFill/>
                  </a:ln>
                  <a:solidFill>
                    <a:srgbClr val="000000"/>
                  </a:solidFill>
                  <a:effectLst/>
                  <a:latin typeface="Calibri" panose="020F0502020204030204" pitchFamily="34" charset="0"/>
                </a:rPr>
                <a:t> of Uncertainty (r(110) = -.258, p </a:t>
              </a:r>
              <a:r>
                <a:rPr lang="en-GB" altLang="en-US" sz="1400" b="1" dirty="0">
                  <a:solidFill>
                    <a:srgbClr val="000000"/>
                  </a:solidFill>
                  <a:latin typeface="Calibri" panose="020F0502020204030204" pitchFamily="34" charset="0"/>
                </a:rPr>
                <a:t>=</a:t>
              </a:r>
              <a:r>
                <a:rPr lang="en-GB" altLang="en-US" sz="1400" b="1" dirty="0" smtClean="0">
                  <a:solidFill>
                    <a:srgbClr val="000000"/>
                  </a:solidFill>
                  <a:latin typeface="Calibri" panose="020F0502020204030204" pitchFamily="34" charset="0"/>
                </a:rPr>
                <a:t> .007</a:t>
              </a:r>
              <a:r>
                <a:rPr kumimoji="0" lang="en-GB" altLang="en-US" sz="1400" b="1" i="0" u="none" strike="noStrike" cap="none" normalizeH="0" dirty="0" smtClean="0">
                  <a:ln>
                    <a:noFill/>
                  </a:ln>
                  <a:solidFill>
                    <a:srgbClr val="000000"/>
                  </a:solidFill>
                  <a:effectLst/>
                  <a:latin typeface="Calibri" panose="020F0502020204030204" pitchFamily="34" charset="0"/>
                </a:rPr>
                <a:t>)</a:t>
              </a:r>
              <a:endParaRPr kumimoji="0" lang="en-US" altLang="en-US" sz="3200" b="1" i="0" u="none" strike="noStrike" cap="none" normalizeH="0" baseline="0" dirty="0" smtClean="0">
                <a:ln>
                  <a:noFill/>
                </a:ln>
                <a:solidFill>
                  <a:schemeClr val="tx1"/>
                </a:solidFill>
                <a:effectLst/>
              </a:endParaRPr>
            </a:p>
          </p:txBody>
        </p:sp>
        <p:sp>
          <p:nvSpPr>
            <p:cNvPr id="2106" name="Text Box 85"/>
            <p:cNvSpPr txBox="1">
              <a:spLocks noChangeArrowheads="1"/>
            </p:cNvSpPr>
            <p:nvPr/>
          </p:nvSpPr>
          <p:spPr bwMode="auto">
            <a:xfrm>
              <a:off x="4750575" y="2875569"/>
              <a:ext cx="3516200" cy="26678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eaLnBrk="0" hangingPunct="0"/>
              <a:r>
                <a:rPr kumimoji="0" lang="en-GB" altLang="en-US" sz="1400" b="1" i="0" u="none" strike="noStrike" cap="none" normalizeH="0" baseline="0" dirty="0" smtClean="0">
                  <a:ln>
                    <a:noFill/>
                  </a:ln>
                  <a:solidFill>
                    <a:srgbClr val="000000"/>
                  </a:solidFill>
                  <a:effectLst/>
                  <a:latin typeface="Calibri" panose="020F0502020204030204" pitchFamily="34" charset="0"/>
                </a:rPr>
                <a:t>Academic Resilience (r(110) = -.223</a:t>
              </a:r>
              <a:r>
                <a:rPr lang="en-GB" altLang="en-US" sz="1400" b="1" dirty="0" smtClean="0">
                  <a:solidFill>
                    <a:srgbClr val="000000"/>
                  </a:solidFill>
                  <a:latin typeface="Calibri" panose="020F0502020204030204" pitchFamily="34" charset="0"/>
                </a:rPr>
                <a:t>, </a:t>
              </a:r>
              <a:r>
                <a:rPr kumimoji="0" lang="en-GB" altLang="en-US" sz="1400" b="1" i="0" u="none" strike="noStrike" cap="none" normalizeH="0" baseline="0" dirty="0" smtClean="0">
                  <a:ln>
                    <a:noFill/>
                  </a:ln>
                  <a:solidFill>
                    <a:srgbClr val="000000"/>
                  </a:solidFill>
                  <a:effectLst/>
                  <a:latin typeface="Calibri" panose="020F0502020204030204" pitchFamily="34" charset="0"/>
                </a:rPr>
                <a:t>p</a:t>
              </a:r>
              <a:r>
                <a:rPr kumimoji="0" lang="en-GB" altLang="en-US" sz="1400" b="1" i="0" u="none" strike="noStrike" cap="none" normalizeH="0" dirty="0" smtClean="0">
                  <a:ln>
                    <a:noFill/>
                  </a:ln>
                  <a:solidFill>
                    <a:srgbClr val="000000"/>
                  </a:solidFill>
                  <a:effectLst/>
                  <a:latin typeface="Calibri" panose="020F0502020204030204" pitchFamily="34" charset="0"/>
                </a:rPr>
                <a:t> = .019)</a:t>
              </a:r>
              <a:endParaRPr kumimoji="0" lang="en-US" altLang="en-US" sz="3200" b="1" i="0" u="none" strike="noStrike" cap="none" normalizeH="0" baseline="0" dirty="0" smtClean="0">
                <a:ln>
                  <a:noFill/>
                </a:ln>
                <a:solidFill>
                  <a:schemeClr val="tx1"/>
                </a:solidFill>
                <a:effectLst/>
              </a:endParaRPr>
            </a:p>
          </p:txBody>
        </p:sp>
        <p:sp>
          <p:nvSpPr>
            <p:cNvPr id="129" name="Text Box 85"/>
            <p:cNvSpPr txBox="1">
              <a:spLocks noChangeArrowheads="1"/>
            </p:cNvSpPr>
            <p:nvPr/>
          </p:nvSpPr>
          <p:spPr bwMode="auto">
            <a:xfrm>
              <a:off x="4750574" y="3432787"/>
              <a:ext cx="3349817" cy="270094"/>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Learner </a:t>
              </a:r>
              <a:r>
                <a:rPr kumimoji="0" lang="en-GB" altLang="en-US" sz="1400" u="none" strike="noStrike" cap="none" normalizeH="0" baseline="0" dirty="0" smtClean="0">
                  <a:ln>
                    <a:noFill/>
                  </a:ln>
                  <a:solidFill>
                    <a:srgbClr val="000000"/>
                  </a:solidFill>
                  <a:effectLst/>
                  <a:latin typeface="Calibri" panose="020F0502020204030204" pitchFamily="34" charset="0"/>
                </a:rPr>
                <a:t>Autonomy  (r(110)</a:t>
              </a:r>
              <a:r>
                <a:rPr kumimoji="0" lang="en-GB" altLang="en-US" sz="1400" u="none" strike="noStrike" cap="none" normalizeH="0" dirty="0" smtClean="0">
                  <a:ln>
                    <a:noFill/>
                  </a:ln>
                  <a:solidFill>
                    <a:srgbClr val="000000"/>
                  </a:solidFill>
                  <a:effectLst/>
                  <a:latin typeface="Calibri" panose="020F0502020204030204" pitchFamily="34" charset="0"/>
                </a:rPr>
                <a:t> = -.053, p = .582)</a:t>
              </a:r>
              <a:endParaRPr kumimoji="0" lang="en-US" altLang="en-US" sz="3200" u="none" strike="noStrike" cap="none" normalizeH="0" baseline="0" dirty="0" smtClean="0">
                <a:ln>
                  <a:noFill/>
                </a:ln>
                <a:solidFill>
                  <a:schemeClr val="tx1"/>
                </a:solidFill>
                <a:effectLst/>
              </a:endParaRPr>
            </a:p>
          </p:txBody>
        </p:sp>
        <p:cxnSp>
          <p:nvCxnSpPr>
            <p:cNvPr id="104" name="Straight Arrow Connector 103"/>
            <p:cNvCxnSpPr/>
            <p:nvPr/>
          </p:nvCxnSpPr>
          <p:spPr>
            <a:xfrm flipV="1">
              <a:off x="3298223" y="3050742"/>
              <a:ext cx="1447509" cy="462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endCxn id="129" idx="1"/>
            </p:cNvCxnSpPr>
            <p:nvPr/>
          </p:nvCxnSpPr>
          <p:spPr>
            <a:xfrm>
              <a:off x="3302517" y="3515012"/>
              <a:ext cx="1448057" cy="52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2104" idx="1"/>
            </p:cNvCxnSpPr>
            <p:nvPr/>
          </p:nvCxnSpPr>
          <p:spPr>
            <a:xfrm>
              <a:off x="3302517" y="3515012"/>
              <a:ext cx="1466821" cy="63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6" name="Text Box 83"/>
            <p:cNvSpPr txBox="1">
              <a:spLocks noChangeArrowheads="1"/>
            </p:cNvSpPr>
            <p:nvPr/>
          </p:nvSpPr>
          <p:spPr bwMode="auto">
            <a:xfrm>
              <a:off x="4230744" y="2892769"/>
              <a:ext cx="164015" cy="19840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sp>
          <p:nvSpPr>
            <p:cNvPr id="34" name="Text Box 83"/>
            <p:cNvSpPr txBox="1">
              <a:spLocks noChangeArrowheads="1"/>
            </p:cNvSpPr>
            <p:nvPr/>
          </p:nvSpPr>
          <p:spPr bwMode="auto">
            <a:xfrm>
              <a:off x="4216484" y="3683390"/>
              <a:ext cx="164015" cy="19840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grpSp>
      <p:grpSp>
        <p:nvGrpSpPr>
          <p:cNvPr id="18" name="Group 17"/>
          <p:cNvGrpSpPr/>
          <p:nvPr/>
        </p:nvGrpSpPr>
        <p:grpSpPr>
          <a:xfrm>
            <a:off x="3347864" y="4221088"/>
            <a:ext cx="5388577" cy="1470300"/>
            <a:chOff x="3298223" y="2875569"/>
            <a:chExt cx="5388577" cy="1470300"/>
          </a:xfrm>
        </p:grpSpPr>
        <p:sp>
          <p:nvSpPr>
            <p:cNvPr id="19" name="Text Box 83"/>
            <p:cNvSpPr txBox="1">
              <a:spLocks noChangeArrowheads="1"/>
            </p:cNvSpPr>
            <p:nvPr/>
          </p:nvSpPr>
          <p:spPr bwMode="auto">
            <a:xfrm>
              <a:off x="4769338" y="3959684"/>
              <a:ext cx="3917462" cy="38618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Performance </a:t>
              </a:r>
              <a:r>
                <a:rPr kumimoji="0" lang="en-GB" altLang="en-US" sz="1400" b="1" i="0" u="none" strike="noStrike" cap="none" normalizeH="0" dirty="0" smtClean="0">
                  <a:ln>
                    <a:noFill/>
                  </a:ln>
                  <a:solidFill>
                    <a:srgbClr val="000000"/>
                  </a:solidFill>
                  <a:effectLst/>
                  <a:latin typeface="Calibri" panose="020F0502020204030204" pitchFamily="34" charset="0"/>
                </a:rPr>
                <a:t>(r(72) = .215, p = .070)</a:t>
              </a:r>
              <a:endParaRPr kumimoji="0" lang="en-US" altLang="en-US" sz="3200" b="1" i="0" u="none" strike="noStrike" cap="none" normalizeH="0" baseline="0" dirty="0" smtClean="0">
                <a:ln>
                  <a:noFill/>
                </a:ln>
                <a:solidFill>
                  <a:schemeClr val="tx1"/>
                </a:solidFill>
                <a:effectLst/>
              </a:endParaRPr>
            </a:p>
          </p:txBody>
        </p:sp>
        <p:sp>
          <p:nvSpPr>
            <p:cNvPr id="20" name="Text Box 85"/>
            <p:cNvSpPr txBox="1">
              <a:spLocks noChangeArrowheads="1"/>
            </p:cNvSpPr>
            <p:nvPr/>
          </p:nvSpPr>
          <p:spPr bwMode="auto">
            <a:xfrm>
              <a:off x="4750575" y="2875569"/>
              <a:ext cx="3349817" cy="259151"/>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Support seeking (r(77) = -.076, p</a:t>
              </a:r>
              <a:r>
                <a:rPr kumimoji="0" lang="en-GB" altLang="en-US" sz="1400" i="0" u="none" strike="noStrike" cap="none" normalizeH="0" dirty="0" smtClean="0">
                  <a:ln>
                    <a:noFill/>
                  </a:ln>
                  <a:solidFill>
                    <a:srgbClr val="000000"/>
                  </a:solidFill>
                  <a:effectLst/>
                  <a:latin typeface="Calibri" panose="020F0502020204030204" pitchFamily="34" charset="0"/>
                </a:rPr>
                <a:t> = .509)</a:t>
              </a:r>
              <a:endParaRPr kumimoji="0" lang="en-US" altLang="en-US" sz="3200" i="0" u="none" strike="noStrike" cap="none" normalizeH="0" baseline="0" dirty="0" smtClean="0">
                <a:ln>
                  <a:noFill/>
                </a:ln>
                <a:solidFill>
                  <a:schemeClr val="tx1"/>
                </a:solidFill>
                <a:effectLst/>
              </a:endParaRPr>
            </a:p>
          </p:txBody>
        </p:sp>
        <p:sp>
          <p:nvSpPr>
            <p:cNvPr id="21" name="Text Box 85"/>
            <p:cNvSpPr txBox="1">
              <a:spLocks noChangeArrowheads="1"/>
            </p:cNvSpPr>
            <p:nvPr/>
          </p:nvSpPr>
          <p:spPr bwMode="auto">
            <a:xfrm>
              <a:off x="4750575" y="3432787"/>
              <a:ext cx="3150344" cy="270094"/>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NSS </a:t>
              </a:r>
              <a:r>
                <a:rPr kumimoji="0" lang="en-GB" altLang="en-US" sz="1400" b="1" u="none" strike="noStrike" cap="none" normalizeH="0" baseline="0" dirty="0" smtClean="0">
                  <a:ln>
                    <a:noFill/>
                  </a:ln>
                  <a:solidFill>
                    <a:srgbClr val="000000"/>
                  </a:solidFill>
                  <a:effectLst/>
                  <a:latin typeface="Calibri" panose="020F0502020204030204" pitchFamily="34" charset="0"/>
                </a:rPr>
                <a:t>(r(78)</a:t>
              </a:r>
              <a:r>
                <a:rPr kumimoji="0" lang="en-GB" altLang="en-US" sz="1400" b="1" u="none" strike="noStrike" cap="none" normalizeH="0" dirty="0" smtClean="0">
                  <a:ln>
                    <a:noFill/>
                  </a:ln>
                  <a:solidFill>
                    <a:srgbClr val="000000"/>
                  </a:solidFill>
                  <a:effectLst/>
                  <a:latin typeface="Calibri" panose="020F0502020204030204" pitchFamily="34" charset="0"/>
                </a:rPr>
                <a:t> = -.501, p </a:t>
              </a:r>
              <a:r>
                <a:rPr lang="en-GB" altLang="en-US" sz="1400" b="1" dirty="0" smtClean="0">
                  <a:solidFill>
                    <a:srgbClr val="000000"/>
                  </a:solidFill>
                  <a:latin typeface="Calibri" panose="020F0502020204030204" pitchFamily="34" charset="0"/>
                </a:rPr>
                <a:t>&lt;.001</a:t>
              </a:r>
              <a:r>
                <a:rPr kumimoji="0" lang="en-GB" altLang="en-US" sz="1400" b="1" u="none" strike="noStrike" cap="none" normalizeH="0" dirty="0" smtClean="0">
                  <a:ln>
                    <a:noFill/>
                  </a:ln>
                  <a:solidFill>
                    <a:srgbClr val="000000"/>
                  </a:solidFill>
                  <a:effectLst/>
                  <a:latin typeface="Calibri" panose="020F0502020204030204" pitchFamily="34" charset="0"/>
                </a:rPr>
                <a:t>)</a:t>
              </a:r>
              <a:endParaRPr kumimoji="0" lang="en-US" altLang="en-US" sz="3200" b="1" u="none" strike="noStrike" cap="none" normalizeH="0" baseline="0" dirty="0" smtClean="0">
                <a:ln>
                  <a:noFill/>
                </a:ln>
                <a:solidFill>
                  <a:schemeClr val="tx1"/>
                </a:solidFill>
                <a:effectLst/>
              </a:endParaRPr>
            </a:p>
          </p:txBody>
        </p:sp>
        <p:cxnSp>
          <p:nvCxnSpPr>
            <p:cNvPr id="22" name="Straight Arrow Connector 21"/>
            <p:cNvCxnSpPr/>
            <p:nvPr/>
          </p:nvCxnSpPr>
          <p:spPr>
            <a:xfrm flipV="1">
              <a:off x="3298223" y="3050742"/>
              <a:ext cx="1447509" cy="464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1" idx="1"/>
            </p:cNvCxnSpPr>
            <p:nvPr/>
          </p:nvCxnSpPr>
          <p:spPr>
            <a:xfrm>
              <a:off x="3302517" y="3515012"/>
              <a:ext cx="1448058" cy="52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9" idx="1"/>
            </p:cNvCxnSpPr>
            <p:nvPr/>
          </p:nvCxnSpPr>
          <p:spPr>
            <a:xfrm>
              <a:off x="3302517" y="3515012"/>
              <a:ext cx="1466821" cy="63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 Box 83"/>
            <p:cNvSpPr txBox="1">
              <a:spLocks noChangeArrowheads="1"/>
            </p:cNvSpPr>
            <p:nvPr/>
          </p:nvSpPr>
          <p:spPr bwMode="auto">
            <a:xfrm>
              <a:off x="4249522" y="3275492"/>
              <a:ext cx="164015" cy="19840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sp>
          <p:nvSpPr>
            <p:cNvPr id="27" name="Text Box 83"/>
            <p:cNvSpPr txBox="1">
              <a:spLocks noChangeArrowheads="1"/>
            </p:cNvSpPr>
            <p:nvPr/>
          </p:nvSpPr>
          <p:spPr bwMode="auto">
            <a:xfrm>
              <a:off x="4230744" y="3668750"/>
              <a:ext cx="164015" cy="19840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grpSp>
      <p:cxnSp>
        <p:nvCxnSpPr>
          <p:cNvPr id="5" name="Straight Connector 4"/>
          <p:cNvCxnSpPr/>
          <p:nvPr/>
        </p:nvCxnSpPr>
        <p:spPr>
          <a:xfrm flipH="1">
            <a:off x="2915816" y="2344519"/>
            <a:ext cx="432048" cy="830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915816" y="4060168"/>
            <a:ext cx="432048" cy="8003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009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42" name="Picture 2" descr="https://upload.wikimedia.org/wikipedia/commons/6/67/Helicopter_WikiWorld.png"/>
          <p:cNvPicPr>
            <a:picLocks noChangeAspect="1" noChangeArrowheads="1"/>
          </p:cNvPicPr>
          <p:nvPr/>
        </p:nvPicPr>
        <p:blipFill rotWithShape="1">
          <a:blip r:embed="rId2">
            <a:extLst>
              <a:ext uri="{28A0092B-C50C-407E-A947-70E740481C1C}">
                <a14:useLocalDpi xmlns:a14="http://schemas.microsoft.com/office/drawing/2010/main" val="0"/>
              </a:ext>
            </a:extLst>
          </a:blip>
          <a:srcRect b="46505"/>
          <a:stretch/>
        </p:blipFill>
        <p:spPr bwMode="auto">
          <a:xfrm>
            <a:off x="177378" y="116632"/>
            <a:ext cx="8842076" cy="61206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8630" y="6381328"/>
            <a:ext cx="8946740" cy="338554"/>
          </a:xfrm>
          <a:prstGeom prst="rect">
            <a:avLst/>
          </a:prstGeom>
        </p:spPr>
        <p:txBody>
          <a:bodyPr wrap="square">
            <a:spAutoFit/>
          </a:bodyPr>
          <a:lstStyle/>
          <a:p>
            <a:r>
              <a:rPr lang="en-GB" sz="1600" dirty="0"/>
              <a:t>https://upload.wikimedia.org/wikipedia/commons/6/67/Helicopter_WikiWorld.png</a:t>
            </a:r>
          </a:p>
        </p:txBody>
      </p:sp>
    </p:spTree>
    <p:extLst>
      <p:ext uri="{BB962C8B-B14F-4D97-AF65-F5344CB8AC3E}">
        <p14:creationId xmlns:p14="http://schemas.microsoft.com/office/powerpoint/2010/main" val="3706725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562074"/>
          </a:xfrm>
        </p:spPr>
        <p:txBody>
          <a:bodyPr/>
          <a:lstStyle/>
          <a:p>
            <a:r>
              <a:rPr lang="en-GB" sz="2000" dirty="0">
                <a:solidFill>
                  <a:schemeClr val="tx2"/>
                </a:solidFill>
              </a:rPr>
              <a:t>Protection from Adversity and Sheltering Scale (PASS)</a:t>
            </a:r>
            <a:endParaRPr lang="en-GB" sz="2000" b="0" dirty="0"/>
          </a:p>
        </p:txBody>
      </p:sp>
      <p:sp>
        <p:nvSpPr>
          <p:cNvPr id="2118" name="AutoShape 97"/>
          <p:cNvSpPr>
            <a:spLocks noChangeArrowheads="1"/>
          </p:cNvSpPr>
          <p:nvPr/>
        </p:nvSpPr>
        <p:spPr bwMode="auto">
          <a:xfrm>
            <a:off x="640824" y="3175376"/>
            <a:ext cx="2520280" cy="884792"/>
          </a:xfrm>
          <a:prstGeom prst="roundRect">
            <a:avLst>
              <a:gd name="adj" fmla="val 16667"/>
            </a:avLst>
          </a:prstGeom>
          <a:solidFill>
            <a:srgbClr val="00B0F0"/>
          </a:solidFill>
          <a:ln w="19050" algn="ctr">
            <a:solidFill>
              <a:srgbClr val="0070C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smtClean="0">
              <a:ln>
                <a:noFill/>
              </a:ln>
              <a:solidFill>
                <a:schemeClr val="bg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Calibri" panose="020F0502020204030204" pitchFamily="34" charset="0"/>
              </a:rPr>
              <a:t>Academic Conflict</a:t>
            </a:r>
            <a:endParaRPr kumimoji="0" lang="en-US" altLang="en-US" sz="2400" b="0" i="0" u="none" strike="noStrike" cap="none" normalizeH="0" baseline="0" dirty="0" smtClean="0">
              <a:ln>
                <a:noFill/>
              </a:ln>
              <a:solidFill>
                <a:schemeClr val="bg1"/>
              </a:solidFill>
              <a:effectLst/>
            </a:endParaRPr>
          </a:p>
        </p:txBody>
      </p:sp>
      <p:sp>
        <p:nvSpPr>
          <p:cNvPr id="2128" name="Text Box 107"/>
          <p:cNvSpPr txBox="1">
            <a:spLocks noChangeArrowheads="1"/>
          </p:cNvSpPr>
          <p:nvPr/>
        </p:nvSpPr>
        <p:spPr bwMode="auto">
          <a:xfrm>
            <a:off x="4716016" y="1700808"/>
            <a:ext cx="1716087" cy="24938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grpSp>
        <p:nvGrpSpPr>
          <p:cNvPr id="3" name="Group 2"/>
          <p:cNvGrpSpPr/>
          <p:nvPr/>
        </p:nvGrpSpPr>
        <p:grpSpPr>
          <a:xfrm>
            <a:off x="3347864" y="1705076"/>
            <a:ext cx="5388577" cy="1470300"/>
            <a:chOff x="3298223" y="2875569"/>
            <a:chExt cx="5388577" cy="1470300"/>
          </a:xfrm>
        </p:grpSpPr>
        <p:sp>
          <p:nvSpPr>
            <p:cNvPr id="2104" name="Text Box 83"/>
            <p:cNvSpPr txBox="1">
              <a:spLocks noChangeArrowheads="1"/>
            </p:cNvSpPr>
            <p:nvPr/>
          </p:nvSpPr>
          <p:spPr bwMode="auto">
            <a:xfrm>
              <a:off x="4769338" y="3959684"/>
              <a:ext cx="3917462" cy="38618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Intolerance</a:t>
              </a:r>
              <a:r>
                <a:rPr kumimoji="0" lang="en-GB" altLang="en-US" sz="1400" i="0" u="none" strike="noStrike" cap="none" normalizeH="0" dirty="0" smtClean="0">
                  <a:ln>
                    <a:noFill/>
                  </a:ln>
                  <a:solidFill>
                    <a:srgbClr val="000000"/>
                  </a:solidFill>
                  <a:effectLst/>
                  <a:latin typeface="Calibri" panose="020F0502020204030204" pitchFamily="34" charset="0"/>
                </a:rPr>
                <a:t> of Uncertainty (r(110) = -.041, p </a:t>
              </a:r>
              <a:r>
                <a:rPr lang="en-GB" altLang="en-US" sz="1400" dirty="0">
                  <a:solidFill>
                    <a:srgbClr val="000000"/>
                  </a:solidFill>
                  <a:latin typeface="Calibri" panose="020F0502020204030204" pitchFamily="34" charset="0"/>
                </a:rPr>
                <a:t>=</a:t>
              </a:r>
              <a:r>
                <a:rPr lang="en-GB" altLang="en-US" sz="1400" dirty="0" smtClean="0">
                  <a:solidFill>
                    <a:srgbClr val="000000"/>
                  </a:solidFill>
                  <a:latin typeface="Calibri" panose="020F0502020204030204" pitchFamily="34" charset="0"/>
                </a:rPr>
                <a:t> .670</a:t>
              </a:r>
              <a:r>
                <a:rPr kumimoji="0" lang="en-GB" altLang="en-US" sz="1400" i="0" u="none" strike="noStrike" cap="none" normalizeH="0" dirty="0" smtClean="0">
                  <a:ln>
                    <a:noFill/>
                  </a:ln>
                  <a:solidFill>
                    <a:srgbClr val="000000"/>
                  </a:solidFill>
                  <a:effectLst/>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sp>
          <p:nvSpPr>
            <p:cNvPr id="2106" name="Text Box 85"/>
            <p:cNvSpPr txBox="1">
              <a:spLocks noChangeArrowheads="1"/>
            </p:cNvSpPr>
            <p:nvPr/>
          </p:nvSpPr>
          <p:spPr bwMode="auto">
            <a:xfrm>
              <a:off x="4750575" y="2875569"/>
              <a:ext cx="3516200" cy="26678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eaLnBrk="0" hangingPunct="0"/>
              <a:r>
                <a:rPr kumimoji="0" lang="en-GB" altLang="en-US" sz="1400" i="0" u="none" strike="noStrike" cap="none" normalizeH="0" baseline="0" dirty="0" smtClean="0">
                  <a:ln>
                    <a:noFill/>
                  </a:ln>
                  <a:solidFill>
                    <a:srgbClr val="000000"/>
                  </a:solidFill>
                  <a:effectLst/>
                  <a:latin typeface="Calibri" panose="020F0502020204030204" pitchFamily="34" charset="0"/>
                </a:rPr>
                <a:t>Academic Resilience (r(111) = -.081</a:t>
              </a:r>
              <a:r>
                <a:rPr lang="en-GB" altLang="en-US" sz="1400" dirty="0" smtClean="0">
                  <a:solidFill>
                    <a:srgbClr val="000000"/>
                  </a:solidFill>
                  <a:latin typeface="Calibri" panose="020F0502020204030204" pitchFamily="34" charset="0"/>
                </a:rPr>
                <a:t>, </a:t>
              </a:r>
              <a:r>
                <a:rPr kumimoji="0" lang="en-GB" altLang="en-US" sz="1400" i="0" u="none" strike="noStrike" cap="none" normalizeH="0" baseline="0" dirty="0" smtClean="0">
                  <a:ln>
                    <a:noFill/>
                  </a:ln>
                  <a:solidFill>
                    <a:srgbClr val="000000"/>
                  </a:solidFill>
                  <a:effectLst/>
                  <a:latin typeface="Calibri" panose="020F0502020204030204" pitchFamily="34" charset="0"/>
                </a:rPr>
                <a:t>p</a:t>
              </a:r>
              <a:r>
                <a:rPr kumimoji="0" lang="en-GB" altLang="en-US" sz="1400" i="0" u="none" strike="noStrike" cap="none" normalizeH="0" dirty="0" smtClean="0">
                  <a:ln>
                    <a:noFill/>
                  </a:ln>
                  <a:solidFill>
                    <a:srgbClr val="000000"/>
                  </a:solidFill>
                  <a:effectLst/>
                  <a:latin typeface="Calibri" panose="020F0502020204030204" pitchFamily="34" charset="0"/>
                </a:rPr>
                <a:t> = .400)</a:t>
              </a:r>
              <a:endParaRPr kumimoji="0" lang="en-US" altLang="en-US" sz="3200" i="0" u="none" strike="noStrike" cap="none" normalizeH="0" baseline="0" dirty="0" smtClean="0">
                <a:ln>
                  <a:noFill/>
                </a:ln>
                <a:solidFill>
                  <a:schemeClr val="tx1"/>
                </a:solidFill>
                <a:effectLst/>
              </a:endParaRPr>
            </a:p>
          </p:txBody>
        </p:sp>
        <p:sp>
          <p:nvSpPr>
            <p:cNvPr id="129" name="Text Box 85"/>
            <p:cNvSpPr txBox="1">
              <a:spLocks noChangeArrowheads="1"/>
            </p:cNvSpPr>
            <p:nvPr/>
          </p:nvSpPr>
          <p:spPr bwMode="auto">
            <a:xfrm>
              <a:off x="4750574" y="3432787"/>
              <a:ext cx="3349817" cy="270094"/>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Learner </a:t>
              </a:r>
              <a:r>
                <a:rPr kumimoji="0" lang="en-GB" altLang="en-US" sz="1400" u="none" strike="noStrike" cap="none" normalizeH="0" baseline="0" dirty="0" smtClean="0">
                  <a:ln>
                    <a:noFill/>
                  </a:ln>
                  <a:solidFill>
                    <a:srgbClr val="000000"/>
                  </a:solidFill>
                  <a:effectLst/>
                  <a:latin typeface="Calibri" panose="020F0502020204030204" pitchFamily="34" charset="0"/>
                </a:rPr>
                <a:t>Autonomy  (r(111)</a:t>
              </a:r>
              <a:r>
                <a:rPr kumimoji="0" lang="en-GB" altLang="en-US" sz="1400" u="none" strike="noStrike" cap="none" normalizeH="0" dirty="0" smtClean="0">
                  <a:ln>
                    <a:noFill/>
                  </a:ln>
                  <a:solidFill>
                    <a:srgbClr val="000000"/>
                  </a:solidFill>
                  <a:effectLst/>
                  <a:latin typeface="Calibri" panose="020F0502020204030204" pitchFamily="34" charset="0"/>
                </a:rPr>
                <a:t> = -.017, p = .856)</a:t>
              </a:r>
              <a:endParaRPr kumimoji="0" lang="en-US" altLang="en-US" sz="3200" u="none" strike="noStrike" cap="none" normalizeH="0" baseline="0" dirty="0" smtClean="0">
                <a:ln>
                  <a:noFill/>
                </a:ln>
                <a:solidFill>
                  <a:schemeClr val="tx1"/>
                </a:solidFill>
                <a:effectLst/>
              </a:endParaRPr>
            </a:p>
          </p:txBody>
        </p:sp>
        <p:cxnSp>
          <p:nvCxnSpPr>
            <p:cNvPr id="104" name="Straight Arrow Connector 103"/>
            <p:cNvCxnSpPr/>
            <p:nvPr/>
          </p:nvCxnSpPr>
          <p:spPr>
            <a:xfrm flipV="1">
              <a:off x="3298223" y="3050742"/>
              <a:ext cx="1447509" cy="462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endCxn id="129" idx="1"/>
            </p:cNvCxnSpPr>
            <p:nvPr/>
          </p:nvCxnSpPr>
          <p:spPr>
            <a:xfrm>
              <a:off x="3302517" y="3515012"/>
              <a:ext cx="1448057" cy="52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2104" idx="1"/>
            </p:cNvCxnSpPr>
            <p:nvPr/>
          </p:nvCxnSpPr>
          <p:spPr>
            <a:xfrm>
              <a:off x="3302517" y="3515012"/>
              <a:ext cx="1466821" cy="63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347864" y="4221088"/>
            <a:ext cx="5388577" cy="1470300"/>
            <a:chOff x="3298223" y="2875569"/>
            <a:chExt cx="5388577" cy="1470300"/>
          </a:xfrm>
        </p:grpSpPr>
        <p:sp>
          <p:nvSpPr>
            <p:cNvPr id="19" name="Text Box 83"/>
            <p:cNvSpPr txBox="1">
              <a:spLocks noChangeArrowheads="1"/>
            </p:cNvSpPr>
            <p:nvPr/>
          </p:nvSpPr>
          <p:spPr bwMode="auto">
            <a:xfrm>
              <a:off x="4769338" y="3959684"/>
              <a:ext cx="3917462" cy="386185"/>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Performance </a:t>
              </a:r>
              <a:r>
                <a:rPr kumimoji="0" lang="en-GB" altLang="en-US" sz="1400" i="0" u="none" strike="noStrike" cap="none" normalizeH="0" dirty="0" smtClean="0">
                  <a:ln>
                    <a:noFill/>
                  </a:ln>
                  <a:solidFill>
                    <a:srgbClr val="000000"/>
                  </a:solidFill>
                  <a:effectLst/>
                  <a:latin typeface="Calibri" panose="020F0502020204030204" pitchFamily="34" charset="0"/>
                </a:rPr>
                <a:t>(r(72) = -.075, p = .527)</a:t>
              </a:r>
              <a:endParaRPr kumimoji="0" lang="en-US" altLang="en-US" sz="3200" i="0" u="none" strike="noStrike" cap="none" normalizeH="0" baseline="0" dirty="0" smtClean="0">
                <a:ln>
                  <a:noFill/>
                </a:ln>
                <a:solidFill>
                  <a:schemeClr val="tx1"/>
                </a:solidFill>
                <a:effectLst/>
              </a:endParaRPr>
            </a:p>
          </p:txBody>
        </p:sp>
        <p:sp>
          <p:nvSpPr>
            <p:cNvPr id="20" name="Text Box 85"/>
            <p:cNvSpPr txBox="1">
              <a:spLocks noChangeArrowheads="1"/>
            </p:cNvSpPr>
            <p:nvPr/>
          </p:nvSpPr>
          <p:spPr bwMode="auto">
            <a:xfrm>
              <a:off x="4750575" y="2875569"/>
              <a:ext cx="3349817" cy="259151"/>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rgbClr val="000000"/>
                  </a:solidFill>
                  <a:effectLst/>
                  <a:latin typeface="Calibri" panose="020F0502020204030204" pitchFamily="34" charset="0"/>
                </a:rPr>
                <a:t>Support seeking (r(78) = -.164, p</a:t>
              </a:r>
              <a:r>
                <a:rPr kumimoji="0" lang="en-GB" altLang="en-US" sz="1400" i="0" u="none" strike="noStrike" cap="none" normalizeH="0" dirty="0" smtClean="0">
                  <a:ln>
                    <a:noFill/>
                  </a:ln>
                  <a:solidFill>
                    <a:srgbClr val="000000"/>
                  </a:solidFill>
                  <a:effectLst/>
                  <a:latin typeface="Calibri" panose="020F0502020204030204" pitchFamily="34" charset="0"/>
                </a:rPr>
                <a:t> = .151)</a:t>
              </a:r>
              <a:endParaRPr kumimoji="0" lang="en-US" altLang="en-US" sz="3200" i="0" u="none" strike="noStrike" cap="none" normalizeH="0" baseline="0" dirty="0" smtClean="0">
                <a:ln>
                  <a:noFill/>
                </a:ln>
                <a:solidFill>
                  <a:schemeClr val="tx1"/>
                </a:solidFill>
                <a:effectLst/>
              </a:endParaRPr>
            </a:p>
          </p:txBody>
        </p:sp>
        <p:sp>
          <p:nvSpPr>
            <p:cNvPr id="21" name="Text Box 85"/>
            <p:cNvSpPr txBox="1">
              <a:spLocks noChangeArrowheads="1"/>
            </p:cNvSpPr>
            <p:nvPr/>
          </p:nvSpPr>
          <p:spPr bwMode="auto">
            <a:xfrm>
              <a:off x="4750575" y="3432787"/>
              <a:ext cx="3150344" cy="270094"/>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FFC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NSS </a:t>
              </a:r>
              <a:r>
                <a:rPr kumimoji="0" lang="en-GB" altLang="en-US" sz="1400" b="1" u="none" strike="noStrike" cap="none" normalizeH="0" baseline="0" dirty="0" smtClean="0">
                  <a:ln>
                    <a:noFill/>
                  </a:ln>
                  <a:solidFill>
                    <a:srgbClr val="000000"/>
                  </a:solidFill>
                  <a:effectLst/>
                  <a:latin typeface="Calibri" panose="020F0502020204030204" pitchFamily="34" charset="0"/>
                </a:rPr>
                <a:t>(r(78)</a:t>
              </a:r>
              <a:r>
                <a:rPr kumimoji="0" lang="en-GB" altLang="en-US" sz="1400" b="1" u="none" strike="noStrike" cap="none" normalizeH="0" dirty="0" smtClean="0">
                  <a:ln>
                    <a:noFill/>
                  </a:ln>
                  <a:solidFill>
                    <a:srgbClr val="000000"/>
                  </a:solidFill>
                  <a:effectLst/>
                  <a:latin typeface="Calibri" panose="020F0502020204030204" pitchFamily="34" charset="0"/>
                </a:rPr>
                <a:t> = -.313, p = </a:t>
              </a:r>
              <a:r>
                <a:rPr lang="en-GB" altLang="en-US" sz="1400" b="1" dirty="0" smtClean="0">
                  <a:solidFill>
                    <a:srgbClr val="000000"/>
                  </a:solidFill>
                  <a:latin typeface="Calibri" panose="020F0502020204030204" pitchFamily="34" charset="0"/>
                </a:rPr>
                <a:t>.005</a:t>
              </a:r>
              <a:r>
                <a:rPr kumimoji="0" lang="en-GB" altLang="en-US" sz="1400" b="1" u="none" strike="noStrike" cap="none" normalizeH="0" dirty="0" smtClean="0">
                  <a:ln>
                    <a:noFill/>
                  </a:ln>
                  <a:solidFill>
                    <a:srgbClr val="000000"/>
                  </a:solidFill>
                  <a:effectLst/>
                  <a:latin typeface="Calibri" panose="020F0502020204030204" pitchFamily="34" charset="0"/>
                </a:rPr>
                <a:t>)</a:t>
              </a:r>
              <a:endParaRPr kumimoji="0" lang="en-US" altLang="en-US" sz="3200" b="1" u="none" strike="noStrike" cap="none" normalizeH="0" baseline="0" dirty="0" smtClean="0">
                <a:ln>
                  <a:noFill/>
                </a:ln>
                <a:solidFill>
                  <a:schemeClr val="tx1"/>
                </a:solidFill>
                <a:effectLst/>
              </a:endParaRPr>
            </a:p>
          </p:txBody>
        </p:sp>
        <p:cxnSp>
          <p:nvCxnSpPr>
            <p:cNvPr id="22" name="Straight Arrow Connector 21"/>
            <p:cNvCxnSpPr/>
            <p:nvPr/>
          </p:nvCxnSpPr>
          <p:spPr>
            <a:xfrm flipV="1">
              <a:off x="3298223" y="3050742"/>
              <a:ext cx="1447509" cy="464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1" idx="1"/>
            </p:cNvCxnSpPr>
            <p:nvPr/>
          </p:nvCxnSpPr>
          <p:spPr>
            <a:xfrm>
              <a:off x="3302517" y="3515012"/>
              <a:ext cx="1448058" cy="52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9" idx="1"/>
            </p:cNvCxnSpPr>
            <p:nvPr/>
          </p:nvCxnSpPr>
          <p:spPr>
            <a:xfrm>
              <a:off x="3302517" y="3515012"/>
              <a:ext cx="1466821" cy="63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 Box 83"/>
            <p:cNvSpPr txBox="1">
              <a:spLocks noChangeArrowheads="1"/>
            </p:cNvSpPr>
            <p:nvPr/>
          </p:nvSpPr>
          <p:spPr bwMode="auto">
            <a:xfrm>
              <a:off x="4249522" y="3275492"/>
              <a:ext cx="164015" cy="198407"/>
            </a:xfrm>
            <a:prstGeom prst="rect">
              <a:avLst/>
            </a:prstGeom>
            <a:noFill/>
            <a:ln>
              <a:noFill/>
            </a:ln>
            <a:effectLst/>
            <a:extLst>
              <a:ext uri="{909E8E84-426E-40DD-AFC4-6F175D3DCCD1}">
                <a14:hiddenFill xmlns:a14="http://schemas.microsoft.com/office/drawing/2010/main">
                  <a:solidFill>
                    <a:srgbClr val="42445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000000"/>
                  </a:solidFill>
                  <a:effectLst/>
                  <a:latin typeface="Calibri" panose="020F0502020204030204" pitchFamily="34" charset="0"/>
                </a:rPr>
                <a:t>-</a:t>
              </a:r>
              <a:endParaRPr kumimoji="0" lang="en-US" altLang="en-US" sz="3200" i="0" u="none" strike="noStrike" cap="none" normalizeH="0" baseline="0" dirty="0" smtClean="0">
                <a:ln>
                  <a:noFill/>
                </a:ln>
                <a:solidFill>
                  <a:schemeClr val="tx1"/>
                </a:solidFill>
                <a:effectLst/>
              </a:endParaRPr>
            </a:p>
          </p:txBody>
        </p:sp>
      </p:grpSp>
      <p:cxnSp>
        <p:nvCxnSpPr>
          <p:cNvPr id="5" name="Straight Connector 4"/>
          <p:cNvCxnSpPr/>
          <p:nvPr/>
        </p:nvCxnSpPr>
        <p:spPr>
          <a:xfrm flipH="1">
            <a:off x="2915816" y="2344519"/>
            <a:ext cx="432048" cy="830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915816" y="4060168"/>
            <a:ext cx="432048" cy="8003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263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562074"/>
          </a:xfrm>
        </p:spPr>
        <p:txBody>
          <a:bodyPr/>
          <a:lstStyle/>
          <a:p>
            <a:r>
              <a:rPr lang="en-GB" dirty="0" smtClean="0"/>
              <a:t>Summary of findings</a:t>
            </a:r>
            <a:endParaRPr lang="en-GB" dirty="0"/>
          </a:p>
        </p:txBody>
      </p:sp>
      <p:sp>
        <p:nvSpPr>
          <p:cNvPr id="3" name="TextBox 2"/>
          <p:cNvSpPr txBox="1"/>
          <p:nvPr/>
        </p:nvSpPr>
        <p:spPr>
          <a:xfrm>
            <a:off x="513892" y="1700808"/>
            <a:ext cx="8136904" cy="3933384"/>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GB" sz="1600" dirty="0" smtClean="0"/>
              <a:t>Early academic experiences during school years can predict factors at university</a:t>
            </a:r>
          </a:p>
          <a:p>
            <a:pPr marL="285750" indent="-285750">
              <a:lnSpc>
                <a:spcPct val="120000"/>
              </a:lnSpc>
              <a:buFont typeface="Arial" panose="020B0604020202020204" pitchFamily="34" charset="0"/>
              <a:buChar char="•"/>
            </a:pPr>
            <a:endParaRPr lang="en-GB" sz="1600" dirty="0"/>
          </a:p>
          <a:p>
            <a:pPr marL="285750" indent="-285750">
              <a:lnSpc>
                <a:spcPct val="120000"/>
              </a:lnSpc>
              <a:buFont typeface="Arial" panose="020B0604020202020204" pitchFamily="34" charset="0"/>
              <a:buChar char="•"/>
            </a:pPr>
            <a:r>
              <a:rPr lang="en-GB" sz="1600" dirty="0" smtClean="0"/>
              <a:t>This includes resilience during studies, learner autonomy, and intolerance of uncertainty (e.g. with regards to novel assessments)</a:t>
            </a:r>
          </a:p>
          <a:p>
            <a:pPr marL="285750" indent="-285750">
              <a:lnSpc>
                <a:spcPct val="120000"/>
              </a:lnSpc>
              <a:buFont typeface="Arial" panose="020B0604020202020204" pitchFamily="34" charset="0"/>
              <a:buChar char="•"/>
            </a:pPr>
            <a:endParaRPr lang="en-GB" sz="1600" dirty="0"/>
          </a:p>
          <a:p>
            <a:pPr marL="285750" indent="-285750">
              <a:lnSpc>
                <a:spcPct val="120000"/>
              </a:lnSpc>
              <a:buFont typeface="Arial" panose="020B0604020202020204" pitchFamily="34" charset="0"/>
              <a:buChar char="•"/>
            </a:pPr>
            <a:r>
              <a:rPr lang="en-GB" sz="1600" dirty="0" smtClean="0"/>
              <a:t>There is some relationship between early academic experiences and performance, and a stronger link with NSS satisfaction towards marking and feedback</a:t>
            </a:r>
          </a:p>
          <a:p>
            <a:pPr marL="285750" indent="-285750">
              <a:lnSpc>
                <a:spcPct val="120000"/>
              </a:lnSpc>
              <a:buFont typeface="Arial" panose="020B0604020202020204" pitchFamily="34" charset="0"/>
              <a:buChar char="•"/>
            </a:pPr>
            <a:endParaRPr lang="en-GB" sz="1600" dirty="0"/>
          </a:p>
          <a:p>
            <a:pPr marL="285750" indent="-285750">
              <a:lnSpc>
                <a:spcPct val="120000"/>
              </a:lnSpc>
              <a:buFont typeface="Arial" panose="020B0604020202020204" pitchFamily="34" charset="0"/>
              <a:buChar char="•"/>
            </a:pPr>
            <a:r>
              <a:rPr lang="en-GB" sz="1600" dirty="0" smtClean="0"/>
              <a:t>Sample size in the pilot study was limited and scale development was limited to exploratory analyses; no conclusions can be drawn at this stage, but early findings suggest this a promising area of research</a:t>
            </a:r>
          </a:p>
          <a:p>
            <a:pPr marL="285750" indent="-285750">
              <a:lnSpc>
                <a:spcPct val="120000"/>
              </a:lnSpc>
              <a:buFont typeface="Arial" panose="020B0604020202020204" pitchFamily="34" charset="0"/>
              <a:buChar char="•"/>
            </a:pPr>
            <a:endParaRPr lang="en-GB" sz="1600" dirty="0"/>
          </a:p>
          <a:p>
            <a:pPr marL="285750" indent="-285750">
              <a:lnSpc>
                <a:spcPct val="120000"/>
              </a:lnSpc>
              <a:buFont typeface="Arial" panose="020B0604020202020204" pitchFamily="34" charset="0"/>
              <a:buChar char="•"/>
            </a:pPr>
            <a:endParaRPr lang="en-GB" sz="1600" dirty="0"/>
          </a:p>
        </p:txBody>
      </p:sp>
    </p:spTree>
    <p:extLst>
      <p:ext uri="{BB962C8B-B14F-4D97-AF65-F5344CB8AC3E}">
        <p14:creationId xmlns:p14="http://schemas.microsoft.com/office/powerpoint/2010/main" val="2019747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next?</a:t>
            </a:r>
            <a:endParaRPr lang="en-GB" dirty="0"/>
          </a:p>
        </p:txBody>
      </p:sp>
      <p:pic>
        <p:nvPicPr>
          <p:cNvPr id="1026" name="Picture 2" descr="https://attachments.office.net/owa/Trevor.James@newcastle.ac.uk/service.svc/s/GetAttachmentThumbnail?id=AAMkADU1MjVlMTdhLTMxZmYtNDM2Yi1iZGYyLTdjYjZlMTNlMDBhNwBGAAAAAAChDm09KYrlTKnTVcsnVheWBwCMIqk2fGysQbnicrnbokCtAAAAlnuDAAD9Fil48iYlSryInSApNSXzAANbz%2FeaAAABEgAQADZDQ3%2BUhgRKtJpWjZMr0aM%3D&amp;thumbnailType=2&amp;owa=db3prd0104.outlook.com&amp;scriptVer=2019031102.10&amp;X-OWA-CANARY=DwQFnALTfkih4KuhTdN1CtAAddcirdYYumK6nyYE4iWvsfExO-G1dWa7fm-S-iispfmBqgOU0FM.&amp;token=eyJhbGciOiJSUzI1NiIsImtpZCI6IjA2MDBGOUY2NzQ2MjA3MzdFNzM0MDRFMjg3QzQ1QTgxOENCN0NFQjgiLCJ4NXQiOiJCZ0Q1OW5SaUJ6Zm5OQVRpaDhSYWdZeTN6cmciLCJ0eXAiOiJKV1QifQ.eyJ2ZXIiOiJFeGNoYW5nZS5DYWxsYmFjay5WMSIsImFwcGN0eHNlbmRlciI6Ik93YURvd25sb2FkQDljNTAxMmM5LWI2MTYtNDRjMi1hOTE3LTY2ODE0ZmJlM2U4NyIsImFwcGN0eCI6IntcIm1zZXhjaHByb3RcIjpcIm93YVwiLFwicHJpbWFyeXNpZFwiOlwiUy0xLTUtMjEtMTU0NjgzNDQ5MS00MTY3MTU4Mjg1LTMwNzUyMjg0MTktODMxNjQyMlwiLFwicHVpZFwiOlwiMTE1Mzc2NTkzMTk2Njg5NjM0NVwiLFwib2lkXCI6XCJhYmI4YzBiYS04NThlLTQ1NWQtOTc5ZC0zOGM2YzM2MTI5NWVcIixcInNjb3BlXCI6XCJPd2FEb3dubG9hZFwifSIsIm5iZiI6MTU1MzA3OTM4MiwiZXhwIjoxNTUzMDc5OTgyLCJpc3MiOiIwMDAwMDAwMi0wMDAwLTBmZjEtY2UwMC0wMDAwMDAwMDAwMDBAOWM1MDEyYzktYjYxNi00NGMyLWE5MTctNjY4MTRmYmUzZTg3IiwiYXVkIjoiMDAwMDAwMDItMDAwMC0wZmYxLWNlMDAtMDAwMDAwMDAwMDAwL2F0dGFjaG1lbnRzLm9mZmljZS5uZXRAOWM1MDEyYzktYjYxNi00NGMyLWE5MTctNjY4MTRmYmUzZTg3In0.ivPn0epyyoYFwvhFrhEGx4u5qXaBDOwGH9K_ePpd1L4gA2OLc4j4I18nieMhnBBok-5UiZizs-Pn8cuUpgYC9-UvShWWMAoSEu8Mt-UlCXKm8-iGDTrLLQ5qNkHHR95--1tD8gtJkWQM6BQARQRKe6AivymGoAro4QJZRWSjGMuHQFuZ2x_Sl_Zg5iundRJGwQoAAVtM51KWnocyy4nJbK3Avsm9zI1LDmimk59VaFuJqz3N7IGXeOFEaLT-Do_qgIPKDkU3E6dOaatiap12g4HBi3J-4T_UxvwtGHYEI2hlZVudv3RjmHjSYi1h6KFxAxwrrJE3mmJgnpJ6eNelcg&amp;animation=tr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312" y="4221088"/>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79712" y="1410132"/>
            <a:ext cx="6480720" cy="4497129"/>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GB" sz="1600" dirty="0" smtClean="0"/>
              <a:t>We are currently gathering another 200+ responses with collaborators at Royal Holloway, University of London. This will allow further scale development and hypothesis testing.</a:t>
            </a:r>
          </a:p>
          <a:p>
            <a:pPr marL="285750" indent="-285750">
              <a:lnSpc>
                <a:spcPct val="120000"/>
              </a:lnSpc>
              <a:buFont typeface="Arial" panose="020B0604020202020204" pitchFamily="34" charset="0"/>
              <a:buChar char="•"/>
            </a:pPr>
            <a:endParaRPr lang="en-GB" sz="1600" dirty="0"/>
          </a:p>
          <a:p>
            <a:pPr marL="285750" indent="-285750">
              <a:lnSpc>
                <a:spcPct val="120000"/>
              </a:lnSpc>
              <a:buFont typeface="Arial" panose="020B0604020202020204" pitchFamily="34" charset="0"/>
              <a:buChar char="•"/>
            </a:pPr>
            <a:r>
              <a:rPr lang="en-GB" sz="1600" dirty="0" smtClean="0"/>
              <a:t>We are also working with Sunderland and Northumbria to get a broader picture. Ideally, we would want to also collect data from Teesside and Durham to get a snapshot of academic sheltering in the North East.</a:t>
            </a:r>
          </a:p>
          <a:p>
            <a:pPr marL="285750" indent="-285750">
              <a:lnSpc>
                <a:spcPct val="120000"/>
              </a:lnSpc>
              <a:buFont typeface="Arial" panose="020B0604020202020204" pitchFamily="34" charset="0"/>
              <a:buChar char="•"/>
            </a:pPr>
            <a:endParaRPr lang="en-GB" sz="1600" dirty="0"/>
          </a:p>
          <a:p>
            <a:pPr marL="285750" indent="-285750">
              <a:lnSpc>
                <a:spcPct val="120000"/>
              </a:lnSpc>
              <a:buFont typeface="Arial" panose="020B0604020202020204" pitchFamily="34" charset="0"/>
              <a:buChar char="•"/>
            </a:pPr>
            <a:r>
              <a:rPr lang="en-GB" sz="1600" dirty="0" smtClean="0"/>
              <a:t>On the basis of Elle’s summer research work, she was selected to present findings as part of the British Conference of Undergraduate Research (Cardiff, April)</a:t>
            </a:r>
          </a:p>
          <a:p>
            <a:pPr marL="285750" indent="-285750">
              <a:lnSpc>
                <a:spcPct val="120000"/>
              </a:lnSpc>
              <a:buFont typeface="Arial" panose="020B0604020202020204" pitchFamily="34" charset="0"/>
              <a:buChar char="•"/>
            </a:pPr>
            <a:endParaRPr lang="en-GB" sz="1600" dirty="0"/>
          </a:p>
          <a:p>
            <a:pPr marL="285750" indent="-285750">
              <a:lnSpc>
                <a:spcPct val="120000"/>
              </a:lnSpc>
              <a:buFont typeface="Arial" panose="020B0604020202020204" pitchFamily="34" charset="0"/>
              <a:buChar char="•"/>
            </a:pPr>
            <a:r>
              <a:rPr lang="en-GB" sz="1600" dirty="0" smtClean="0"/>
              <a:t>Elle is currently doing a Newcastle research placement and will enter our year 3 next academic year</a:t>
            </a:r>
          </a:p>
        </p:txBody>
      </p:sp>
      <p:pic>
        <p:nvPicPr>
          <p:cNvPr id="4" name="Picture 2" descr="Image result for research"/>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93"/>
          <a:stretch/>
        </p:blipFill>
        <p:spPr bwMode="auto">
          <a:xfrm>
            <a:off x="312681" y="1844824"/>
            <a:ext cx="1651415" cy="117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844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3264" y="1536229"/>
            <a:ext cx="5066808" cy="3807311"/>
          </a:xfrm>
          <a:prstGeom prst="rect">
            <a:avLst/>
          </a:prstGeom>
        </p:spPr>
      </p:pic>
      <p:pic>
        <p:nvPicPr>
          <p:cNvPr id="4" name="Picture 3"/>
          <p:cNvPicPr>
            <a:picLocks noChangeAspect="1"/>
          </p:cNvPicPr>
          <p:nvPr/>
        </p:nvPicPr>
        <p:blipFill>
          <a:blip r:embed="rId3"/>
          <a:stretch>
            <a:fillRect/>
          </a:stretch>
        </p:blipFill>
        <p:spPr>
          <a:xfrm>
            <a:off x="153264" y="260648"/>
            <a:ext cx="2257425" cy="723900"/>
          </a:xfrm>
          <a:prstGeom prst="rect">
            <a:avLst/>
          </a:prstGeom>
        </p:spPr>
      </p:pic>
      <p:sp>
        <p:nvSpPr>
          <p:cNvPr id="5" name="Rectangle 4"/>
          <p:cNvSpPr/>
          <p:nvPr/>
        </p:nvSpPr>
        <p:spPr>
          <a:xfrm>
            <a:off x="5127828" y="116632"/>
            <a:ext cx="3995936" cy="6565387"/>
          </a:xfrm>
          <a:prstGeom prst="rect">
            <a:avLst/>
          </a:prstGeom>
          <a:solidFill>
            <a:schemeClr val="bg1"/>
          </a:solidFill>
        </p:spPr>
        <p:txBody>
          <a:bodyPr wrap="square">
            <a:spAutoFit/>
          </a:bodyPr>
          <a:lstStyle/>
          <a:p>
            <a:pPr>
              <a:lnSpc>
                <a:spcPct val="120000"/>
              </a:lnSpc>
            </a:pPr>
            <a:r>
              <a:rPr lang="en-GB" sz="1600" dirty="0">
                <a:solidFill>
                  <a:srgbClr val="222222"/>
                </a:solidFill>
                <a:latin typeface="+mj-lt"/>
              </a:rPr>
              <a:t>A study released by the California Parenting Institute Tuesday shows that every style of parenting inevitably causes children to grow into profoundly unhappy adults. </a:t>
            </a:r>
            <a:endParaRPr lang="en-GB" sz="1600" dirty="0" smtClean="0">
              <a:solidFill>
                <a:srgbClr val="222222"/>
              </a:solidFill>
              <a:latin typeface="+mj-lt"/>
            </a:endParaRPr>
          </a:p>
          <a:p>
            <a:pPr>
              <a:lnSpc>
                <a:spcPct val="120000"/>
              </a:lnSpc>
            </a:pPr>
            <a:endParaRPr lang="en-GB" sz="1600" dirty="0">
              <a:solidFill>
                <a:srgbClr val="222222"/>
              </a:solidFill>
              <a:latin typeface="+mj-lt"/>
            </a:endParaRPr>
          </a:p>
          <a:p>
            <a:pPr>
              <a:lnSpc>
                <a:spcPct val="120000"/>
              </a:lnSpc>
            </a:pPr>
            <a:r>
              <a:rPr lang="en-GB" sz="1600" dirty="0" smtClean="0">
                <a:solidFill>
                  <a:srgbClr val="222222"/>
                </a:solidFill>
                <a:latin typeface="+mj-lt"/>
              </a:rPr>
              <a:t>"Our research suggests that while overprotective parenting ultimately produces adults unprepared to contend with life's difficulties, highly permissive parenting leads to feelings of bitterness and isolation throughout adulthood,“…Despite great variance in parenting styles across populations, the end product is always the same: a profoundly flawed and joyless human being." </a:t>
            </a:r>
          </a:p>
          <a:p>
            <a:pPr>
              <a:lnSpc>
                <a:spcPct val="120000"/>
              </a:lnSpc>
            </a:pPr>
            <a:endParaRPr lang="en-GB" sz="1600" dirty="0" smtClean="0">
              <a:solidFill>
                <a:srgbClr val="222222"/>
              </a:solidFill>
              <a:latin typeface="+mj-lt"/>
            </a:endParaRPr>
          </a:p>
          <a:p>
            <a:pPr>
              <a:lnSpc>
                <a:spcPct val="120000"/>
              </a:lnSpc>
            </a:pPr>
            <a:r>
              <a:rPr lang="en-GB" sz="1600" dirty="0" smtClean="0">
                <a:solidFill>
                  <a:srgbClr val="222222"/>
                </a:solidFill>
                <a:latin typeface="+mj-lt"/>
              </a:rPr>
              <a:t>The </a:t>
            </a:r>
            <a:r>
              <a:rPr lang="en-GB" sz="1600" dirty="0">
                <a:solidFill>
                  <a:srgbClr val="222222"/>
                </a:solidFill>
                <a:latin typeface="+mj-lt"/>
              </a:rPr>
              <a:t>study did find, however, that adults often achieve temporary happiness when they have children of their own to perpetuate the cycle of human misery.</a:t>
            </a:r>
            <a:endParaRPr lang="en-GB" sz="1600" dirty="0">
              <a:latin typeface="+mj-lt"/>
            </a:endParaRPr>
          </a:p>
        </p:txBody>
      </p:sp>
    </p:spTree>
    <p:extLst>
      <p:ext uri="{BB962C8B-B14F-4D97-AF65-F5344CB8AC3E}">
        <p14:creationId xmlns:p14="http://schemas.microsoft.com/office/powerpoint/2010/main" val="572753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00034" y="2708920"/>
            <a:ext cx="8229600" cy="562074"/>
          </a:xfrm>
        </p:spPr>
        <p:txBody>
          <a:bodyPr/>
          <a:lstStyle/>
          <a:p>
            <a:pPr algn="ctr"/>
            <a:r>
              <a:rPr lang="en-GB" dirty="0" smtClean="0"/>
              <a:t>Helicopter parenting: should we wrap them up in cotton wool or should we let them fail?</a:t>
            </a:r>
            <a:endParaRPr lang="en-GB" dirty="0"/>
          </a:p>
        </p:txBody>
      </p:sp>
      <p:sp>
        <p:nvSpPr>
          <p:cNvPr id="8" name="Title 1"/>
          <p:cNvSpPr txBox="1">
            <a:spLocks/>
          </p:cNvSpPr>
          <p:nvPr/>
        </p:nvSpPr>
        <p:spPr bwMode="auto">
          <a:xfrm>
            <a:off x="471082" y="5373216"/>
            <a:ext cx="822960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smtClean="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Dr Trevor James</a:t>
            </a:r>
            <a:endParaRPr kumimoji="0" lang="en-GB" sz="24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348717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42" name="Picture 2" descr="https://upload.wikimedia.org/wikipedia/commons/6/67/Helicopter_WikiWorld.png"/>
          <p:cNvPicPr>
            <a:picLocks noChangeAspect="1" noChangeArrowheads="1"/>
          </p:cNvPicPr>
          <p:nvPr/>
        </p:nvPicPr>
        <p:blipFill rotWithShape="1">
          <a:blip r:embed="rId2">
            <a:extLst>
              <a:ext uri="{28A0092B-C50C-407E-A947-70E740481C1C}">
                <a14:useLocalDpi xmlns:a14="http://schemas.microsoft.com/office/drawing/2010/main" val="0"/>
              </a:ext>
            </a:extLst>
          </a:blip>
          <a:srcRect t="53494"/>
          <a:stretch/>
        </p:blipFill>
        <p:spPr bwMode="auto">
          <a:xfrm>
            <a:off x="80686" y="44624"/>
            <a:ext cx="9054602" cy="61206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8630" y="6381328"/>
            <a:ext cx="8946740" cy="338554"/>
          </a:xfrm>
          <a:prstGeom prst="rect">
            <a:avLst/>
          </a:prstGeom>
        </p:spPr>
        <p:txBody>
          <a:bodyPr wrap="square">
            <a:spAutoFit/>
          </a:bodyPr>
          <a:lstStyle/>
          <a:p>
            <a:r>
              <a:rPr lang="en-GB" sz="1600" dirty="0"/>
              <a:t>https://upload.wikimedia.org/wikipedia/commons/6/67/Helicopter_WikiWorld.png</a:t>
            </a:r>
          </a:p>
        </p:txBody>
      </p:sp>
    </p:spTree>
    <p:extLst>
      <p:ext uri="{BB962C8B-B14F-4D97-AF65-F5344CB8AC3E}">
        <p14:creationId xmlns:p14="http://schemas.microsoft.com/office/powerpoint/2010/main" val="206467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152812" y="116632"/>
            <a:ext cx="8784976" cy="3248025"/>
          </a:xfrm>
          <a:prstGeom prst="rect">
            <a:avLst/>
          </a:prstGeom>
        </p:spPr>
      </p:pic>
      <p:pic>
        <p:nvPicPr>
          <p:cNvPr id="4" name="Picture 3"/>
          <p:cNvPicPr>
            <a:picLocks noChangeAspect="1"/>
          </p:cNvPicPr>
          <p:nvPr/>
        </p:nvPicPr>
        <p:blipFill>
          <a:blip r:embed="rId3"/>
          <a:stretch>
            <a:fillRect/>
          </a:stretch>
        </p:blipFill>
        <p:spPr>
          <a:xfrm>
            <a:off x="6859463" y="1412776"/>
            <a:ext cx="2105025" cy="762000"/>
          </a:xfrm>
          <a:prstGeom prst="rect">
            <a:avLst/>
          </a:prstGeom>
        </p:spPr>
      </p:pic>
      <p:sp>
        <p:nvSpPr>
          <p:cNvPr id="6" name="Rectangle 5"/>
          <p:cNvSpPr/>
          <p:nvPr/>
        </p:nvSpPr>
        <p:spPr>
          <a:xfrm>
            <a:off x="245513" y="3792425"/>
            <a:ext cx="8898487" cy="785343"/>
          </a:xfrm>
          <a:prstGeom prst="rect">
            <a:avLst/>
          </a:prstGeom>
        </p:spPr>
        <p:txBody>
          <a:bodyPr wrap="square">
            <a:spAutoFit/>
          </a:bodyPr>
          <a:lstStyle/>
          <a:p>
            <a:pPr>
              <a:lnSpc>
                <a:spcPct val="150000"/>
              </a:lnSpc>
            </a:pPr>
            <a:r>
              <a:rPr lang="en-GB" sz="1600" dirty="0" err="1">
                <a:solidFill>
                  <a:srgbClr val="333333"/>
                </a:solidFill>
                <a:latin typeface="+mj-lt"/>
              </a:rPr>
              <a:t>Crescens</a:t>
            </a:r>
            <a:r>
              <a:rPr lang="en-GB" sz="1600" dirty="0">
                <a:solidFill>
                  <a:srgbClr val="333333"/>
                </a:solidFill>
                <a:latin typeface="+mj-lt"/>
              </a:rPr>
              <a:t> George, chief operating officer of Be Wiser Insurance group, told</a:t>
            </a:r>
            <a:r>
              <a:rPr lang="en-GB" sz="1600" i="1" dirty="0">
                <a:solidFill>
                  <a:srgbClr val="333333"/>
                </a:solidFill>
                <a:latin typeface="+mj-lt"/>
              </a:rPr>
              <a:t> The Telegraph </a:t>
            </a:r>
            <a:r>
              <a:rPr lang="en-GB" sz="1600" dirty="0">
                <a:solidFill>
                  <a:srgbClr val="333333"/>
                </a:solidFill>
                <a:latin typeface="+mj-lt"/>
              </a:rPr>
              <a:t>that graduates are not prepared for “the real world of work”, and often require “ego-massaging”.</a:t>
            </a:r>
            <a:endParaRPr lang="en-GB" sz="1600" dirty="0">
              <a:latin typeface="+mj-lt"/>
            </a:endParaRPr>
          </a:p>
        </p:txBody>
      </p:sp>
      <p:sp>
        <p:nvSpPr>
          <p:cNvPr id="8" name="Rectangle 7"/>
          <p:cNvSpPr/>
          <p:nvPr/>
        </p:nvSpPr>
        <p:spPr>
          <a:xfrm>
            <a:off x="245513" y="4869160"/>
            <a:ext cx="8447590" cy="1154675"/>
          </a:xfrm>
          <a:prstGeom prst="rect">
            <a:avLst/>
          </a:prstGeom>
        </p:spPr>
        <p:txBody>
          <a:bodyPr wrap="square">
            <a:spAutoFit/>
          </a:bodyPr>
          <a:lstStyle/>
          <a:p>
            <a:pPr>
              <a:lnSpc>
                <a:spcPct val="150000"/>
              </a:lnSpc>
            </a:pPr>
            <a:r>
              <a:rPr lang="en-GB" sz="1600" dirty="0">
                <a:solidFill>
                  <a:srgbClr val="333333"/>
                </a:solidFill>
                <a:latin typeface="+mj-lt"/>
              </a:rPr>
              <a:t>Professor Cary Cooper of the Manchester Business School said that he agreed with the report that some graduates lack social skills and the ability to conduct face-to-face conversations. </a:t>
            </a:r>
            <a:r>
              <a:rPr lang="en-GB" sz="1600" dirty="0" smtClean="0">
                <a:solidFill>
                  <a:srgbClr val="333333"/>
                </a:solidFill>
                <a:latin typeface="+mj-lt"/>
              </a:rPr>
              <a:t>“</a:t>
            </a:r>
            <a:r>
              <a:rPr lang="en-GB" sz="1600" dirty="0">
                <a:solidFill>
                  <a:srgbClr val="333333"/>
                </a:solidFill>
                <a:latin typeface="+mj-lt"/>
              </a:rPr>
              <a:t>They have been raised on Facebook and texting," he continued.</a:t>
            </a:r>
            <a:endParaRPr lang="en-GB" sz="1600" b="0" i="0" dirty="0">
              <a:solidFill>
                <a:srgbClr val="333333"/>
              </a:solidFill>
              <a:effectLst/>
              <a:latin typeface="+mj-lt"/>
            </a:endParaRPr>
          </a:p>
        </p:txBody>
      </p:sp>
    </p:spTree>
    <p:extLst>
      <p:ext uri="{BB962C8B-B14F-4D97-AF65-F5344CB8AC3E}">
        <p14:creationId xmlns:p14="http://schemas.microsoft.com/office/powerpoint/2010/main" val="1664304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7504" y="116632"/>
            <a:ext cx="8931324" cy="2664296"/>
          </a:xfrm>
          <a:prstGeom prst="rect">
            <a:avLst/>
          </a:prstGeom>
        </p:spPr>
      </p:pic>
      <p:sp>
        <p:nvSpPr>
          <p:cNvPr id="6" name="Rectangle 5"/>
          <p:cNvSpPr/>
          <p:nvPr/>
        </p:nvSpPr>
        <p:spPr>
          <a:xfrm>
            <a:off x="180678" y="2783984"/>
            <a:ext cx="8784976" cy="3293209"/>
          </a:xfrm>
          <a:prstGeom prst="rect">
            <a:avLst/>
          </a:prstGeom>
        </p:spPr>
        <p:txBody>
          <a:bodyPr wrap="square">
            <a:spAutoFit/>
          </a:bodyPr>
          <a:lstStyle/>
          <a:p>
            <a:endParaRPr lang="en-GB" sz="1600" dirty="0" smtClean="0">
              <a:solidFill>
                <a:srgbClr val="2C2D30"/>
              </a:solidFill>
              <a:latin typeface="+mj-lt"/>
              <a:ea typeface="MS Mincho" panose="02020609040205080304" pitchFamily="49" charset="-128"/>
            </a:endParaRPr>
          </a:p>
          <a:p>
            <a:pPr>
              <a:lnSpc>
                <a:spcPct val="150000"/>
              </a:lnSpc>
            </a:pPr>
            <a:r>
              <a:rPr lang="en-GB" sz="1600" dirty="0" smtClean="0">
                <a:solidFill>
                  <a:srgbClr val="2C2D30"/>
                </a:solidFill>
                <a:latin typeface="+mj-lt"/>
                <a:ea typeface="MS Mincho" panose="02020609040205080304" pitchFamily="49" charset="-128"/>
              </a:rPr>
              <a:t>‘…we </a:t>
            </a:r>
            <a:r>
              <a:rPr lang="en-GB" sz="1600" dirty="0">
                <a:solidFill>
                  <a:srgbClr val="2C2D30"/>
                </a:solidFill>
                <a:latin typeface="+mj-lt"/>
                <a:ea typeface="MS Mincho" panose="02020609040205080304" pitchFamily="49" charset="-128"/>
              </a:rPr>
              <a:t>learned that emergency calls to Counseling had more than doubled over the past five years. Students are increasingly seeking help for, and apparently having emotional crises over, problems of everyday life</a:t>
            </a:r>
            <a:r>
              <a:rPr lang="en-GB" sz="1600" dirty="0" smtClean="0">
                <a:solidFill>
                  <a:srgbClr val="2C2D30"/>
                </a:solidFill>
                <a:latin typeface="+mj-lt"/>
                <a:ea typeface="MS Mincho" panose="02020609040205080304" pitchFamily="49" charset="-128"/>
              </a:rPr>
              <a:t>.’</a:t>
            </a:r>
          </a:p>
          <a:p>
            <a:pPr>
              <a:lnSpc>
                <a:spcPct val="150000"/>
              </a:lnSpc>
            </a:pPr>
            <a:endParaRPr lang="en-GB" sz="1600" dirty="0">
              <a:solidFill>
                <a:srgbClr val="2C2D30"/>
              </a:solidFill>
              <a:latin typeface="+mj-lt"/>
              <a:ea typeface="MS Mincho" panose="02020609040205080304" pitchFamily="49" charset="-128"/>
            </a:endParaRPr>
          </a:p>
          <a:p>
            <a:pPr>
              <a:lnSpc>
                <a:spcPct val="150000"/>
              </a:lnSpc>
            </a:pPr>
            <a:r>
              <a:rPr lang="en-GB" sz="1600" dirty="0" smtClean="0">
                <a:solidFill>
                  <a:srgbClr val="2C2D30"/>
                </a:solidFill>
                <a:latin typeface="+mj-lt"/>
                <a:ea typeface="MS Mincho" panose="02020609040205080304" pitchFamily="49" charset="-128"/>
              </a:rPr>
              <a:t>‘Recent </a:t>
            </a:r>
            <a:r>
              <a:rPr lang="en-GB" sz="1600" dirty="0">
                <a:solidFill>
                  <a:srgbClr val="2C2D30"/>
                </a:solidFill>
                <a:latin typeface="+mj-lt"/>
                <a:ea typeface="MS Mincho" panose="02020609040205080304" pitchFamily="49" charset="-128"/>
              </a:rPr>
              <a:t>examples mentioned included a student who felt traumatized because her roommate had called her a “bitch” and two students who had sought </a:t>
            </a:r>
            <a:r>
              <a:rPr lang="en-GB" sz="1600" dirty="0" err="1">
                <a:solidFill>
                  <a:srgbClr val="2C2D30"/>
                </a:solidFill>
                <a:latin typeface="+mj-lt"/>
                <a:ea typeface="MS Mincho" panose="02020609040205080304" pitchFamily="49" charset="-128"/>
              </a:rPr>
              <a:t>counseling</a:t>
            </a:r>
            <a:r>
              <a:rPr lang="en-GB" sz="1600" dirty="0">
                <a:solidFill>
                  <a:srgbClr val="2C2D30"/>
                </a:solidFill>
                <a:latin typeface="+mj-lt"/>
                <a:ea typeface="MS Mincho" panose="02020609040205080304" pitchFamily="49" charset="-128"/>
              </a:rPr>
              <a:t> because they had seen a mouse in their off-campus apartment. The latter two also called the police, who kindly arrived and set a mousetrap for them</a:t>
            </a:r>
            <a:r>
              <a:rPr lang="en-GB" sz="1600" dirty="0" smtClean="0">
                <a:solidFill>
                  <a:srgbClr val="2C2D30"/>
                </a:solidFill>
                <a:latin typeface="+mj-lt"/>
                <a:ea typeface="MS Mincho" panose="02020609040205080304" pitchFamily="49" charset="-128"/>
              </a:rPr>
              <a:t>.’</a:t>
            </a:r>
            <a:endParaRPr lang="en-GB" sz="1600" dirty="0">
              <a:latin typeface="+mj-lt"/>
              <a:ea typeface="MS Mincho" panose="02020609040205080304" pitchFamily="49" charset="-128"/>
            </a:endParaRPr>
          </a:p>
        </p:txBody>
      </p:sp>
    </p:spTree>
    <p:extLst>
      <p:ext uri="{BB962C8B-B14F-4D97-AF65-F5344CB8AC3E}">
        <p14:creationId xmlns:p14="http://schemas.microsoft.com/office/powerpoint/2010/main" val="3777698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74712" y="2204864"/>
            <a:ext cx="7848872" cy="1154675"/>
          </a:xfrm>
          <a:prstGeom prst="rect">
            <a:avLst/>
          </a:prstGeom>
        </p:spPr>
        <p:txBody>
          <a:bodyPr wrap="square">
            <a:spAutoFit/>
          </a:bodyPr>
          <a:lstStyle/>
          <a:p>
            <a:pPr>
              <a:lnSpc>
                <a:spcPct val="150000"/>
              </a:lnSpc>
            </a:pPr>
            <a:r>
              <a:rPr lang="en-GB" sz="1600" b="1" i="1" dirty="0" smtClean="0">
                <a:solidFill>
                  <a:srgbClr val="2C2D30"/>
                </a:solidFill>
                <a:latin typeface="+mj-lt"/>
              </a:rPr>
              <a:t>Primary and secondary school teachers consistently repeated similar experiences:</a:t>
            </a:r>
          </a:p>
          <a:p>
            <a:pPr>
              <a:lnSpc>
                <a:spcPct val="150000"/>
              </a:lnSpc>
            </a:pPr>
            <a:endParaRPr lang="en-GB" sz="1600" i="1" dirty="0">
              <a:solidFill>
                <a:srgbClr val="2C2D30"/>
              </a:solidFill>
              <a:latin typeface="+mj-lt"/>
            </a:endParaRPr>
          </a:p>
        </p:txBody>
      </p:sp>
      <p:sp>
        <p:nvSpPr>
          <p:cNvPr id="4" name="Rectangle 3"/>
          <p:cNvSpPr/>
          <p:nvPr/>
        </p:nvSpPr>
        <p:spPr>
          <a:xfrm>
            <a:off x="687792" y="3120002"/>
            <a:ext cx="7776864" cy="1200329"/>
          </a:xfrm>
          <a:prstGeom prst="rect">
            <a:avLst/>
          </a:prstGeom>
        </p:spPr>
        <p:txBody>
          <a:bodyPr wrap="square">
            <a:spAutoFit/>
          </a:bodyPr>
          <a:lstStyle/>
          <a:p>
            <a:pPr>
              <a:lnSpc>
                <a:spcPct val="150000"/>
              </a:lnSpc>
            </a:pPr>
            <a:r>
              <a:rPr lang="en-GB" sz="1600" i="1" dirty="0" smtClean="0">
                <a:solidFill>
                  <a:srgbClr val="2C2D30"/>
                </a:solidFill>
                <a:latin typeface="+mj-lt"/>
              </a:rPr>
              <a:t>(School teacher) ‘I'd </a:t>
            </a:r>
            <a:r>
              <a:rPr lang="en-GB" sz="1600" i="1" dirty="0">
                <a:solidFill>
                  <a:srgbClr val="2C2D30"/>
                </a:solidFill>
                <a:latin typeface="+mj-lt"/>
              </a:rPr>
              <a:t>love to be able to fail when deserved, but…We are measured on our pass/fail rate (too many fail and we are fired). We are measured on our student survey results (fail a student, they complain, we get fired</a:t>
            </a:r>
            <a:r>
              <a:rPr lang="en-GB" sz="1600" i="1" dirty="0" smtClean="0">
                <a:solidFill>
                  <a:srgbClr val="2C2D30"/>
                </a:solidFill>
                <a:latin typeface="+mj-lt"/>
              </a:rPr>
              <a:t>).’</a:t>
            </a:r>
            <a:endParaRPr lang="en-GB" sz="1600" dirty="0">
              <a:latin typeface="+mj-lt"/>
            </a:endParaRPr>
          </a:p>
        </p:txBody>
      </p:sp>
      <p:sp>
        <p:nvSpPr>
          <p:cNvPr id="7" name="Rectangle 6"/>
          <p:cNvSpPr/>
          <p:nvPr/>
        </p:nvSpPr>
        <p:spPr>
          <a:xfrm>
            <a:off x="1060408" y="4653136"/>
            <a:ext cx="7416824" cy="1569660"/>
          </a:xfrm>
          <a:prstGeom prst="rect">
            <a:avLst/>
          </a:prstGeom>
        </p:spPr>
        <p:txBody>
          <a:bodyPr wrap="square">
            <a:spAutoFit/>
          </a:bodyPr>
          <a:lstStyle/>
          <a:p>
            <a:pPr>
              <a:lnSpc>
                <a:spcPct val="150000"/>
              </a:lnSpc>
            </a:pPr>
            <a:r>
              <a:rPr lang="en-GB" sz="1600" i="1" dirty="0" smtClean="0">
                <a:solidFill>
                  <a:srgbClr val="2C2D30"/>
                </a:solidFill>
                <a:latin typeface="+mj-lt"/>
              </a:rPr>
              <a:t>‘I </a:t>
            </a:r>
            <a:r>
              <a:rPr lang="en-GB" sz="1600" i="1" dirty="0">
                <a:solidFill>
                  <a:srgbClr val="2C2D30"/>
                </a:solidFill>
                <a:latin typeface="+mj-lt"/>
              </a:rPr>
              <a:t>am a high-school guidance </a:t>
            </a:r>
            <a:r>
              <a:rPr lang="en-GB" sz="1600" i="1" dirty="0" err="1">
                <a:solidFill>
                  <a:srgbClr val="2C2D30"/>
                </a:solidFill>
                <a:latin typeface="+mj-lt"/>
              </a:rPr>
              <a:t>counselor</a:t>
            </a:r>
            <a:r>
              <a:rPr lang="en-GB" sz="1600" i="1" dirty="0">
                <a:solidFill>
                  <a:srgbClr val="2C2D30"/>
                </a:solidFill>
                <a:latin typeface="+mj-lt"/>
              </a:rPr>
              <a:t> and have noticed a drastic difference in students' ability to cope and handle adversity. I recently had a student email me at 9 p.m. because she couldn't handle the B she just saw posted by her teacher</a:t>
            </a:r>
            <a:r>
              <a:rPr lang="en-GB" sz="1600" i="1" dirty="0" smtClean="0">
                <a:solidFill>
                  <a:srgbClr val="2C2D30"/>
                </a:solidFill>
                <a:latin typeface="+mj-lt"/>
              </a:rPr>
              <a:t>.’</a:t>
            </a:r>
            <a:endParaRPr lang="en-GB" sz="1600" dirty="0">
              <a:latin typeface="+mj-lt"/>
            </a:endParaRPr>
          </a:p>
        </p:txBody>
      </p:sp>
      <p:pic>
        <p:nvPicPr>
          <p:cNvPr id="8" name="Picture 7"/>
          <p:cNvPicPr>
            <a:picLocks noChangeAspect="1"/>
          </p:cNvPicPr>
          <p:nvPr/>
        </p:nvPicPr>
        <p:blipFill>
          <a:blip r:embed="rId2"/>
          <a:stretch>
            <a:fillRect/>
          </a:stretch>
        </p:blipFill>
        <p:spPr>
          <a:xfrm>
            <a:off x="267092" y="116632"/>
            <a:ext cx="8618265" cy="1888506"/>
          </a:xfrm>
          <a:prstGeom prst="rect">
            <a:avLst/>
          </a:prstGeom>
        </p:spPr>
      </p:pic>
    </p:spTree>
    <p:extLst>
      <p:ext uri="{BB962C8B-B14F-4D97-AF65-F5344CB8AC3E}">
        <p14:creationId xmlns:p14="http://schemas.microsoft.com/office/powerpoint/2010/main" val="2353324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6264696" cy="562074"/>
          </a:xfrm>
        </p:spPr>
        <p:txBody>
          <a:bodyPr/>
          <a:lstStyle/>
          <a:p>
            <a:r>
              <a:rPr lang="en-GB" sz="2000" dirty="0" smtClean="0"/>
              <a:t>How can early experiences cause issues with resilience in later life?</a:t>
            </a:r>
            <a:endParaRPr lang="en-GB" sz="2000" dirty="0"/>
          </a:p>
        </p:txBody>
      </p:sp>
      <p:sp>
        <p:nvSpPr>
          <p:cNvPr id="3" name="TextBox 2"/>
          <p:cNvSpPr txBox="1"/>
          <p:nvPr/>
        </p:nvSpPr>
        <p:spPr>
          <a:xfrm>
            <a:off x="467544" y="1115744"/>
            <a:ext cx="6408712" cy="6026265"/>
          </a:xfrm>
          <a:prstGeom prst="rect">
            <a:avLst/>
          </a:prstGeom>
          <a:noFill/>
        </p:spPr>
        <p:txBody>
          <a:bodyPr wrap="square" rtlCol="0">
            <a:spAutoFit/>
          </a:bodyPr>
          <a:lstStyle/>
          <a:p>
            <a:pPr>
              <a:lnSpc>
                <a:spcPct val="120000"/>
              </a:lnSpc>
              <a:spcAft>
                <a:spcPts val="1200"/>
              </a:spcAft>
            </a:pPr>
            <a:r>
              <a:rPr lang="en-GB" sz="1600" dirty="0">
                <a:solidFill>
                  <a:schemeClr val="tx2"/>
                </a:solidFill>
              </a:rPr>
              <a:t>Evaluation apprehension and academic performance</a:t>
            </a:r>
          </a:p>
          <a:p>
            <a:pPr marL="342900" indent="-342900">
              <a:lnSpc>
                <a:spcPct val="120000"/>
              </a:lnSpc>
              <a:spcAft>
                <a:spcPts val="600"/>
              </a:spcAft>
              <a:buFont typeface="Arial" panose="020B0604020202020204" pitchFamily="34" charset="0"/>
              <a:buChar char="•"/>
            </a:pPr>
            <a:r>
              <a:rPr lang="en-GB" sz="1600" dirty="0" smtClean="0"/>
              <a:t>Our self-concept is made up of multiple domains, e.g. being a student (Crocker &amp; Wolfe, 2001)</a:t>
            </a:r>
          </a:p>
          <a:p>
            <a:pPr marL="342900" indent="-342900">
              <a:lnSpc>
                <a:spcPct val="120000"/>
              </a:lnSpc>
              <a:spcAft>
                <a:spcPts val="600"/>
              </a:spcAft>
              <a:buFont typeface="Arial" panose="020B0604020202020204" pitchFamily="34" charset="0"/>
              <a:buChar char="•"/>
            </a:pPr>
            <a:r>
              <a:rPr lang="en-GB" sz="1600" dirty="0" smtClean="0"/>
              <a:t>Many studies have shown that students feel threatened by having their academic ability questioned (Aronson, 1999; </a:t>
            </a:r>
            <a:r>
              <a:rPr lang="en-GB" sz="1600" dirty="0" err="1"/>
              <a:t>Inzlicht</a:t>
            </a:r>
            <a:r>
              <a:rPr lang="en-GB" sz="1600" dirty="0"/>
              <a:t> &amp; Ben-</a:t>
            </a:r>
            <a:r>
              <a:rPr lang="en-GB" sz="1600" dirty="0" err="1"/>
              <a:t>Zeev</a:t>
            </a:r>
            <a:r>
              <a:rPr lang="en-GB" sz="1600" dirty="0"/>
              <a:t>, 2000; </a:t>
            </a:r>
            <a:r>
              <a:rPr lang="en-GB" sz="1600" dirty="0" smtClean="0"/>
              <a:t>Steele </a:t>
            </a:r>
            <a:r>
              <a:rPr lang="en-GB" sz="1600" dirty="0"/>
              <a:t>&amp; Aronson, 1995; </a:t>
            </a:r>
            <a:r>
              <a:rPr lang="en-GB" sz="1600" dirty="0" smtClean="0"/>
              <a:t>Stone et al. 1999) </a:t>
            </a:r>
          </a:p>
          <a:p>
            <a:pPr marL="342900" indent="-342900">
              <a:lnSpc>
                <a:spcPct val="120000"/>
              </a:lnSpc>
              <a:spcAft>
                <a:spcPts val="600"/>
              </a:spcAft>
              <a:buFont typeface="Arial" panose="020B0604020202020204" pitchFamily="34" charset="0"/>
              <a:buChar char="•"/>
            </a:pPr>
            <a:r>
              <a:rPr lang="en-GB" sz="1600" dirty="0" smtClean="0"/>
              <a:t>Restoring the self-concept improves performance, even if it’s not about academia (Cohen at al. 2006)</a:t>
            </a:r>
            <a:endParaRPr lang="en-GB" sz="1600" dirty="0"/>
          </a:p>
          <a:p>
            <a:pPr marL="342900" indent="-342900">
              <a:lnSpc>
                <a:spcPct val="120000"/>
              </a:lnSpc>
              <a:spcAft>
                <a:spcPts val="600"/>
              </a:spcAft>
              <a:buFont typeface="Arial" panose="020B0604020202020204" pitchFamily="34" charset="0"/>
              <a:buChar char="•"/>
            </a:pPr>
            <a:r>
              <a:rPr lang="en-GB" sz="1600" dirty="0" smtClean="0"/>
              <a:t>Having a self-concept that focuses on being a good student can lead to evaluation apprehension</a:t>
            </a:r>
          </a:p>
          <a:p>
            <a:pPr marL="342900" indent="-342900">
              <a:lnSpc>
                <a:spcPct val="120000"/>
              </a:lnSpc>
              <a:spcAft>
                <a:spcPts val="600"/>
              </a:spcAft>
              <a:buFont typeface="Arial" panose="020B0604020202020204" pitchFamily="34" charset="0"/>
              <a:buChar char="•"/>
            </a:pPr>
            <a:r>
              <a:rPr lang="en-GB" sz="1600" dirty="0" smtClean="0"/>
              <a:t>Evaluation apprehension can negatively affect our performance on any task, and in academic it can explain the effects of stereotype threat.</a:t>
            </a:r>
            <a:endParaRPr lang="en-GB" sz="1600" dirty="0"/>
          </a:p>
          <a:p>
            <a:pPr marL="342900" indent="-342900">
              <a:lnSpc>
                <a:spcPct val="120000"/>
              </a:lnSpc>
              <a:spcAft>
                <a:spcPts val="600"/>
              </a:spcAft>
              <a:buFont typeface="Arial" panose="020B0604020202020204" pitchFamily="34" charset="0"/>
              <a:buChar char="•"/>
            </a:pPr>
            <a:r>
              <a:rPr lang="en-GB" sz="1600" dirty="0" smtClean="0"/>
              <a:t>High achieving students are particularly vulnerable to EA and may feel </a:t>
            </a:r>
            <a:r>
              <a:rPr lang="en-GB" sz="1600" dirty="0"/>
              <a:t>increased pressure in current economic climate which results in increased performance anxiety</a:t>
            </a:r>
          </a:p>
          <a:p>
            <a:pPr marL="342900" indent="-342900">
              <a:lnSpc>
                <a:spcPct val="120000"/>
              </a:lnSpc>
              <a:buFont typeface="Arial" panose="020B0604020202020204" pitchFamily="34" charset="0"/>
              <a:buChar char="•"/>
            </a:pPr>
            <a:endParaRPr lang="en-GB" sz="1600" dirty="0"/>
          </a:p>
          <a:p>
            <a:pPr>
              <a:lnSpc>
                <a:spcPct val="120000"/>
              </a:lnSpc>
            </a:pPr>
            <a:endParaRPr lang="en-GB" sz="1600" dirty="0" smtClean="0"/>
          </a:p>
        </p:txBody>
      </p:sp>
      <p:pic>
        <p:nvPicPr>
          <p:cNvPr id="11266" name="Picture 2" descr="Image result for wor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4149080"/>
            <a:ext cx="1308620" cy="130862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global self-conce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772816"/>
            <a:ext cx="2014802" cy="151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869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79" y="188640"/>
            <a:ext cx="6264696" cy="562074"/>
          </a:xfrm>
        </p:spPr>
        <p:txBody>
          <a:bodyPr/>
          <a:lstStyle/>
          <a:p>
            <a:r>
              <a:rPr lang="en-GB" sz="2000" dirty="0" smtClean="0"/>
              <a:t>How can early experiences cause issues with resilience in later life?</a:t>
            </a:r>
            <a:endParaRPr lang="en-GB" sz="2000" dirty="0"/>
          </a:p>
        </p:txBody>
      </p:sp>
      <p:sp>
        <p:nvSpPr>
          <p:cNvPr id="3" name="TextBox 2"/>
          <p:cNvSpPr txBox="1"/>
          <p:nvPr/>
        </p:nvSpPr>
        <p:spPr>
          <a:xfrm>
            <a:off x="323879" y="1100163"/>
            <a:ext cx="6552025" cy="5872377"/>
          </a:xfrm>
          <a:prstGeom prst="rect">
            <a:avLst/>
          </a:prstGeom>
          <a:noFill/>
        </p:spPr>
        <p:txBody>
          <a:bodyPr wrap="square" rtlCol="0">
            <a:spAutoFit/>
          </a:bodyPr>
          <a:lstStyle/>
          <a:p>
            <a:pPr>
              <a:lnSpc>
                <a:spcPct val="120000"/>
              </a:lnSpc>
              <a:spcAft>
                <a:spcPts val="1200"/>
              </a:spcAft>
            </a:pPr>
            <a:r>
              <a:rPr lang="en-GB" sz="1600" dirty="0" smtClean="0">
                <a:solidFill>
                  <a:schemeClr val="tx2"/>
                </a:solidFill>
              </a:rPr>
              <a:t>Learner autonomy and Self-Determination Theory (Ryan &amp; Deci, 2000)</a:t>
            </a:r>
          </a:p>
          <a:p>
            <a:pPr marL="342900" indent="-342900">
              <a:lnSpc>
                <a:spcPct val="120000"/>
              </a:lnSpc>
              <a:buFont typeface="Arial" panose="020B0604020202020204" pitchFamily="34" charset="0"/>
              <a:buChar char="•"/>
            </a:pPr>
            <a:r>
              <a:rPr lang="en-GB" sz="1600" dirty="0" err="1"/>
              <a:t>Schiffrin</a:t>
            </a:r>
            <a:r>
              <a:rPr lang="en-GB" sz="1600" dirty="0"/>
              <a:t> et </a:t>
            </a:r>
            <a:r>
              <a:rPr lang="en-GB" sz="1600" dirty="0" smtClean="0"/>
              <a:t>al. (2013) found that having over-controlling parents was linked with higher levels of childhood anxiety and depression. This relationship was explained by a lack of perceived personal control and autonomy by the child.</a:t>
            </a:r>
          </a:p>
          <a:p>
            <a:pPr marL="342900" indent="-342900">
              <a:lnSpc>
                <a:spcPct val="120000"/>
              </a:lnSpc>
              <a:spcAft>
                <a:spcPts val="0"/>
              </a:spcAft>
              <a:buFont typeface="Arial" panose="020B0604020202020204" pitchFamily="34" charset="0"/>
              <a:buChar char="•"/>
            </a:pPr>
            <a:endParaRPr lang="en-GB" sz="1600" dirty="0" smtClean="0"/>
          </a:p>
          <a:p>
            <a:pPr>
              <a:lnSpc>
                <a:spcPct val="120000"/>
              </a:lnSpc>
              <a:spcAft>
                <a:spcPts val="1200"/>
              </a:spcAft>
            </a:pPr>
            <a:r>
              <a:rPr lang="en-GB" sz="1600" dirty="0" smtClean="0">
                <a:solidFill>
                  <a:schemeClr val="tx2"/>
                </a:solidFill>
              </a:rPr>
              <a:t>Brain development and interference of the PFC</a:t>
            </a:r>
          </a:p>
          <a:p>
            <a:pPr marL="342900" indent="-342900">
              <a:lnSpc>
                <a:spcPct val="120000"/>
              </a:lnSpc>
              <a:buFont typeface="Arial" panose="020B0604020202020204" pitchFamily="34" charset="0"/>
              <a:buChar char="•"/>
            </a:pPr>
            <a:r>
              <a:rPr lang="en-GB" sz="1600" dirty="0" smtClean="0"/>
              <a:t>Our most highly developed brain region (the prefrontal cortex) is sensitive to neurochemicals. In particular, stress has been shown to impair the PFC while at the same time strengthening responses in the amygdala (a more primitive part of the brain) (</a:t>
            </a:r>
            <a:r>
              <a:rPr lang="en-GB" sz="1600" dirty="0" err="1" smtClean="0"/>
              <a:t>Arnstein</a:t>
            </a:r>
            <a:r>
              <a:rPr lang="en-GB" sz="1600" dirty="0" smtClean="0"/>
              <a:t>, 2009)</a:t>
            </a:r>
          </a:p>
          <a:p>
            <a:pPr marL="342900" indent="-342900">
              <a:lnSpc>
                <a:spcPct val="120000"/>
              </a:lnSpc>
              <a:buFont typeface="Arial" panose="020B0604020202020204" pitchFamily="34" charset="0"/>
              <a:buChar char="•"/>
            </a:pPr>
            <a:endParaRPr lang="en-GB" sz="1600" dirty="0" smtClean="0"/>
          </a:p>
          <a:p>
            <a:pPr marL="342900" indent="-342900">
              <a:lnSpc>
                <a:spcPct val="120000"/>
              </a:lnSpc>
              <a:buFont typeface="Arial" panose="020B0604020202020204" pitchFamily="34" charset="0"/>
              <a:buChar char="•"/>
            </a:pPr>
            <a:r>
              <a:rPr lang="en-GB" sz="1600" dirty="0" smtClean="0"/>
              <a:t>Stress has been shown to impair task performance that relies on the PFC, e.g. spatial awareness (</a:t>
            </a:r>
            <a:r>
              <a:rPr lang="en-GB" sz="1600" dirty="0" err="1" smtClean="0"/>
              <a:t>Cerqueira</a:t>
            </a:r>
            <a:r>
              <a:rPr lang="en-GB" sz="1600" dirty="0" smtClean="0"/>
              <a:t> et al. 2007)</a:t>
            </a:r>
          </a:p>
          <a:p>
            <a:pPr marL="342900" indent="-342900">
              <a:lnSpc>
                <a:spcPct val="120000"/>
              </a:lnSpc>
              <a:buFont typeface="Arial" panose="020B0604020202020204" pitchFamily="34" charset="0"/>
              <a:buChar char="•"/>
            </a:pPr>
            <a:endParaRPr lang="en-GB" sz="1600" dirty="0" smtClean="0"/>
          </a:p>
          <a:p>
            <a:pPr marL="342900" indent="-342900">
              <a:lnSpc>
                <a:spcPct val="120000"/>
              </a:lnSpc>
              <a:buFont typeface="Arial" panose="020B0604020202020204" pitchFamily="34" charset="0"/>
              <a:buChar char="•"/>
            </a:pPr>
            <a:r>
              <a:rPr lang="en-GB" sz="1600" dirty="0" smtClean="0"/>
              <a:t>Low personal control has a direct effect on stress in primates </a:t>
            </a:r>
            <a:r>
              <a:rPr lang="en-GB" sz="1600" dirty="0">
                <a:solidFill>
                  <a:srgbClr val="2C2D30"/>
                </a:solidFill>
              </a:rPr>
              <a:t>(Mineka, Gunnar, &amp; </a:t>
            </a:r>
            <a:r>
              <a:rPr lang="en-GB" sz="1600" dirty="0" err="1">
                <a:solidFill>
                  <a:srgbClr val="2C2D30"/>
                </a:solidFill>
              </a:rPr>
              <a:t>Champoux</a:t>
            </a:r>
            <a:r>
              <a:rPr lang="en-GB" sz="1600" dirty="0">
                <a:solidFill>
                  <a:srgbClr val="2C2D30"/>
                </a:solidFill>
              </a:rPr>
              <a:t>, 1986; </a:t>
            </a:r>
            <a:r>
              <a:rPr lang="en-GB" sz="1600" dirty="0" err="1">
                <a:solidFill>
                  <a:srgbClr val="2C2D30"/>
                </a:solidFill>
              </a:rPr>
              <a:t>Sapolsky</a:t>
            </a:r>
            <a:r>
              <a:rPr lang="en-GB" sz="1600" dirty="0">
                <a:solidFill>
                  <a:srgbClr val="2C2D30"/>
                </a:solidFill>
              </a:rPr>
              <a:t>, 1989)</a:t>
            </a:r>
            <a:endParaRPr lang="en-GB" sz="1600" dirty="0"/>
          </a:p>
        </p:txBody>
      </p:sp>
      <p:pic>
        <p:nvPicPr>
          <p:cNvPr id="11270" name="Picture 6" descr="Image result for contr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4749" y="1628800"/>
            <a:ext cx="1615706" cy="107579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s://upload.wikimedia.org/wikipedia/commons/a/ab/Prefrontal_corte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221088"/>
            <a:ext cx="2059540" cy="127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230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6264696" cy="562074"/>
          </a:xfrm>
        </p:spPr>
        <p:txBody>
          <a:bodyPr/>
          <a:lstStyle/>
          <a:p>
            <a:r>
              <a:rPr lang="en-GB" sz="2000" dirty="0"/>
              <a:t>Existing helicopter parenting scales</a:t>
            </a:r>
          </a:p>
        </p:txBody>
      </p:sp>
      <p:sp>
        <p:nvSpPr>
          <p:cNvPr id="3" name="TextBox 2"/>
          <p:cNvSpPr txBox="1"/>
          <p:nvPr/>
        </p:nvSpPr>
        <p:spPr>
          <a:xfrm>
            <a:off x="467544" y="1340768"/>
            <a:ext cx="6408712" cy="5115246"/>
          </a:xfrm>
          <a:prstGeom prst="rect">
            <a:avLst/>
          </a:prstGeom>
          <a:noFill/>
        </p:spPr>
        <p:txBody>
          <a:bodyPr wrap="square" rtlCol="0">
            <a:spAutoFit/>
          </a:bodyPr>
          <a:lstStyle/>
          <a:p>
            <a:pPr>
              <a:lnSpc>
                <a:spcPct val="120000"/>
              </a:lnSpc>
            </a:pPr>
            <a:r>
              <a:rPr lang="en-GB" sz="1600" dirty="0" smtClean="0"/>
              <a:t>The </a:t>
            </a:r>
            <a:r>
              <a:rPr lang="en-GB" sz="1600" dirty="0"/>
              <a:t>first scale developed by </a:t>
            </a:r>
            <a:r>
              <a:rPr lang="en-GB" sz="1600" dirty="0" err="1"/>
              <a:t>LeMoyne</a:t>
            </a:r>
            <a:r>
              <a:rPr lang="en-GB" sz="1600" dirty="0"/>
              <a:t> and Buchanan (2011) assessed historic </a:t>
            </a:r>
            <a:r>
              <a:rPr lang="en-GB" sz="1600" dirty="0" smtClean="0"/>
              <a:t>behaviours, e.g. “I sometimes felt that my parents didn’t feel I could make my own decisions.”</a:t>
            </a:r>
          </a:p>
          <a:p>
            <a:pPr>
              <a:lnSpc>
                <a:spcPct val="120000"/>
              </a:lnSpc>
            </a:pPr>
            <a:endParaRPr lang="en-GB" sz="1600" dirty="0"/>
          </a:p>
          <a:p>
            <a:pPr>
              <a:lnSpc>
                <a:spcPct val="120000"/>
              </a:lnSpc>
            </a:pPr>
            <a:r>
              <a:rPr lang="en-GB" sz="1600" dirty="0" smtClean="0"/>
              <a:t>Subsequent </a:t>
            </a:r>
            <a:r>
              <a:rPr lang="en-GB" sz="1600" dirty="0"/>
              <a:t>scales developed assess current behaviours of parents</a:t>
            </a:r>
            <a:r>
              <a:rPr lang="en-GB" sz="1600" dirty="0" smtClean="0"/>
              <a:t>, e.g. “</a:t>
            </a:r>
            <a:r>
              <a:rPr lang="en-GB" sz="1600" dirty="0"/>
              <a:t>My parent solves any crisis or problem I might have” (Padilla-Walker and Nelson, 2012</a:t>
            </a:r>
            <a:r>
              <a:rPr lang="en-GB" sz="1600" dirty="0" smtClean="0"/>
              <a:t>) and “</a:t>
            </a:r>
            <a:r>
              <a:rPr lang="en-GB" sz="1600" dirty="0"/>
              <a:t>When I am at home with my mother, I have a curfew” (</a:t>
            </a:r>
            <a:r>
              <a:rPr lang="en-GB" sz="1600" dirty="0" err="1"/>
              <a:t>Schiffrin</a:t>
            </a:r>
            <a:r>
              <a:rPr lang="en-GB" sz="1600" dirty="0"/>
              <a:t> et al, 2013). </a:t>
            </a:r>
            <a:endParaRPr lang="en-GB" sz="1600" dirty="0" smtClean="0"/>
          </a:p>
          <a:p>
            <a:pPr>
              <a:lnSpc>
                <a:spcPct val="120000"/>
              </a:lnSpc>
            </a:pPr>
            <a:endParaRPr lang="en-GB" sz="1600" dirty="0"/>
          </a:p>
          <a:p>
            <a:pPr>
              <a:lnSpc>
                <a:spcPct val="120000"/>
              </a:lnSpc>
            </a:pPr>
            <a:r>
              <a:rPr lang="en-GB" sz="1600" b="1" dirty="0" smtClean="0"/>
              <a:t>But, are these scales measuring protective behaviours, or are they measuring over-parenting?</a:t>
            </a:r>
          </a:p>
          <a:p>
            <a:pPr>
              <a:lnSpc>
                <a:spcPct val="120000"/>
              </a:lnSpc>
            </a:pPr>
            <a:endParaRPr lang="en-GB" sz="1600" dirty="0"/>
          </a:p>
          <a:p>
            <a:pPr>
              <a:lnSpc>
                <a:spcPct val="120000"/>
              </a:lnSpc>
            </a:pPr>
            <a:r>
              <a:rPr lang="en-GB" sz="1600" dirty="0" err="1"/>
              <a:t>Cullaty</a:t>
            </a:r>
            <a:r>
              <a:rPr lang="en-GB" sz="1600" dirty="0"/>
              <a:t> (2011) </a:t>
            </a:r>
            <a:r>
              <a:rPr lang="en-GB" sz="1600" dirty="0" smtClean="0"/>
              <a:t>made </a:t>
            </a:r>
            <a:r>
              <a:rPr lang="en-GB" sz="1600" dirty="0"/>
              <a:t>the distinction that highly involved and highly supportive parenting styles were not the same thing, as many participants who reported low involved parents still felt highly supported by </a:t>
            </a:r>
            <a:r>
              <a:rPr lang="en-GB" sz="1600" dirty="0" smtClean="0"/>
              <a:t>them.</a:t>
            </a:r>
            <a:endParaRPr lang="en-GB" sz="1600" dirty="0"/>
          </a:p>
          <a:p>
            <a:pPr>
              <a:lnSpc>
                <a:spcPct val="120000"/>
              </a:lnSpc>
            </a:pPr>
            <a:endParaRPr lang="en-GB" sz="1600" dirty="0"/>
          </a:p>
        </p:txBody>
      </p:sp>
      <p:pic>
        <p:nvPicPr>
          <p:cNvPr id="11266" name="Picture 2" descr="Image result for wor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4484" y="1231474"/>
            <a:ext cx="1103649" cy="110364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global self-conce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569" y="2449358"/>
            <a:ext cx="1806066" cy="13545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contr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4749" y="4036352"/>
            <a:ext cx="1615706" cy="107579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s://upload.wikimedia.org/wikipedia/commons/a/ab/Prefrontal_corte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2832" y="5373057"/>
            <a:ext cx="2059540" cy="127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058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R_PRESENTATION"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PSY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SY2003" id="{DF2CD8AF-5736-4C83-B146-98D9C08C0B61}" vid="{58728D41-8F9C-4F7B-A5C2-2D0596C89E71}"/>
    </a:ext>
  </a:extLst>
</a:theme>
</file>

<file path=ppt/theme/theme32.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3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3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3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3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3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3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3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3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4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4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4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4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4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facts and figures march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3143</TotalTime>
  <Words>2117</Words>
  <Application>Microsoft Office PowerPoint</Application>
  <PresentationFormat>On-screen Show (4:3)</PresentationFormat>
  <Paragraphs>190</Paragraphs>
  <Slides>24</Slides>
  <Notes>0</Notes>
  <HiddenSlides>1</HiddenSlides>
  <MMClips>0</MMClips>
  <ScaleCrop>false</ScaleCrop>
  <HeadingPairs>
    <vt:vector size="6" baseType="variant">
      <vt:variant>
        <vt:lpstr>Fonts Used</vt:lpstr>
      </vt:variant>
      <vt:variant>
        <vt:i4>4</vt:i4>
      </vt:variant>
      <vt:variant>
        <vt:lpstr>Theme</vt:lpstr>
      </vt:variant>
      <vt:variant>
        <vt:i4>61</vt:i4>
      </vt:variant>
      <vt:variant>
        <vt:lpstr>Slide Titles</vt:lpstr>
      </vt:variant>
      <vt:variant>
        <vt:i4>24</vt:i4>
      </vt:variant>
    </vt:vector>
  </HeadingPairs>
  <TitlesOfParts>
    <vt:vector size="89" baseType="lpstr">
      <vt:lpstr>Times New Roman</vt:lpstr>
      <vt:lpstr>Arial</vt:lpstr>
      <vt:lpstr>MS Mincho</vt:lpstr>
      <vt:lpstr>Calibri</vt:lpstr>
      <vt:lpstr>Office Theme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1_Office Theme</vt:lpstr>
      <vt:lpstr>2_Office Theme</vt:lpstr>
      <vt:lpstr>3_Office Theme</vt:lpstr>
      <vt:lpstr>4_Office Theme</vt:lpstr>
      <vt:lpstr>5_Office Theme</vt:lpstr>
      <vt:lpstr>6_Office Theme</vt:lpstr>
      <vt:lpstr>7_Office Theme</vt:lpstr>
      <vt:lpstr>PSY2003</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32_Custom Design</vt:lpstr>
      <vt:lpstr>33_Custom Design</vt:lpstr>
      <vt:lpstr>34_Custom Design</vt:lpstr>
      <vt:lpstr>35_Custom Design</vt:lpstr>
      <vt:lpstr>36_Custom Design</vt:lpstr>
      <vt:lpstr>37_Custom Design</vt:lpstr>
      <vt:lpstr>38_Custom Design</vt:lpstr>
      <vt:lpstr>39_Custom Design</vt:lpstr>
      <vt:lpstr>40_Custom Design</vt:lpstr>
      <vt:lpstr>41_Custom Design</vt:lpstr>
      <vt:lpstr>42_Custom Design</vt:lpstr>
      <vt:lpstr>43_Custom Design</vt:lpstr>
      <vt:lpstr>44_Custom Design</vt:lpstr>
      <vt:lpstr>8_Office Theme</vt:lpstr>
      <vt:lpstr>9_Office Theme</vt:lpstr>
      <vt:lpstr>10_Office Theme</vt:lpstr>
      <vt:lpstr>11_Office Theme</vt:lpstr>
      <vt:lpstr>12_Office Theme</vt:lpstr>
      <vt:lpstr>13_Office Theme</vt:lpstr>
      <vt:lpstr>14_Office Theme</vt:lpstr>
      <vt:lpstr>facts and figures march 2014</vt:lpstr>
      <vt:lpstr>Helicopter parenting: should we wrap them up in cotton wool or should we let them fail?</vt:lpstr>
      <vt:lpstr>PowerPoint Presentation</vt:lpstr>
      <vt:lpstr>PowerPoint Presentation</vt:lpstr>
      <vt:lpstr>PowerPoint Presentation</vt:lpstr>
      <vt:lpstr>PowerPoint Presentation</vt:lpstr>
      <vt:lpstr>PowerPoint Presentation</vt:lpstr>
      <vt:lpstr>How can early experiences cause issues with resilience in later life?</vt:lpstr>
      <vt:lpstr>How can early experiences cause issues with resilience in later life?</vt:lpstr>
      <vt:lpstr>Existing helicopter parenting scales</vt:lpstr>
      <vt:lpstr>Existing helicopter parenting scales</vt:lpstr>
      <vt:lpstr>Protection from Adversity and Sheltering Scale (PASS) – Pilot study</vt:lpstr>
      <vt:lpstr>Protection from Adversity and Sheltering Scale (PASS) – Pilot study</vt:lpstr>
      <vt:lpstr>PowerPoint Presentation</vt:lpstr>
      <vt:lpstr>Protection from Adversity and Sheltering Scale (PASS)</vt:lpstr>
      <vt:lpstr>Protection from Adversity and Sheltering Scale (PASS)</vt:lpstr>
      <vt:lpstr>Protection from Adversity and Sheltering Scale (PASS)</vt:lpstr>
      <vt:lpstr>Protection from Adversity and Sheltering Scale (PASS)</vt:lpstr>
      <vt:lpstr>Protection from Adversity and Sheltering Scale (PASS)</vt:lpstr>
      <vt:lpstr>Protection from Adversity and Sheltering Scale (PASS)</vt:lpstr>
      <vt:lpstr>Protection from Adversity and Sheltering Scale (PASS)</vt:lpstr>
      <vt:lpstr>Summary of findings</vt:lpstr>
      <vt:lpstr>What next?</vt:lpstr>
      <vt:lpstr>PowerPoint Presentation</vt:lpstr>
      <vt:lpstr>Helicopter parenting: should we wrap them up in cotton wool or should we let them fail?</vt:lpstr>
    </vt:vector>
  </TitlesOfParts>
  <Company>Newcastle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Pickard</dc:creator>
  <cp:lastModifiedBy>Trevor James</cp:lastModifiedBy>
  <cp:revision>263</cp:revision>
  <cp:lastPrinted>2015-01-23T12:39:15Z</cp:lastPrinted>
  <dcterms:created xsi:type="dcterms:W3CDTF">2014-03-31T14:26:45Z</dcterms:created>
  <dcterms:modified xsi:type="dcterms:W3CDTF">2019-03-25T12:15:55Z</dcterms:modified>
</cp:coreProperties>
</file>