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74" r:id="rId3"/>
  </p:sldMasterIdLst>
  <p:notesMasterIdLst>
    <p:notesMasterId r:id="rId11"/>
  </p:notesMasterIdLst>
  <p:sldIdLst>
    <p:sldId id="256" r:id="rId4"/>
    <p:sldId id="269" r:id="rId5"/>
    <p:sldId id="271" r:id="rId6"/>
    <p:sldId id="278" r:id="rId7"/>
    <p:sldId id="279" r:id="rId8"/>
    <p:sldId id="280" r:id="rId9"/>
    <p:sldId id="281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62"/>
    <a:srgbClr val="003F72"/>
    <a:srgbClr val="C10B24"/>
    <a:srgbClr val="C60C3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4157036960934"/>
          <c:y val="0.17634244343221123"/>
          <c:w val="0.85334951881014875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v>Pre-test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Sheet1!$A$1:$B$1</c:f>
              <c:numCache>
                <c:formatCode>0.00%</c:formatCode>
                <c:ptCount val="2"/>
                <c:pt idx="0">
                  <c:v>0.34340000000000004</c:v>
                </c:pt>
                <c:pt idx="1">
                  <c:v>0.33435000000000004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A-4A49-9A96-7BB7B8F8E1A6}"/>
            </c:ext>
          </c:extLst>
        </c:ser>
        <c:ser>
          <c:idx val="1"/>
          <c:order val="1"/>
          <c:tx>
            <c:v>Post-test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Sheet1!$A$2:$B$2</c:f>
              <c:numCache>
                <c:formatCode>0.00%</c:formatCode>
                <c:ptCount val="2"/>
                <c:pt idx="0">
                  <c:v>0.44345000000000001</c:v>
                </c:pt>
                <c:pt idx="1">
                  <c:v>0.40515000000000001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A-4A49-9A96-7BB7B8F8E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9379984"/>
        <c:axId val="509379328"/>
      </c:barChart>
      <c:catAx>
        <c:axId val="509379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79328"/>
        <c:crosses val="autoZero"/>
        <c:auto val="1"/>
        <c:lblAlgn val="ctr"/>
        <c:lblOffset val="100"/>
        <c:noMultiLvlLbl val="0"/>
      </c:catAx>
      <c:valAx>
        <c:axId val="50937932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37998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</a:rPr>
              <a:t>I have found this activity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engaging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Game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Sheet1!$A$1:$A$5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%">
                  <c:v>2.7999999999999998E-4</c:v>
                </c:pt>
                <c:pt idx="3" formatCode="0%">
                  <c:v>0.41670000000000001</c:v>
                </c:pt>
                <c:pt idx="4" formatCode="0%">
                  <c:v>0.55559999999999998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3-4BD7-B866-AB4DBFE2704D}"/>
            </c:ext>
          </c:extLst>
        </c:ser>
        <c:ser>
          <c:idx val="1"/>
          <c:order val="1"/>
          <c:tx>
            <c:v>Seminar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Sheet1!$B$1:$B$5</c:f>
              <c:numCache>
                <c:formatCode>General</c:formatCode>
                <c:ptCount val="5"/>
                <c:pt idx="0" formatCode="0.00%">
                  <c:v>3.5700000000000003E-2</c:v>
                </c:pt>
                <c:pt idx="1">
                  <c:v>0</c:v>
                </c:pt>
                <c:pt idx="2">
                  <c:v>0</c:v>
                </c:pt>
                <c:pt idx="3" formatCode="0%">
                  <c:v>0.75</c:v>
                </c:pt>
                <c:pt idx="4" formatCode="0%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3-4BD7-B866-AB4DBFE27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7211312"/>
        <c:axId val="77213936"/>
      </c:barChart>
      <c:catAx>
        <c:axId val="77211312"/>
        <c:scaling>
          <c:orientation val="minMax"/>
        </c:scaling>
        <c:delete val="1"/>
        <c:axPos val="b"/>
        <c:majorTickMark val="none"/>
        <c:minorTickMark val="none"/>
        <c:tickLblPos val="nextTo"/>
        <c:crossAx val="77213936"/>
        <c:crosses val="autoZero"/>
        <c:auto val="1"/>
        <c:lblAlgn val="ctr"/>
        <c:lblOffset val="100"/>
        <c:noMultiLvlLbl val="0"/>
      </c:catAx>
      <c:valAx>
        <c:axId val="7721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1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This activity</a:t>
            </a:r>
            <a:r>
              <a:rPr lang="en-GB" baseline="0" dirty="0"/>
              <a:t> was effective to </a:t>
            </a:r>
            <a:r>
              <a:rPr lang="en-GB" b="1" baseline="0" dirty="0">
                <a:solidFill>
                  <a:srgbClr val="00B050"/>
                </a:solidFill>
              </a:rPr>
              <a:t>stimulate</a:t>
            </a:r>
            <a:r>
              <a:rPr lang="en-GB" baseline="0" dirty="0"/>
              <a:t> my learning</a:t>
            </a:r>
            <a:endParaRPr lang="en-GB" dirty="0"/>
          </a:p>
        </c:rich>
      </c:tx>
      <c:layout>
        <c:manualLayout>
          <c:xMode val="edge"/>
          <c:yMode val="edge"/>
          <c:x val="0.166548556430446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Game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Sheet1!$A$8:$A$12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2.7699999999999999E-2</c:v>
                </c:pt>
                <c:pt idx="2">
                  <c:v>2.7699999999999999E-2</c:v>
                </c:pt>
                <c:pt idx="3">
                  <c:v>0.61099999999999999</c:v>
                </c:pt>
                <c:pt idx="4">
                  <c:v>0.33329999999999999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B-4CE4-B4E8-A942B3B60F2D}"/>
            </c:ext>
          </c:extLst>
        </c:ser>
        <c:ser>
          <c:idx val="1"/>
          <c:order val="1"/>
          <c:tx>
            <c:v>Seminar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Sheet1!$B$8:$B$12</c:f>
              <c:numCache>
                <c:formatCode>General</c:formatCode>
                <c:ptCount val="5"/>
                <c:pt idx="0" formatCode="0.00%">
                  <c:v>3.5700000000000003E-2</c:v>
                </c:pt>
                <c:pt idx="1">
                  <c:v>0</c:v>
                </c:pt>
                <c:pt idx="2">
                  <c:v>0</c:v>
                </c:pt>
                <c:pt idx="3" formatCode="0%">
                  <c:v>0.75</c:v>
                </c:pt>
                <c:pt idx="4" formatCode="0.00%">
                  <c:v>0.214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B-4CE4-B4E8-A942B3B60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843992"/>
        <c:axId val="490897816"/>
      </c:barChart>
      <c:catAx>
        <c:axId val="354843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90897816"/>
        <c:crosses val="autoZero"/>
        <c:auto val="1"/>
        <c:lblAlgn val="ctr"/>
        <c:lblOffset val="100"/>
        <c:noMultiLvlLbl val="0"/>
      </c:catAx>
      <c:valAx>
        <c:axId val="49089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84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</a:t>
            </a:r>
            <a:r>
              <a:rPr lang="en-GB" b="1" dirty="0">
                <a:solidFill>
                  <a:srgbClr val="00B050"/>
                </a:solidFill>
              </a:rPr>
              <a:t>component</a:t>
            </a:r>
            <a:r>
              <a:rPr lang="en-GB" dirty="0"/>
              <a:t> </a:t>
            </a:r>
            <a:r>
              <a:rPr lang="en-GB" dirty="0" err="1"/>
              <a:t>ot</a:t>
            </a:r>
            <a:r>
              <a:rPr lang="en-GB" baseline="0" dirty="0"/>
              <a:t> the activity have you found more valuable for your learning?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25083333333333335"/>
          <c:w val="0.88498840769903764"/>
          <c:h val="0.59233741615631375"/>
        </c:manualLayout>
      </c:layout>
      <c:barChart>
        <c:barDir val="col"/>
        <c:grouping val="clustered"/>
        <c:varyColors val="0"/>
        <c:ser>
          <c:idx val="0"/>
          <c:order val="0"/>
          <c:tx>
            <c:v>Game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Sheet1!$A$32:$A$34</c:f>
              <c:numCache>
                <c:formatCode>0.00%</c:formatCode>
                <c:ptCount val="3"/>
                <c:pt idx="0">
                  <c:v>0.32200000000000001</c:v>
                </c:pt>
                <c:pt idx="1">
                  <c:v>0.61299999999999999</c:v>
                </c:pt>
                <c:pt idx="2">
                  <c:v>6.4500000000000002E-2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3-496F-8FD3-BB4AF09701D2}"/>
            </c:ext>
          </c:extLst>
        </c:ser>
        <c:ser>
          <c:idx val="1"/>
          <c:order val="1"/>
          <c:tx>
            <c:v>Seminar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Sheet1!$B$32:$B$34</c:f>
              <c:numCache>
                <c:formatCode>0.00%</c:formatCode>
                <c:ptCount val="3"/>
                <c:pt idx="0">
                  <c:v>0.53849999999999998</c:v>
                </c:pt>
                <c:pt idx="1">
                  <c:v>0.34599999999999997</c:v>
                </c:pt>
                <c:pt idx="2">
                  <c:v>0.1153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3-496F-8FD3-BB4AF097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946432"/>
        <c:axId val="569939216"/>
      </c:barChart>
      <c:catAx>
        <c:axId val="569946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569939216"/>
        <c:crosses val="autoZero"/>
        <c:auto val="1"/>
        <c:lblAlgn val="ctr"/>
        <c:lblOffset val="100"/>
        <c:noMultiLvlLbl val="0"/>
      </c:catAx>
      <c:valAx>
        <c:axId val="56993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9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86132983377086"/>
          <c:y val="0.91724482356372106"/>
          <c:w val="0.2382771216097987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>
                <a:solidFill>
                  <a:srgbClr val="00B050"/>
                </a:solidFill>
              </a:rPr>
              <a:t>Team-work</a:t>
            </a:r>
            <a:r>
              <a:rPr lang="en-GB" dirty="0" smtClean="0"/>
              <a:t> </a:t>
            </a:r>
            <a:r>
              <a:rPr lang="en-GB" baseline="0" dirty="0" smtClean="0"/>
              <a:t>was </a:t>
            </a:r>
            <a:r>
              <a:rPr lang="en-GB" baseline="0" dirty="0"/>
              <a:t>helpful to stimulate my learning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Game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Sheet1!$A$20:$A$24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2.7699999999999999E-2</c:v>
                </c:pt>
                <c:pt idx="3" formatCode="0.00%">
                  <c:v>0.52769999999999995</c:v>
                </c:pt>
                <c:pt idx="4" formatCode="0.00%">
                  <c:v>0.44440000000000002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0-47F2-8A69-295FF6855F15}"/>
            </c:ext>
          </c:extLst>
        </c:ser>
        <c:ser>
          <c:idx val="1"/>
          <c:order val="1"/>
          <c:tx>
            <c:v>Seminar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Sheet1!$B$20:$B$24</c:f>
              <c:numCache>
                <c:formatCode>General</c:formatCode>
                <c:ptCount val="5"/>
                <c:pt idx="0" formatCode="0.00%">
                  <c:v>3.56E-2</c:v>
                </c:pt>
                <c:pt idx="1">
                  <c:v>0</c:v>
                </c:pt>
                <c:pt idx="2" formatCode="0.00%">
                  <c:v>0.17860000000000001</c:v>
                </c:pt>
                <c:pt idx="3" formatCode="0%">
                  <c:v>0.5</c:v>
                </c:pt>
                <c:pt idx="4" formatCode="0.00%">
                  <c:v>0.28570000000000001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0-47F2-8A69-295FF6855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880816"/>
        <c:axId val="334881144"/>
      </c:barChart>
      <c:catAx>
        <c:axId val="334880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34881144"/>
        <c:crosses val="autoZero"/>
        <c:auto val="1"/>
        <c:lblAlgn val="ctr"/>
        <c:lblOffset val="100"/>
        <c:noMultiLvlLbl val="0"/>
      </c:catAx>
      <c:valAx>
        <c:axId val="334881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8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79F84-2427-4257-A1EE-DA2ED014E6C4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FCFD-1E3E-4DE2-A4F6-C477FA0FF69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5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4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3FCFD-1E3E-4DE2-A4F6-C477FA0FF6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2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10B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D335E-1311-4F1E-BFC3-DE966747EBE4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F93-BDC7-4953-A0A7-6D5D85FFFEDD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42E3-1E6A-4CDA-A491-3231792324F8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7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412234"/>
            <a:ext cx="1593368" cy="6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43000"/>
            <a:ext cx="8229600" cy="562074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003F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353347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4118-091C-4DAA-9739-5EF5A914CB4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8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F72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A637A-B8A2-4D67-A11F-B6DB18F6A3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3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4C2-1B4F-44F3-8A2A-94ABB859150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3C3-8DF7-4F74-9819-CFE8167FDC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8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41AA-1B4E-4955-91AE-FE7D51B52A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4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E8F8-F516-4D3D-88D7-B1DF6337A01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CCF1-C317-4953-B0D6-1155B1E85C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2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BEB3-2E54-4BC9-8062-9ADD03E1F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555C-F8A1-4729-9B50-73F10B1AAE2C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4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6644-7163-4BA6-8F7E-C40348EB0E9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3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BDE7-DC3F-42B6-B6AC-772B68FB00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C7E7-58BA-4B55-B98E-F48B2DE8E9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296F-687F-4ACA-BC5E-55D1F106110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A816-58FD-4934-8AC4-DEB889642674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1CF5-022C-4142-B13C-B7C9E04DB360}" type="datetime1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DE2E-2FD3-417A-A146-5ACFFFA80880}" type="datetime1">
              <a:rPr lang="en-GB" smtClean="0"/>
              <a:t>15/03/2019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34755-3C4A-43CF-B175-8F9D2CED9C91}" type="datetime1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9A77-0F16-4E13-9E97-B30E38D4FFA1}" type="datetime1">
              <a:rPr lang="en-GB" smtClean="0"/>
              <a:t>15/03/2019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AD79-CAEC-4C45-BD2B-EF65954F45E3}" type="datetime1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1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74FD-0E56-4DAD-B47F-6DD4FCBC3116}" type="datetime1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5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064F-D4CE-4371-B27B-8ECEB25301EF}" type="datetime1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95736" cy="77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7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5E85-8BC4-4AF2-8C3F-927F3D2DC72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9F42-2C25-4FDA-AA3A-3B922F5981C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4E06-6ADD-4255-A377-60E16C77385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\\campus\pss\ExecOffice\VC_Office\ALISON\CVI\newcastle_master_col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1235"/>
            <a:ext cx="2051720" cy="7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60C30"/>
                </a:solidFill>
              </a:rPr>
              <a:t>Who wants to be a millionaire as a game for Pharmacy curriculum</a:t>
            </a:r>
            <a:endParaRPr lang="en-GB" dirty="0">
              <a:solidFill>
                <a:srgbClr val="C60C3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 Alessio Iannetti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April 2019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4E06-6ADD-4255-A377-60E16C7738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0026"/>
            <a:ext cx="7300664" cy="562074"/>
          </a:xfrm>
        </p:spPr>
        <p:txBody>
          <a:bodyPr>
            <a:noAutofit/>
          </a:bodyPr>
          <a:lstStyle/>
          <a:p>
            <a:r>
              <a:rPr lang="en-GB" sz="3200" dirty="0" smtClean="0"/>
              <a:t>Supporting students’ learning in biology. An experimental approach  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z="2400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sz="24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373" y="1327295"/>
            <a:ext cx="334109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Pre-assessment test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Entire cohort – 12 questions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2242954"/>
            <a:ext cx="16077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Seminar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Group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14" y="4170350"/>
            <a:ext cx="248073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Who wants to be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 a millionaire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4296366"/>
            <a:ext cx="21957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Open questions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5" idx="1"/>
            <a:endCxn id="35" idx="0"/>
          </p:cNvCxnSpPr>
          <p:nvPr/>
        </p:nvCxnSpPr>
        <p:spPr>
          <a:xfrm flipH="1">
            <a:off x="1314782" y="1712016"/>
            <a:ext cx="1619591" cy="64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>
            <a:off x="6275469" y="1712016"/>
            <a:ext cx="1764683" cy="53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5" idx="2"/>
            <a:endCxn id="8" idx="0"/>
          </p:cNvCxnSpPr>
          <p:nvPr/>
        </p:nvCxnSpPr>
        <p:spPr>
          <a:xfrm>
            <a:off x="1314782" y="3129456"/>
            <a:ext cx="0" cy="104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040152" y="3012395"/>
            <a:ext cx="5980" cy="1283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421641" y="2135876"/>
            <a:ext cx="4739313" cy="1944487"/>
            <a:chOff x="2771800" y="4921844"/>
            <a:chExt cx="4104456" cy="1703214"/>
          </a:xfrm>
        </p:grpSpPr>
        <p:sp>
          <p:nvSpPr>
            <p:cNvPr id="18" name="TextBox 17"/>
            <p:cNvSpPr txBox="1"/>
            <p:nvPr/>
          </p:nvSpPr>
          <p:spPr>
            <a:xfrm>
              <a:off x="3138269" y="5267302"/>
              <a:ext cx="3518106" cy="105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i="1" dirty="0" smtClean="0">
                  <a:solidFill>
                    <a:srgbClr val="FF0000"/>
                  </a:solidFill>
                </a:rPr>
                <a:t>Does the competitive nature </a:t>
              </a:r>
              <a:r>
                <a:rPr lang="en-GB" sz="2400" b="1" i="1" smtClean="0">
                  <a:solidFill>
                    <a:srgbClr val="FF0000"/>
                  </a:solidFill>
                </a:rPr>
                <a:t>of </a:t>
              </a:r>
              <a:r>
                <a:rPr lang="en-GB" sz="2400" b="1" i="1">
                  <a:solidFill>
                    <a:srgbClr val="FF0000"/>
                  </a:solidFill>
                </a:rPr>
                <a:t>a</a:t>
              </a:r>
              <a:r>
                <a:rPr lang="en-GB" sz="2400" b="1" i="1" smtClean="0">
                  <a:solidFill>
                    <a:srgbClr val="FF0000"/>
                  </a:solidFill>
                </a:rPr>
                <a:t> </a:t>
              </a:r>
              <a:r>
                <a:rPr lang="en-GB" sz="2400" b="1" i="1" dirty="0" smtClean="0">
                  <a:solidFill>
                    <a:srgbClr val="FF0000"/>
                  </a:solidFill>
                </a:rPr>
                <a:t>game help to improve student knowledge retention?</a:t>
              </a:r>
              <a:endParaRPr lang="en-GB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8" name="Oval Callout 27"/>
            <p:cNvSpPr/>
            <p:nvPr/>
          </p:nvSpPr>
          <p:spPr>
            <a:xfrm>
              <a:off x="2771800" y="4921844"/>
              <a:ext cx="4104456" cy="1703214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pic>
        <p:nvPicPr>
          <p:cNvPr id="1026" name="Picture 2" descr="Image result for q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08" y="4446898"/>
            <a:ext cx="1508906" cy="1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stCxn id="8" idx="2"/>
            <a:endCxn id="1024" idx="1"/>
          </p:cNvCxnSpPr>
          <p:nvPr/>
        </p:nvCxnSpPr>
        <p:spPr>
          <a:xfrm>
            <a:off x="1314782" y="5001347"/>
            <a:ext cx="1806618" cy="1233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3121400" y="5880602"/>
            <a:ext cx="31540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Post-assessment </a:t>
            </a:r>
            <a:r>
              <a:rPr lang="en-GB" sz="2000" b="1" dirty="0" smtClean="0">
                <a:solidFill>
                  <a:srgbClr val="0070C0"/>
                </a:solidFill>
              </a:rPr>
              <a:t>test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Entire cohort – 12 questions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2360015"/>
            <a:ext cx="212652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Game</a:t>
            </a:r>
          </a:p>
          <a:p>
            <a:pPr algn="ctr"/>
            <a:r>
              <a:rPr lang="en-GB" sz="2000" b="1" dirty="0" smtClean="0">
                <a:solidFill>
                  <a:srgbClr val="0070C0"/>
                </a:solidFill>
              </a:rPr>
              <a:t>Group 1</a:t>
            </a:r>
            <a:endParaRPr lang="en-GB" sz="2000" b="1" dirty="0">
              <a:solidFill>
                <a:srgbClr val="0070C0"/>
              </a:solidFill>
            </a:endParaRPr>
          </a:p>
        </p:txBody>
      </p:sp>
      <p:cxnSp>
        <p:nvCxnSpPr>
          <p:cNvPr id="47" name="Straight Arrow Connector 46"/>
          <p:cNvCxnSpPr>
            <a:stCxn id="9" idx="2"/>
            <a:endCxn id="1024" idx="3"/>
          </p:cNvCxnSpPr>
          <p:nvPr/>
        </p:nvCxnSpPr>
        <p:spPr>
          <a:xfrm flipH="1">
            <a:off x="6275470" y="4758031"/>
            <a:ext cx="1770662" cy="147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6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2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 smtClean="0"/>
              <a:t>Who wants to be a millionaire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1"/>
            <a:ext cx="7941568" cy="5439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2664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superteachertools.us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724128" y="1196750"/>
            <a:ext cx="1895872" cy="720081"/>
          </a:xfrm>
          <a:prstGeom prst="rect">
            <a:avLst/>
          </a:prstGeom>
          <a:noFill/>
          <a:ln>
            <a:solidFill>
              <a:srgbClr val="16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76528" y="2132856"/>
            <a:ext cx="3087960" cy="1152127"/>
          </a:xfrm>
          <a:prstGeom prst="rect">
            <a:avLst/>
          </a:prstGeom>
          <a:noFill/>
          <a:ln>
            <a:solidFill>
              <a:srgbClr val="16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72400" y="3717032"/>
            <a:ext cx="0" cy="792088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" y="1667581"/>
            <a:ext cx="3586534" cy="998948"/>
          </a:xfrm>
        </p:spPr>
        <p:txBody>
          <a:bodyPr>
            <a:noAutofit/>
          </a:bodyPr>
          <a:lstStyle/>
          <a:p>
            <a:r>
              <a:rPr lang="en-GB" sz="2400" dirty="0" smtClean="0"/>
              <a:t>Students attending the game session improved in the post-test scores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4068" y="2420888"/>
            <a:ext cx="5143599" cy="2880320"/>
            <a:chOff x="1444625" y="1348942"/>
            <a:chExt cx="6151711" cy="3736242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458241"/>
                </p:ext>
              </p:extLst>
            </p:nvPr>
          </p:nvGraphicFramePr>
          <p:xfrm>
            <a:off x="1444625" y="1844824"/>
            <a:ext cx="6151711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5525459" y="3046240"/>
              <a:ext cx="251014" cy="249637"/>
              <a:chOff x="350069" y="2276872"/>
              <a:chExt cx="252165" cy="439705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67544" y="2276872"/>
                <a:ext cx="0" cy="43970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350069" y="2276872"/>
                <a:ext cx="252165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2863472" y="3174581"/>
              <a:ext cx="288032" cy="121296"/>
              <a:chOff x="350069" y="2276872"/>
              <a:chExt cx="252165" cy="43970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67544" y="2276872"/>
                <a:ext cx="0" cy="43970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350069" y="2276872"/>
                <a:ext cx="252165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645459" y="2924943"/>
              <a:ext cx="258805" cy="93559"/>
              <a:chOff x="350069" y="2276872"/>
              <a:chExt cx="252165" cy="43970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67544" y="2276872"/>
                <a:ext cx="0" cy="4397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50069" y="2276872"/>
                <a:ext cx="2521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6204478" y="2564902"/>
              <a:ext cx="397479" cy="505545"/>
              <a:chOff x="350069" y="2276872"/>
              <a:chExt cx="252165" cy="43970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67544" y="2276872"/>
                <a:ext cx="0" cy="43970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350069" y="2276872"/>
                <a:ext cx="252165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295519" y="1838632"/>
              <a:ext cx="411241" cy="51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*</a:t>
              </a:r>
              <a:endParaRPr lang="en-GB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90678" y="1850137"/>
              <a:ext cx="618636" cy="51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NS</a:t>
              </a:r>
              <a:endParaRPr lang="en-GB" sz="2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2945027" y="2025446"/>
              <a:ext cx="10892" cy="1020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939882" y="2020928"/>
              <a:ext cx="3919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3563888" y="2025446"/>
              <a:ext cx="360040" cy="827490"/>
              <a:chOff x="3563888" y="2060848"/>
              <a:chExt cx="216024" cy="792088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3779912" y="2061486"/>
                <a:ext cx="0" cy="791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63888" y="2060848"/>
                <a:ext cx="216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292080" y="2050677"/>
              <a:ext cx="398826" cy="1019770"/>
              <a:chOff x="2948321" y="1844825"/>
              <a:chExt cx="327535" cy="120065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2948321" y="1844825"/>
                <a:ext cx="1" cy="120065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953972" y="1848395"/>
                <a:ext cx="32188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6372200" y="2060848"/>
              <a:ext cx="360040" cy="827490"/>
              <a:chOff x="3563888" y="2060848"/>
              <a:chExt cx="216024" cy="79208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3779912" y="2061486"/>
                <a:ext cx="0" cy="7914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3563888" y="2060848"/>
                <a:ext cx="216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2950473" y="1385274"/>
              <a:ext cx="1080120" cy="519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Game</a:t>
              </a:r>
              <a:endParaRPr lang="en-GB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49980" y="1348942"/>
              <a:ext cx="1485078" cy="532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Seminar</a:t>
              </a:r>
              <a:endParaRPr lang="en-GB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20528" y="2069464"/>
              <a:ext cx="1152128" cy="439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p=0.03</a:t>
              </a:r>
              <a:endParaRPr lang="en-GB" sz="1600" dirty="0"/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395536" y="54868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/>
              <a:t>Did it work?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33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" y="1667581"/>
            <a:ext cx="3586534" cy="99894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Students attending the game session improved in the post-test scores</a:t>
            </a:r>
            <a:endParaRPr lang="en-GB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1642" y="3347237"/>
            <a:ext cx="35865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Students found the game more engaging</a:t>
            </a:r>
            <a:endParaRPr lang="en-GB" sz="2400" dirty="0"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03748"/>
              </p:ext>
            </p:extLst>
          </p:nvPr>
        </p:nvGraphicFramePr>
        <p:xfrm>
          <a:off x="4459723" y="1106348"/>
          <a:ext cx="4282846" cy="266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5" name="Group 44"/>
          <p:cNvGrpSpPr/>
          <p:nvPr/>
        </p:nvGrpSpPr>
        <p:grpSpPr>
          <a:xfrm>
            <a:off x="5059569" y="3556166"/>
            <a:ext cx="3456384" cy="290545"/>
            <a:chOff x="842056" y="6535908"/>
            <a:chExt cx="3456384" cy="290545"/>
          </a:xfrm>
        </p:grpSpPr>
        <p:sp>
          <p:nvSpPr>
            <p:cNvPr id="46" name="TextBox 45"/>
            <p:cNvSpPr txBox="1"/>
            <p:nvPr/>
          </p:nvSpPr>
          <p:spPr>
            <a:xfrm>
              <a:off x="842056" y="6535908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S.D.</a:t>
              </a:r>
              <a:endParaRPr lang="en-GB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32986" y="6549454"/>
              <a:ext cx="283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D</a:t>
              </a:r>
              <a:endParaRPr lang="en-GB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40171" y="6549454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NA</a:t>
              </a:r>
              <a:endParaRPr lang="en-GB" sz="12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74304" y="6535909"/>
              <a:ext cx="283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</a:t>
              </a:r>
              <a:endParaRPr lang="en-GB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98667" y="6535910"/>
              <a:ext cx="499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S.A.</a:t>
              </a:r>
              <a:endParaRPr lang="en-GB" sz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18002" y="3984156"/>
            <a:ext cx="4070396" cy="2743200"/>
            <a:chOff x="4822084" y="1159024"/>
            <a:chExt cx="4070396" cy="2743200"/>
          </a:xfrm>
        </p:grpSpPr>
        <p:graphicFrame>
          <p:nvGraphicFramePr>
            <p:cNvPr id="60" name="Chart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2008502"/>
                </p:ext>
              </p:extLst>
            </p:nvPr>
          </p:nvGraphicFramePr>
          <p:xfrm>
            <a:off x="4822084" y="1159024"/>
            <a:ext cx="4070396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1" name="Group 60"/>
            <p:cNvGrpSpPr/>
            <p:nvPr/>
          </p:nvGrpSpPr>
          <p:grpSpPr>
            <a:xfrm>
              <a:off x="5508104" y="3440033"/>
              <a:ext cx="3240360" cy="290545"/>
              <a:chOff x="1167971" y="6535908"/>
              <a:chExt cx="3240360" cy="2905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167971" y="6535908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S.D.</a:t>
                </a:r>
                <a:endParaRPr lang="en-GB" sz="120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72027" y="6549454"/>
                <a:ext cx="283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D</a:t>
                </a:r>
                <a:endParaRPr lang="en-GB" sz="12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320099" y="6549454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NA</a:t>
                </a:r>
                <a:endParaRPr lang="en-GB" sz="120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06779" y="6535909"/>
                <a:ext cx="283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</a:t>
                </a:r>
                <a:endParaRPr lang="en-GB" sz="120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08558" y="6535910"/>
                <a:ext cx="499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S.A.</a:t>
                </a:r>
                <a:endParaRPr lang="en-GB" sz="1200" dirty="0"/>
              </a:p>
            </p:txBody>
          </p:sp>
        </p:grpSp>
      </p:grpSp>
      <p:sp>
        <p:nvSpPr>
          <p:cNvPr id="73" name="Title 1"/>
          <p:cNvSpPr txBox="1">
            <a:spLocks/>
          </p:cNvSpPr>
          <p:nvPr/>
        </p:nvSpPr>
        <p:spPr>
          <a:xfrm>
            <a:off x="395536" y="54868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/>
              <a:t>Students feedback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7884368" y="1700808"/>
            <a:ext cx="631585" cy="1855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832333" y="4696214"/>
            <a:ext cx="631585" cy="1855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" y="1667581"/>
            <a:ext cx="3586534" cy="99894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Students attending the game session improved in the post-test scores</a:t>
            </a:r>
            <a:endParaRPr lang="en-GB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E8FA-C4DA-4DCD-A8FC-D1AC57001F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9295" y="5020861"/>
            <a:ext cx="35865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Students </a:t>
            </a:r>
            <a:r>
              <a:rPr lang="en-AU" sz="2400" dirty="0" smtClean="0"/>
              <a:t>valued </a:t>
            </a:r>
            <a:r>
              <a:rPr lang="en-AU" sz="2400" dirty="0">
                <a:solidFill>
                  <a:srgbClr val="163462"/>
                </a:solidFill>
              </a:rPr>
              <a:t>team-work as more important to stimulate their </a:t>
            </a:r>
            <a:r>
              <a:rPr lang="en-AU" sz="2400" dirty="0" smtClean="0">
                <a:solidFill>
                  <a:srgbClr val="163462"/>
                </a:solidFill>
              </a:rPr>
              <a:t>learning when playing the game</a:t>
            </a:r>
            <a:endParaRPr lang="en-GB" sz="2400" dirty="0">
              <a:solidFill>
                <a:srgbClr val="163462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360756"/>
              </p:ext>
            </p:extLst>
          </p:nvPr>
        </p:nvGraphicFramePr>
        <p:xfrm>
          <a:off x="4153508" y="40109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697760" y="628049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The activity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5844" y="627418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Team-Work</a:t>
            </a:r>
            <a:endParaRPr lang="en-GB" sz="14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63049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Pre and post-test quiz</a:t>
            </a:r>
            <a:endParaRPr lang="en-GB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153508" y="1263752"/>
            <a:ext cx="4572000" cy="2743200"/>
            <a:chOff x="3980892" y="1261765"/>
            <a:chExt cx="4572000" cy="2743200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578598"/>
                </p:ext>
              </p:extLst>
            </p:nvPr>
          </p:nvGraphicFramePr>
          <p:xfrm>
            <a:off x="3980892" y="1261765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4697760" y="3526220"/>
              <a:ext cx="3566275" cy="240120"/>
              <a:chOff x="842056" y="6535908"/>
              <a:chExt cx="3566275" cy="2905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42056" y="6535908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S.D.</a:t>
                </a:r>
                <a:endParaRPr lang="en-GB" sz="12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32986" y="6549454"/>
                <a:ext cx="283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D</a:t>
                </a:r>
                <a:endParaRPr lang="en-GB" sz="12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40171" y="6549454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NA</a:t>
                </a:r>
                <a:endParaRPr lang="en-GB" sz="12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06779" y="6535909"/>
                <a:ext cx="283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A</a:t>
                </a:r>
                <a:endParaRPr lang="en-GB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908558" y="6535910"/>
                <a:ext cx="4997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S.A.</a:t>
                </a:r>
                <a:endParaRPr lang="en-GB" sz="1200" dirty="0"/>
              </a:p>
            </p:txBody>
          </p:sp>
        </p:grpSp>
      </p:grpSp>
      <p:sp>
        <p:nvSpPr>
          <p:cNvPr id="68" name="Title 1"/>
          <p:cNvSpPr txBox="1">
            <a:spLocks/>
          </p:cNvSpPr>
          <p:nvPr/>
        </p:nvSpPr>
        <p:spPr>
          <a:xfrm>
            <a:off x="191642" y="3347237"/>
            <a:ext cx="35865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Students found the game more engaging</a:t>
            </a:r>
            <a:endParaRPr lang="en-GB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95536" y="54868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/>
              <a:t>Students feedback</a:t>
            </a:r>
            <a:endParaRPr lang="en-GB" sz="3200" dirty="0"/>
          </a:p>
        </p:txBody>
      </p:sp>
      <p:sp>
        <p:nvSpPr>
          <p:cNvPr id="70" name="Rectangle 69"/>
          <p:cNvSpPr/>
          <p:nvPr/>
        </p:nvSpPr>
        <p:spPr>
          <a:xfrm>
            <a:off x="6174285" y="1896933"/>
            <a:ext cx="631585" cy="1855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7870971" y="1898408"/>
            <a:ext cx="631585" cy="1855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189586" y="4941168"/>
            <a:ext cx="411326" cy="1440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6139992" y="4797151"/>
            <a:ext cx="413208" cy="1551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78" y="1667581"/>
            <a:ext cx="3586534" cy="998948"/>
          </a:xfrm>
        </p:spPr>
        <p:txBody>
          <a:bodyPr>
            <a:noAutofit/>
          </a:bodyPr>
          <a:lstStyle/>
          <a:p>
            <a:r>
              <a:rPr lang="en-GB" sz="2400" dirty="0" smtClean="0"/>
              <a:t>Students attending the game session </a:t>
            </a:r>
            <a:r>
              <a:rPr lang="en-GB" sz="2400" dirty="0" smtClean="0">
                <a:solidFill>
                  <a:srgbClr val="FF0000"/>
                </a:solidFill>
              </a:rPr>
              <a:t>improved</a:t>
            </a:r>
            <a:r>
              <a:rPr lang="en-GB" sz="2400" dirty="0" smtClean="0"/>
              <a:t> in the post-test scores</a:t>
            </a:r>
            <a:endParaRPr lang="en-GB" sz="24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99295" y="5020861"/>
            <a:ext cx="35865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Students </a:t>
            </a:r>
            <a:r>
              <a:rPr lang="en-AU" sz="2400" dirty="0" smtClean="0"/>
              <a:t>valued </a:t>
            </a:r>
            <a:r>
              <a:rPr lang="en-AU" sz="2400" dirty="0">
                <a:solidFill>
                  <a:srgbClr val="FF0000"/>
                </a:solidFill>
              </a:rPr>
              <a:t>team-work </a:t>
            </a:r>
            <a:r>
              <a:rPr lang="en-AU" sz="2400" dirty="0">
                <a:solidFill>
                  <a:srgbClr val="163462"/>
                </a:solidFill>
              </a:rPr>
              <a:t>as more important to stimulate their </a:t>
            </a:r>
            <a:r>
              <a:rPr lang="en-AU" sz="2400" dirty="0" smtClean="0">
                <a:solidFill>
                  <a:srgbClr val="163462"/>
                </a:solidFill>
              </a:rPr>
              <a:t>learning when playing the game</a:t>
            </a:r>
            <a:endParaRPr lang="en-GB" sz="2400" dirty="0">
              <a:solidFill>
                <a:srgbClr val="163462"/>
              </a:solidFill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91642" y="3347237"/>
            <a:ext cx="3586534" cy="998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3F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/>
              <a:t>Students found the game </a:t>
            </a:r>
            <a:r>
              <a:rPr lang="en-GB" sz="2400" dirty="0" smtClean="0">
                <a:solidFill>
                  <a:srgbClr val="FF0000"/>
                </a:solidFill>
              </a:rPr>
              <a:t>more engaging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who wants to be a millionaire u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2612" b="4777"/>
          <a:stretch/>
        </p:blipFill>
        <p:spPr bwMode="auto">
          <a:xfrm>
            <a:off x="4211960" y="1681025"/>
            <a:ext cx="4711699" cy="44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249</Words>
  <Application>Microsoft Office PowerPoint</Application>
  <PresentationFormat>On-screen Show (4:3)</PresentationFormat>
  <Paragraphs>65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Custom Design</vt:lpstr>
      <vt:lpstr>1_Office Theme</vt:lpstr>
      <vt:lpstr>1_Custom Design</vt:lpstr>
      <vt:lpstr>Who wants to be a millionaire as a game for Pharmacy curriculum</vt:lpstr>
      <vt:lpstr>Supporting students’ learning in biology. An experimental approach  </vt:lpstr>
      <vt:lpstr>Who wants to be a millionaire</vt:lpstr>
      <vt:lpstr>Students attending the game session improved in the post-test scores</vt:lpstr>
      <vt:lpstr>Students attending the game session improved in the post-test scores</vt:lpstr>
      <vt:lpstr>Students attending the game session improved in the post-test scores</vt:lpstr>
      <vt:lpstr>Students attending the game session improved in the post-test scores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Pickard</dc:creator>
  <cp:lastModifiedBy>Alessio Iannetti</cp:lastModifiedBy>
  <cp:revision>70</cp:revision>
  <cp:lastPrinted>2014-02-06T10:14:02Z</cp:lastPrinted>
  <dcterms:created xsi:type="dcterms:W3CDTF">2014-02-06T08:38:00Z</dcterms:created>
  <dcterms:modified xsi:type="dcterms:W3CDTF">2019-03-15T10:45:27Z</dcterms:modified>
</cp:coreProperties>
</file>