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63" r:id="rId4"/>
    <p:sldId id="257" r:id="rId5"/>
    <p:sldId id="258" r:id="rId6"/>
    <p:sldId id="260" r:id="rId7"/>
    <p:sldId id="265" r:id="rId8"/>
    <p:sldId id="261" r:id="rId9"/>
    <p:sldId id="266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Jarvis" initials="HJ" lastIdx="1" clrIdx="0">
    <p:extLst>
      <p:ext uri="{19B8F6BF-5375-455C-9EA6-DF929625EA0E}">
        <p15:presenceInfo xmlns:p15="http://schemas.microsoft.com/office/powerpoint/2012/main" userId="S-1-5-21-1417001333-839522115-1801674531-790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58" autoAdjust="0"/>
    <p:restoredTop sz="99108" autoAdjust="0"/>
  </p:normalViewPr>
  <p:slideViewPr>
    <p:cSldViewPr snapToObjects="1" showGuides="1">
      <p:cViewPr>
        <p:scale>
          <a:sx n="67" d="100"/>
          <a:sy n="67" d="100"/>
        </p:scale>
        <p:origin x="46" y="2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2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4T15:58:56.520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43D6F-30E4-3E4C-AC3E-A3234FFC050D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B515B-C288-C244-805B-BC534E62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44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A1A97-1C4B-F347-82A4-62D671C419D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81B3-48CC-C643-A2B4-12C71C465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88423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88423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6019800"/>
            <a:ext cx="822960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7200" y="1676400"/>
            <a:ext cx="8229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457200" y="2362200"/>
            <a:ext cx="3962400" cy="4000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4724400" y="2362200"/>
            <a:ext cx="3962400" cy="4000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" y="1676400"/>
            <a:ext cx="39624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724400" y="1676400"/>
            <a:ext cx="39624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88423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7200" y="1676400"/>
            <a:ext cx="3962400" cy="41909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676400"/>
            <a:ext cx="39624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6019800"/>
            <a:ext cx="396240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24400" y="6019800"/>
            <a:ext cx="396240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88423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i="0" u="none" kern="1200" baseline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b="1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000" b="1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1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700" b="1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1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nggoodleeds.org.uk/leeds-acts/" TargetMode="External"/><Relationship Id="rId2" Type="http://schemas.openxmlformats.org/officeDocument/2006/relationships/hyperlink" Target="https://justspace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l.ac.uk/nuls/probono/street_law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4.png"/><Relationship Id="rId7" Type="http://schemas.openxmlformats.org/officeDocument/2006/relationships/hyperlink" Target="https://vimeo.com/20672408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4B65-CE0E-4796-905A-D8190CFD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1052661"/>
          </a:xfrm>
        </p:spPr>
        <p:txBody>
          <a:bodyPr/>
          <a:lstStyle/>
          <a:p>
            <a:r>
              <a:rPr lang="en-GB" dirty="0"/>
              <a:t>Co-producing campus-community employability &amp; engagement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10BD7-A0C4-458E-AA7B-BF1BFEFEA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119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 context: tensions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Growth in credit-bearing volunteering: mutually beneficial service learning?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NSJF pilot study (with VODA): listening to staff and VCSE partners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Lessons from Geo2138/Geo3143: developing student experience; scope to co-produce transformation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Concluding remarks</a:t>
            </a:r>
          </a:p>
          <a:p>
            <a:pPr>
              <a:spcAft>
                <a:spcPts val="1200"/>
              </a:spcAft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1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4B65-CE0E-4796-905A-D8190CFD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836637"/>
          </a:xfrm>
        </p:spPr>
        <p:txBody>
          <a:bodyPr/>
          <a:lstStyle/>
          <a:p>
            <a:r>
              <a:rPr lang="en-GB" dirty="0"/>
              <a:t>HEI context and tensions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10BD7-A0C4-458E-AA7B-BF1BFEFEA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9999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External partnerships enshrined in NU Vision, E&amp;P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 ‘third mission’ of public good via charitable status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Engagement built on justice, not charity</a:t>
            </a:r>
          </a:p>
          <a:p>
            <a:pPr lvl="1"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(Heron 1996; Morton 1995) 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Community connections (volunteering, social action and transformation) that go beyond individual/instrumental: coordinated activities and systematic embeddedness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Feelings of empowerment and collective social responsibility: a local politics of care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(Omoto and Snyder 2009)</a:t>
            </a:r>
          </a:p>
          <a:p>
            <a:pPr>
              <a:spcAft>
                <a:spcPts val="1200"/>
              </a:spcAft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70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4B65-CE0E-4796-905A-D8190CFD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1052661"/>
          </a:xfrm>
        </p:spPr>
        <p:txBody>
          <a:bodyPr/>
          <a:lstStyle/>
          <a:p>
            <a:r>
              <a:rPr lang="en-GB" dirty="0"/>
              <a:t>Growth in credit-bearing volunteering: mutually beneficial service learning?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10BD7-A0C4-458E-AA7B-BF1BFEFEA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119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Definitions and attributes: experiential service learning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Context at Newcastle University 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NSJF pilot study with VODA, survey of relationships: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NU survey of credit-bearing placement types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 external relationships: what works; what doesn’t work; resource  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partial picture but reveals scope to scale up subject-specific experience of service learning</a:t>
            </a: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44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200" y="5877272"/>
            <a:ext cx="8229600" cy="5715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GB" dirty="0">
                <a:hlinkClick r:id="rId2"/>
              </a:rPr>
              <a:t>https://justspace.org.uk/</a:t>
            </a:r>
            <a:endParaRPr lang="en-GB" dirty="0"/>
          </a:p>
          <a:p>
            <a:pPr algn="ctr"/>
            <a:r>
              <a:rPr lang="en-GB" dirty="0">
                <a:hlinkClick r:id="rId3"/>
              </a:rPr>
              <a:t>https://doinggoodleeds.org.uk/leeds-acts/</a:t>
            </a:r>
            <a:endParaRPr lang="en-GB" dirty="0"/>
          </a:p>
          <a:p>
            <a:pPr algn="ctr"/>
            <a:r>
              <a:rPr lang="en-GB" dirty="0">
                <a:hlinkClick r:id="rId4"/>
              </a:rPr>
              <a:t>https://www.ncl.ac.uk/nuls/probono/street_law/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972321397"/>
              </p:ext>
            </p:extLst>
          </p:nvPr>
        </p:nvGraphicFramePr>
        <p:xfrm>
          <a:off x="1115616" y="1232756"/>
          <a:ext cx="6984776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4582">
                  <a:extLst>
                    <a:ext uri="{9D8B030D-6E8A-4147-A177-3AD203B41FA5}">
                      <a16:colId xmlns:a16="http://schemas.microsoft.com/office/drawing/2014/main" val="1664314034"/>
                    </a:ext>
                  </a:extLst>
                </a:gridCol>
                <a:gridCol w="882581">
                  <a:extLst>
                    <a:ext uri="{9D8B030D-6E8A-4147-A177-3AD203B41FA5}">
                      <a16:colId xmlns:a16="http://schemas.microsoft.com/office/drawing/2014/main" val="2112977058"/>
                    </a:ext>
                  </a:extLst>
                </a:gridCol>
                <a:gridCol w="947613">
                  <a:extLst>
                    <a:ext uri="{9D8B030D-6E8A-4147-A177-3AD203B41FA5}">
                      <a16:colId xmlns:a16="http://schemas.microsoft.com/office/drawing/2014/main" val="1979690026"/>
                    </a:ext>
                  </a:extLst>
                </a:gridCol>
              </a:tblGrid>
              <a:tr h="4605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UG placement education currently on offer at Newcastle University -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emphasising external partnership with voluntary and community sector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888099"/>
                  </a:ext>
                </a:extLst>
              </a:tr>
              <a:tr h="696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UG/PGT placement type: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Delivered by/WAM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Resource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Approx. students annually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4131410"/>
                  </a:ext>
                </a:extLst>
              </a:tr>
              <a:tr h="696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General employability </a:t>
                      </a:r>
                      <a:r>
                        <a:rPr lang="en-GB" sz="1100" dirty="0">
                          <a:effectLst/>
                        </a:rPr>
                        <a:t>via Career Development Module (CDM)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(non-subject-specific transferable skills volunteering, tutoring, service)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Careers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c.270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University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124761"/>
                  </a:ext>
                </a:extLst>
              </a:tr>
              <a:tr h="696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Subject-specific experiential </a:t>
                      </a:r>
                      <a:r>
                        <a:rPr lang="en-GB" sz="1100" dirty="0">
                          <a:effectLst/>
                        </a:rPr>
                        <a:t>service learning (e.g. GEO2138, GEO3143, POL2096, POL3103, BUS3007) includes volunteering and PAR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Degrees;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Schools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c.60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HaSS partial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0041223"/>
                  </a:ext>
                </a:extLst>
              </a:tr>
              <a:tr h="696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UG Pro-bono vocational </a:t>
                      </a:r>
                      <a:r>
                        <a:rPr lang="en-GB" sz="1100" dirty="0">
                          <a:effectLst/>
                        </a:rPr>
                        <a:t>projects and services (credit bearing and extra-curricular volunteering) (e.g. Street Law, APL</a:t>
                      </a:r>
                      <a:r>
                        <a:rPr lang="en-GB" sz="1100" baseline="30000" dirty="0">
                          <a:effectLst/>
                        </a:rPr>
                        <a:t>1</a:t>
                      </a:r>
                      <a:r>
                        <a:rPr lang="en-GB" sz="1100" dirty="0">
                          <a:effectLst/>
                        </a:rPr>
                        <a:t>, IHS VOICE)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Degrees; Schools;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Institutes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c.80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HaSS &amp; IHS partial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588300"/>
                  </a:ext>
                </a:extLst>
              </a:tr>
              <a:tr h="460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UG Professional Placements (full year) (e.g. </a:t>
                      </a:r>
                      <a:r>
                        <a:rPr lang="en-GB" sz="1100" dirty="0" err="1">
                          <a:effectLst/>
                        </a:rPr>
                        <a:t>SAgE</a:t>
                      </a:r>
                      <a:r>
                        <a:rPr lang="en-GB" sz="1100" dirty="0">
                          <a:effectLst/>
                        </a:rPr>
                        <a:t>, FMS)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Faculties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Schools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1876113"/>
                  </a:ext>
                </a:extLst>
              </a:tr>
              <a:tr h="460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Other types of placement, paid internships, year abroad etc.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Careers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Service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9618879"/>
                  </a:ext>
                </a:extLst>
              </a:tr>
              <a:tr h="22445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1. modest by comparison with e.g. UCL partnerships via Just Space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757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0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836637"/>
          </a:xfrm>
        </p:spPr>
        <p:txBody>
          <a:bodyPr/>
          <a:lstStyle/>
          <a:p>
            <a:pPr algn="ctr"/>
            <a:r>
              <a:rPr lang="en-GB" dirty="0"/>
              <a:t>Building external relationships: </a:t>
            </a:r>
            <a:br>
              <a:rPr lang="en-GB" dirty="0"/>
            </a:br>
            <a:r>
              <a:rPr lang="en-GB" sz="2000" dirty="0"/>
              <a:t>essential to experiential education and service learning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402108"/>
              </p:ext>
            </p:extLst>
          </p:nvPr>
        </p:nvGraphicFramePr>
        <p:xfrm>
          <a:off x="1547664" y="1707372"/>
          <a:ext cx="6048672" cy="1517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1716">
                  <a:extLst>
                    <a:ext uri="{9D8B030D-6E8A-4147-A177-3AD203B41FA5}">
                      <a16:colId xmlns:a16="http://schemas.microsoft.com/office/drawing/2014/main" val="4165493850"/>
                    </a:ext>
                  </a:extLst>
                </a:gridCol>
                <a:gridCol w="1106956">
                  <a:extLst>
                    <a:ext uri="{9D8B030D-6E8A-4147-A177-3AD203B41FA5}">
                      <a16:colId xmlns:a16="http://schemas.microsoft.com/office/drawing/2014/main" val="2631048763"/>
                    </a:ext>
                  </a:extLst>
                </a:gridCol>
              </a:tblGrid>
              <a:tr h="441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What are the main barriers to building external relationships?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 NSJF survey: respondents could select more</a:t>
                      </a:r>
                      <a:r>
                        <a:rPr lang="en-GB" sz="1100" baseline="0" dirty="0">
                          <a:effectLst/>
                        </a:rPr>
                        <a:t> than 1 statement</a:t>
                      </a:r>
                      <a:r>
                        <a:rPr lang="en-GB" sz="1100" dirty="0">
                          <a:effectLst/>
                        </a:rPr>
                        <a:t> out</a:t>
                      </a:r>
                      <a:r>
                        <a:rPr lang="en-GB" sz="1100" baseline="0" dirty="0">
                          <a:effectLst/>
                        </a:rPr>
                        <a:t> of</a:t>
                      </a:r>
                      <a:r>
                        <a:rPr lang="en-GB" sz="1100" dirty="0">
                          <a:effectLst/>
                        </a:rPr>
                        <a:t> 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N=25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405048"/>
                  </a:ext>
                </a:extLst>
              </a:tr>
              <a:tr h="215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Limited student/staff availability (timetables)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5198523"/>
                  </a:ext>
                </a:extLst>
              </a:tr>
              <a:tr h="2151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Lack of funding/institutional support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787598"/>
                  </a:ext>
                </a:extLst>
              </a:tr>
              <a:tr h="2151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Unclear whether/how partnerships are valued (workload, impact, REF)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865239"/>
                  </a:ext>
                </a:extLst>
              </a:tr>
              <a:tr h="2151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Ethics and risk assessment burden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072934"/>
                  </a:ext>
                </a:extLst>
              </a:tr>
              <a:tr h="2151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Waiting for introduction/support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853423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58464"/>
              </p:ext>
            </p:extLst>
          </p:nvPr>
        </p:nvGraphicFramePr>
        <p:xfrm>
          <a:off x="1547664" y="4077072"/>
          <a:ext cx="6048672" cy="1440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1717">
                  <a:extLst>
                    <a:ext uri="{9D8B030D-6E8A-4147-A177-3AD203B41FA5}">
                      <a16:colId xmlns:a16="http://schemas.microsoft.com/office/drawing/2014/main" val="18119584"/>
                    </a:ext>
                  </a:extLst>
                </a:gridCol>
                <a:gridCol w="1106955">
                  <a:extLst>
                    <a:ext uri="{9D8B030D-6E8A-4147-A177-3AD203B41FA5}">
                      <a16:colId xmlns:a16="http://schemas.microsoft.com/office/drawing/2014/main" val="4216349411"/>
                    </a:ext>
                  </a:extLst>
                </a:gridCol>
              </a:tblGrid>
              <a:tr h="41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What are the key benefits you would look for in building external relationships? NU NSJF:</a:t>
                      </a:r>
                      <a:r>
                        <a:rPr lang="en-GB" sz="1100" baseline="0" dirty="0">
                          <a:effectLst/>
                        </a:rPr>
                        <a:t> respondents could select more than 1 statement.</a:t>
                      </a:r>
                      <a:endParaRPr lang="en-GB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N=25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3420111"/>
                  </a:ext>
                </a:extLst>
              </a:tr>
              <a:tr h="2042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Access to opportunities for real-world research (participants, data</a:t>
                      </a:r>
                      <a:r>
                        <a:rPr lang="en-GB" sz="1100" baseline="0" dirty="0">
                          <a:effectLst/>
                        </a:rPr>
                        <a:t> etc.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715885"/>
                  </a:ext>
                </a:extLst>
              </a:tr>
              <a:tr h="2042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Opportunity to demonstrate social responsibility (as volunteers, as trustee)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0376587"/>
                  </a:ext>
                </a:extLst>
              </a:tr>
              <a:tr h="2042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Student placement opportunities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608354"/>
                  </a:ext>
                </a:extLst>
              </a:tr>
              <a:tr h="2042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Collaboration on one-off events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1958484"/>
                  </a:ext>
                </a:extLst>
              </a:tr>
              <a:tr h="2042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Access to VCS facilities (projects, training, premises)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476748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608" y="5651061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“Mutual learning opportunities”                                      “Reciprocal relationships 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“Opportunities for more problem-based learning”          “Doing useful research”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3358467"/>
            <a:ext cx="814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“Time it takes to develop and maintain relationships”    “Student workload and semester timings”  “The precarious nature of the voluntary/community sector funding currently”</a:t>
            </a:r>
          </a:p>
        </p:txBody>
      </p:sp>
    </p:spTree>
    <p:extLst>
      <p:ext uri="{BB962C8B-B14F-4D97-AF65-F5344CB8AC3E}">
        <p14:creationId xmlns:p14="http://schemas.microsoft.com/office/powerpoint/2010/main" val="61850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755576" y="655467"/>
            <a:ext cx="3744416" cy="1728192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“The from this is second to none. To see them develop life skills is brilliant” </a:t>
            </a:r>
          </a:p>
          <a:p>
            <a:pPr algn="ctr"/>
            <a:r>
              <a:rPr lang="en-GB" dirty="0"/>
              <a:t>(</a:t>
            </a:r>
            <a:r>
              <a:rPr lang="en-GB" sz="1400" dirty="0"/>
              <a:t>NU NSJF survey participant 2019</a:t>
            </a:r>
            <a:r>
              <a:rPr lang="en-GB" dirty="0"/>
              <a:t>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644" y="912441"/>
            <a:ext cx="3865199" cy="2036240"/>
          </a:xfrm>
          <a:prstGeom prst="rect">
            <a:avLst/>
          </a:prstGeom>
        </p:spPr>
      </p:pic>
      <p:sp>
        <p:nvSpPr>
          <p:cNvPr id="6" name="Rectangular Callout 4">
            <a:extLst>
              <a:ext uri="{FF2B5EF4-FFF2-40B4-BE49-F238E27FC236}">
                <a16:creationId xmlns:a16="http://schemas.microsoft.com/office/drawing/2014/main" id="{5B1E93DC-1328-4E3C-BE76-0BDA7917F32B}"/>
              </a:ext>
            </a:extLst>
          </p:cNvPr>
          <p:cNvSpPr/>
          <p:nvPr/>
        </p:nvSpPr>
        <p:spPr>
          <a:xfrm>
            <a:off x="251520" y="2948681"/>
            <a:ext cx="4320480" cy="2911063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“The students made us step up – honestly. Being a volunteer led organisation, we had become accustomed to some bad habits: they were prompt, professional and reliable”. </a:t>
            </a:r>
          </a:p>
          <a:p>
            <a:pPr algn="ctr"/>
            <a:r>
              <a:rPr lang="en-GB" dirty="0"/>
              <a:t>“I believe Universities are hugely underutilised resources. Community projects rely on enthusiasm and involvement from people like your students” </a:t>
            </a:r>
          </a:p>
          <a:p>
            <a:pPr algn="ctr"/>
            <a:r>
              <a:rPr lang="en-GB" dirty="0"/>
              <a:t>(</a:t>
            </a:r>
            <a:r>
              <a:rPr lang="en-GB" sz="1400" dirty="0"/>
              <a:t>VCSE Partner feedback 2017</a:t>
            </a:r>
            <a:r>
              <a:rPr lang="en-GB" dirty="0"/>
              <a:t>)  </a:t>
            </a:r>
          </a:p>
        </p:txBody>
      </p:sp>
      <p:sp>
        <p:nvSpPr>
          <p:cNvPr id="9" name="Rectangular Callout 4">
            <a:extLst>
              <a:ext uri="{FF2B5EF4-FFF2-40B4-BE49-F238E27FC236}">
                <a16:creationId xmlns:a16="http://schemas.microsoft.com/office/drawing/2014/main" id="{C7C5315E-5A64-45FC-9A1B-55D0C3AAA9CF}"/>
              </a:ext>
            </a:extLst>
          </p:cNvPr>
          <p:cNvSpPr/>
          <p:nvPr/>
        </p:nvSpPr>
        <p:spPr>
          <a:xfrm>
            <a:off x="4777680" y="3212976"/>
            <a:ext cx="4042792" cy="3187824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“Overall the placement was a very positive experience. The enthusiasm shown by the students taking part brought a really positive energy to the project” “Lessons we learned were partly about timing; not having clear aims at the start. We massively relied on the flexibility shown by you and the students to extend the placement period”</a:t>
            </a:r>
          </a:p>
          <a:p>
            <a:pPr algn="ctr"/>
            <a:r>
              <a:rPr lang="en-GB" dirty="0"/>
              <a:t>(</a:t>
            </a:r>
            <a:r>
              <a:rPr lang="en-GB" sz="1400" dirty="0"/>
              <a:t>VCSE Partner feedback 2017</a:t>
            </a:r>
            <a:r>
              <a:rPr lang="en-GB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57595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4B65-CE0E-4796-905A-D8190CFD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1052661"/>
          </a:xfrm>
        </p:spPr>
        <p:txBody>
          <a:bodyPr/>
          <a:lstStyle/>
          <a:p>
            <a:r>
              <a:rPr lang="en-GB" dirty="0"/>
              <a:t>Lessons from Geo2138/GEO3143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10BD7-A0C4-458E-AA7B-BF1BFEFEA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5597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Space, time, environment matters: circle arrangement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 language/methods to emphasise non-hierarchical interaction (workshops, not lectures/seminars; co-produce ground rules; eating/sharing together)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Shifting ‘content’ from instruction to inspiration: deliver instruction remotely to make space for reflective practice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Multiple evaluations integral to reflection and awareness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Graduate skills viewed over the long-term – drawing on alumni as mentors/champions in service-learning</a:t>
            </a:r>
          </a:p>
          <a:p>
            <a:pPr>
              <a:spcAft>
                <a:spcPts val="1200"/>
              </a:spcAft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53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056" y="753466"/>
            <a:ext cx="3516476" cy="659310"/>
          </a:xfrm>
        </p:spPr>
        <p:txBody>
          <a:bodyPr/>
          <a:lstStyle/>
          <a:p>
            <a:r>
              <a:rPr lang="en-GB" sz="2800" dirty="0"/>
              <a:t>Multiple Evaluation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8795" y="3811174"/>
            <a:ext cx="3507258" cy="263044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188" y="20810"/>
            <a:ext cx="2633700" cy="3505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540" y="1196752"/>
            <a:ext cx="2575460" cy="55272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770" y="1561022"/>
            <a:ext cx="1656119" cy="9635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793" y="2486469"/>
            <a:ext cx="1751739" cy="103984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43907" y="6179249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https://vimeo.com/206724083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051770" y="4005064"/>
            <a:ext cx="3414762" cy="180020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Passion</a:t>
            </a:r>
          </a:p>
          <a:p>
            <a:pPr algn="ctr"/>
            <a:r>
              <a:rPr lang="en-GB" dirty="0"/>
              <a:t>Enthusiasm</a:t>
            </a:r>
          </a:p>
          <a:p>
            <a:pPr algn="ctr"/>
            <a:r>
              <a:rPr lang="en-GB" dirty="0"/>
              <a:t>Real-world problems</a:t>
            </a:r>
          </a:p>
          <a:p>
            <a:pPr algn="ctr"/>
            <a:r>
              <a:rPr lang="en-GB" dirty="0"/>
              <a:t>Discovering strengths</a:t>
            </a:r>
          </a:p>
        </p:txBody>
      </p:sp>
    </p:spTree>
    <p:extLst>
      <p:ext uri="{BB962C8B-B14F-4D97-AF65-F5344CB8AC3E}">
        <p14:creationId xmlns:p14="http://schemas.microsoft.com/office/powerpoint/2010/main" val="217477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4B65-CE0E-4796-905A-D8190CFD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1052661"/>
          </a:xfrm>
        </p:spPr>
        <p:txBody>
          <a:bodyPr/>
          <a:lstStyle/>
          <a:p>
            <a:r>
              <a:rPr lang="en-GB" dirty="0"/>
              <a:t>Concluding remarks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10BD7-A0C4-458E-AA7B-BF1BFEFEA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119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Graduate skills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Commitment needed from above/centre (Door/Hub, WAM policy, vision and values) and below (staffing, CPD, team-work)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Resource implications: time, space/environment, expenses reimbursed for partners and for students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Opportunities for shared learning: tensions between generic model of support and subject-specific delivery </a:t>
            </a: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4579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908</Words>
  <Application>Microsoft Office PowerPoint</Application>
  <PresentationFormat>On-screen Show (4:3)</PresentationFormat>
  <Paragraphs>117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Blank</vt:lpstr>
      <vt:lpstr>Co-producing campus-community employability &amp; engagement </vt:lpstr>
      <vt:lpstr>HEI context and tensions </vt:lpstr>
      <vt:lpstr>Growth in credit-bearing volunteering: mutually beneficial service learning? </vt:lpstr>
      <vt:lpstr>PowerPoint Presentation</vt:lpstr>
      <vt:lpstr>Building external relationships:  essential to experiential education and service learning</vt:lpstr>
      <vt:lpstr>PowerPoint Presentation</vt:lpstr>
      <vt:lpstr>Lessons from Geo2138/GEO3143 </vt:lpstr>
      <vt:lpstr>Multiple Evaluation</vt:lpstr>
      <vt:lpstr>Concluding remarks </vt:lpstr>
    </vt:vector>
  </TitlesOfParts>
  <Company>Chromazone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Nigel Vickers</dc:creator>
  <cp:lastModifiedBy>Helen Jarvis</cp:lastModifiedBy>
  <cp:revision>76</cp:revision>
  <cp:lastPrinted>2019-03-14T09:16:50Z</cp:lastPrinted>
  <dcterms:created xsi:type="dcterms:W3CDTF">2012-04-10T09:04:14Z</dcterms:created>
  <dcterms:modified xsi:type="dcterms:W3CDTF">2019-03-16T14:05:55Z</dcterms:modified>
</cp:coreProperties>
</file>