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
  </p:notesMasterIdLst>
  <p:sldIdLst>
    <p:sldId id="288" r:id="rId2"/>
    <p:sldId id="270" r:id="rId3"/>
    <p:sldId id="287" r:id="rId4"/>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61" autoAdjust="0"/>
    <p:restoredTop sz="57688" autoAdjust="0"/>
  </p:normalViewPr>
  <p:slideViewPr>
    <p:cSldViewPr snapToGrid="0">
      <p:cViewPr varScale="1">
        <p:scale>
          <a:sx n="65" d="100"/>
          <a:sy n="65" d="100"/>
        </p:scale>
        <p:origin x="1596"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50"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5749D532-9D88-40CD-9191-E7FB87516B27}" type="datetimeFigureOut">
              <a:rPr lang="en-GB" smtClean="0"/>
              <a:t>27/03/2019</a:t>
            </a:fld>
            <a:endParaRPr lang="en-GB"/>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0D775E5D-D2F8-4BBD-B3F3-FD923559C13B}" type="slidenum">
              <a:rPr lang="en-GB" smtClean="0"/>
              <a:t>‹#›</a:t>
            </a:fld>
            <a:endParaRPr lang="en-GB"/>
          </a:p>
        </p:txBody>
      </p:sp>
    </p:spTree>
    <p:extLst>
      <p:ext uri="{BB962C8B-B14F-4D97-AF65-F5344CB8AC3E}">
        <p14:creationId xmlns:p14="http://schemas.microsoft.com/office/powerpoint/2010/main" val="125511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4713" cy="3351213"/>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Katie…</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Go Volunteer is a team of 9</a:t>
            </a:r>
            <a:r>
              <a:rPr lang="en-GB" baseline="0" dirty="0" smtClean="0"/>
              <a:t> </a:t>
            </a:r>
            <a:r>
              <a:rPr lang="en-GB" dirty="0" smtClean="0"/>
              <a:t>staff.</a:t>
            </a:r>
            <a:r>
              <a:rPr lang="en-GB" baseline="0" dirty="0" smtClean="0"/>
              <a:t>  W</a:t>
            </a:r>
            <a:r>
              <a:rPr lang="en-GB" dirty="0" smtClean="0"/>
              <a:t>e develop,</a:t>
            </a:r>
            <a:r>
              <a:rPr lang="en-GB" baseline="0" dirty="0" smtClean="0"/>
              <a:t> coordinate and deliver a full range of volunteering opportunities and also employability and skills support.  So far this year over 2300 of our students have volunteered through us and we have worked with 200 partner organisations including local charities, community and voluntary groups and schools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We coordinate volunteering predominantly through three ways.</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Firstly – traditional brokerage with the VCSE sector.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Information on all of our opportunities are displayed on our website and also promoted through our newsletter and social media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B2AEA0C-135F-4F26-8F94-7DE557A47995}" type="slidenum">
              <a:rPr lang="en-GB" smtClean="0"/>
              <a:t>1</a:t>
            </a:fld>
            <a:endParaRPr lang="en-GB"/>
          </a:p>
        </p:txBody>
      </p:sp>
    </p:spTree>
    <p:extLst>
      <p:ext uri="{BB962C8B-B14F-4D97-AF65-F5344CB8AC3E}">
        <p14:creationId xmlns:p14="http://schemas.microsoft.com/office/powerpoint/2010/main" val="1489999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4713" cy="3351213"/>
          </a:xfrm>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3B2AEA0C-135F-4F26-8F94-7DE557A47995}" type="slidenum">
              <a:rPr lang="en-GB" smtClean="0"/>
              <a:t>2</a:t>
            </a:fld>
            <a:endParaRPr lang="en-GB"/>
          </a:p>
        </p:txBody>
      </p:sp>
    </p:spTree>
    <p:extLst>
      <p:ext uri="{BB962C8B-B14F-4D97-AF65-F5344CB8AC3E}">
        <p14:creationId xmlns:p14="http://schemas.microsoft.com/office/powerpoint/2010/main" val="2568289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4713" cy="3351213"/>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We have these opportunities</a:t>
            </a:r>
            <a:r>
              <a:rPr lang="en-GB" baseline="0" dirty="0" smtClean="0"/>
              <a:t> available and we are keen to reach out to students through as </a:t>
            </a:r>
            <a:r>
              <a:rPr lang="en-GB" baseline="0" smtClean="0"/>
              <a:t>many channels </a:t>
            </a:r>
            <a:r>
              <a:rPr lang="en-GB" baseline="0" dirty="0" smtClean="0"/>
              <a:t>as possible and encourage them to take up volunteering.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Always</a:t>
            </a:r>
            <a:r>
              <a:rPr lang="en-GB" baseline="0" dirty="0" smtClean="0"/>
              <a:t> very happy to discuss opportunities for working together.  We can…</a:t>
            </a:r>
            <a:endParaRPr lang="en-GB" dirty="0"/>
          </a:p>
        </p:txBody>
      </p:sp>
      <p:sp>
        <p:nvSpPr>
          <p:cNvPr id="4" name="Slide Number Placeholder 3"/>
          <p:cNvSpPr>
            <a:spLocks noGrp="1"/>
          </p:cNvSpPr>
          <p:nvPr>
            <p:ph type="sldNum" sz="quarter" idx="10"/>
          </p:nvPr>
        </p:nvSpPr>
        <p:spPr/>
        <p:txBody>
          <a:bodyPr/>
          <a:lstStyle/>
          <a:p>
            <a:fld id="{3B2AEA0C-135F-4F26-8F94-7DE557A47995}" type="slidenum">
              <a:rPr lang="en-GB" smtClean="0"/>
              <a:t>3</a:t>
            </a:fld>
            <a:endParaRPr lang="en-GB"/>
          </a:p>
        </p:txBody>
      </p:sp>
    </p:spTree>
    <p:extLst>
      <p:ext uri="{BB962C8B-B14F-4D97-AF65-F5344CB8AC3E}">
        <p14:creationId xmlns:p14="http://schemas.microsoft.com/office/powerpoint/2010/main" val="2568289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8803790-F3AC-484D-AD81-CB35A00EF65D}" type="datetimeFigureOut">
              <a:rPr lang="en-GB" smtClean="0"/>
              <a:t>27/03/2019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820689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803790-F3AC-484D-AD81-CB35A00EF65D}" type="datetimeFigureOut">
              <a:rPr lang="en-GB" smtClean="0"/>
              <a:t>27/03/2019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51525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803790-F3AC-484D-AD81-CB35A00EF65D}" type="datetimeFigureOut">
              <a:rPr lang="en-GB" smtClean="0"/>
              <a:t>27/03/2019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3053141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803790-F3AC-484D-AD81-CB35A00EF65D}" type="datetimeFigureOut">
              <a:rPr lang="en-GB" smtClean="0"/>
              <a:t>27/03/2019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105981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803790-F3AC-484D-AD81-CB35A00EF65D}" type="datetimeFigureOut">
              <a:rPr lang="en-GB" smtClean="0"/>
              <a:t>27/03/2019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123978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8803790-F3AC-484D-AD81-CB35A00EF65D}" type="datetimeFigureOut">
              <a:rPr lang="en-GB" smtClean="0"/>
              <a:t>27/03/2019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2027002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8803790-F3AC-484D-AD81-CB35A00EF65D}" type="datetimeFigureOut">
              <a:rPr lang="en-GB" smtClean="0"/>
              <a:t>27/03/2019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1836969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8803790-F3AC-484D-AD81-CB35A00EF65D}" type="datetimeFigureOut">
              <a:rPr lang="en-GB" smtClean="0"/>
              <a:t>27/03/2019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1116100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803790-F3AC-484D-AD81-CB35A00EF65D}" type="datetimeFigureOut">
              <a:rPr lang="en-GB" smtClean="0"/>
              <a:t>27/03/2019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98273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803790-F3AC-484D-AD81-CB35A00EF65D}" type="datetimeFigureOut">
              <a:rPr lang="en-GB" smtClean="0"/>
              <a:t>27/03/2019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3230282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803790-F3AC-484D-AD81-CB35A00EF65D}" type="datetimeFigureOut">
              <a:rPr lang="en-GB" smtClean="0"/>
              <a:t>27/03/2019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C82FBE-BF7F-48AA-B4E2-43A502442419}" type="slidenum">
              <a:rPr lang="en-GB" smtClean="0"/>
              <a:t>‹#›</a:t>
            </a:fld>
            <a:endParaRPr lang="en-GB"/>
          </a:p>
        </p:txBody>
      </p:sp>
    </p:spTree>
    <p:extLst>
      <p:ext uri="{BB962C8B-B14F-4D97-AF65-F5344CB8AC3E}">
        <p14:creationId xmlns:p14="http://schemas.microsoft.com/office/powerpoint/2010/main" val="4171988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803790-F3AC-484D-AD81-CB35A00EF65D}" type="datetimeFigureOut">
              <a:rPr lang="en-GB" smtClean="0"/>
              <a:t>27/03/2019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82FBE-BF7F-48AA-B4E2-43A502442419}" type="slidenum">
              <a:rPr lang="en-GB" smtClean="0"/>
              <a:t>‹#›</a:t>
            </a:fld>
            <a:endParaRPr lang="en-GB"/>
          </a:p>
        </p:txBody>
      </p:sp>
    </p:spTree>
    <p:extLst>
      <p:ext uri="{BB962C8B-B14F-4D97-AF65-F5344CB8AC3E}">
        <p14:creationId xmlns:p14="http://schemas.microsoft.com/office/powerpoint/2010/main" val="3253722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hyperlink" Target="https://www.nusu.co.uk/volunteering/govoluntee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volunteermanager.union@ncl.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1772" y="1821324"/>
            <a:ext cx="10223931" cy="8833187"/>
          </a:xfrm>
          <a:prstGeom prst="rect">
            <a:avLst/>
          </a:prstGeom>
        </p:spPr>
        <p:txBody>
          <a:bodyPr wrap="square">
            <a:spAutoFit/>
          </a:bodyPr>
          <a:lstStyle/>
          <a:p>
            <a:pPr marL="457200" indent="-457200">
              <a:buFont typeface="Arial" panose="020B0604020202020204" pitchFamily="34" charset="0"/>
              <a:buChar char="•"/>
            </a:pPr>
            <a:r>
              <a:rPr lang="en-GB" sz="3200" dirty="0" smtClean="0"/>
              <a:t>2500 </a:t>
            </a:r>
            <a:r>
              <a:rPr lang="en-GB" sz="3200" dirty="0"/>
              <a:t>students have volunteered with us this </a:t>
            </a:r>
            <a:r>
              <a:rPr lang="en-GB" sz="3200" dirty="0" smtClean="0"/>
              <a:t>year</a:t>
            </a:r>
          </a:p>
          <a:p>
            <a:pPr marL="457200" indent="-457200">
              <a:buFont typeface="Arial" panose="020B0604020202020204" pitchFamily="34" charset="0"/>
              <a:buChar char="•"/>
            </a:pPr>
            <a:r>
              <a:rPr lang="en-GB" sz="3200" dirty="0" smtClean="0"/>
              <a:t>Over 300 </a:t>
            </a:r>
            <a:r>
              <a:rPr lang="en-GB" sz="3200" dirty="0"/>
              <a:t>partner </a:t>
            </a:r>
            <a:r>
              <a:rPr lang="en-GB" sz="3200" dirty="0" smtClean="0"/>
              <a:t>organisations in the VCSE sector  </a:t>
            </a:r>
            <a:endParaRPr lang="en-GB" sz="3200" dirty="0"/>
          </a:p>
          <a:p>
            <a:pPr marL="457200" indent="-457200">
              <a:buFont typeface="Arial" panose="020B0604020202020204" pitchFamily="34" charset="0"/>
              <a:buChar char="•"/>
            </a:pPr>
            <a:r>
              <a:rPr lang="en-GB" sz="3200" dirty="0" smtClean="0"/>
              <a:t>Volunteering </a:t>
            </a:r>
            <a:r>
              <a:rPr lang="en-GB" sz="3200" dirty="0"/>
              <a:t>opportunities </a:t>
            </a:r>
            <a:r>
              <a:rPr lang="en-GB" sz="3200" dirty="0" smtClean="0"/>
              <a:t>are coordinated through: </a:t>
            </a:r>
          </a:p>
          <a:p>
            <a:r>
              <a:rPr lang="en-GB" sz="3200" dirty="0"/>
              <a:t>	</a:t>
            </a:r>
            <a:r>
              <a:rPr lang="en-GB" sz="3200" dirty="0" smtClean="0"/>
              <a:t>- </a:t>
            </a:r>
            <a:r>
              <a:rPr lang="en-GB" sz="3200" dirty="0"/>
              <a:t>R</a:t>
            </a:r>
            <a:r>
              <a:rPr lang="en-GB" sz="3200" dirty="0" smtClean="0"/>
              <a:t>eferrals </a:t>
            </a:r>
            <a:r>
              <a:rPr lang="en-GB" sz="3200" dirty="0"/>
              <a:t>to local charities, voluntary organisations </a:t>
            </a:r>
            <a:r>
              <a:rPr lang="en-GB" sz="3200" dirty="0" smtClean="0"/>
              <a:t>	   and schools</a:t>
            </a:r>
          </a:p>
          <a:p>
            <a:r>
              <a:rPr lang="en-GB" sz="3200" dirty="0"/>
              <a:t>	</a:t>
            </a:r>
            <a:r>
              <a:rPr lang="en-GB" sz="3200" dirty="0" smtClean="0"/>
              <a:t>- Internally led projects, some in collaboration with 	   academic schools</a:t>
            </a:r>
          </a:p>
          <a:p>
            <a:r>
              <a:rPr lang="en-GB" sz="3200" dirty="0"/>
              <a:t>	</a:t>
            </a:r>
            <a:r>
              <a:rPr lang="en-GB" sz="3200" dirty="0" smtClean="0"/>
              <a:t>- Grants scheme</a:t>
            </a:r>
          </a:p>
          <a:p>
            <a:r>
              <a:rPr lang="en-GB" sz="3200" dirty="0"/>
              <a:t>	</a:t>
            </a:r>
            <a:r>
              <a:rPr lang="en-GB" sz="3200" dirty="0" smtClean="0"/>
              <a:t>- Into Schools  </a:t>
            </a:r>
          </a:p>
          <a:p>
            <a:r>
              <a:rPr lang="en-GB" sz="2800" dirty="0" smtClean="0"/>
              <a:t> </a:t>
            </a:r>
          </a:p>
          <a:p>
            <a:endParaRPr lang="en-GB" sz="2800" dirty="0" smtClean="0"/>
          </a:p>
          <a:p>
            <a:pPr marL="457200" indent="-457200">
              <a:buFont typeface="Arial" panose="020B0604020202020204" pitchFamily="34" charset="0"/>
              <a:buChar char="•"/>
            </a:pPr>
            <a:endParaRPr lang="en-GB" sz="2800" dirty="0"/>
          </a:p>
          <a:p>
            <a:endParaRPr lang="en-GB" sz="2800" dirty="0" smtClean="0"/>
          </a:p>
          <a:p>
            <a:pPr marL="457200" indent="-457200">
              <a:buFont typeface="Arial" panose="020B0604020202020204" pitchFamily="34" charset="0"/>
              <a:buChar char="•"/>
            </a:pPr>
            <a:endParaRPr lang="en-GB" sz="2800" dirty="0" smtClean="0"/>
          </a:p>
          <a:p>
            <a:pPr marL="457200" indent="-457200">
              <a:buFont typeface="Arial" panose="020B0604020202020204" pitchFamily="34" charset="0"/>
              <a:buChar char="•"/>
            </a:pPr>
            <a:endParaRPr lang="en-GB" sz="2800" dirty="0" smtClean="0"/>
          </a:p>
          <a:p>
            <a:endParaRPr lang="en-GB" sz="2800" dirty="0" smtClean="0"/>
          </a:p>
          <a:p>
            <a:endParaRPr lang="en-GB" sz="2800" dirty="0" smtClean="0"/>
          </a:p>
          <a:p>
            <a:endParaRPr lang="en-GB" sz="2800" dirty="0" smtClean="0"/>
          </a:p>
          <a:p>
            <a:endParaRPr lang="en-GB" sz="2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639" y="568595"/>
            <a:ext cx="3259150" cy="1366467"/>
          </a:xfrm>
          <a:prstGeom prst="rect">
            <a:avLst/>
          </a:prstGeom>
        </p:spPr>
      </p:pic>
    </p:spTree>
    <p:extLst>
      <p:ext uri="{BB962C8B-B14F-4D97-AF65-F5344CB8AC3E}">
        <p14:creationId xmlns:p14="http://schemas.microsoft.com/office/powerpoint/2010/main" val="1274424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373" y="3646476"/>
            <a:ext cx="4540046" cy="2553776"/>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748" y="2654711"/>
            <a:ext cx="3979809" cy="2673918"/>
          </a:xfrm>
          <a:prstGeom prst="rect">
            <a:avLst/>
          </a:prstGeom>
        </p:spPr>
      </p:pic>
      <p:sp>
        <p:nvSpPr>
          <p:cNvPr id="3" name="TextBox 2"/>
          <p:cNvSpPr txBox="1"/>
          <p:nvPr/>
        </p:nvSpPr>
        <p:spPr>
          <a:xfrm>
            <a:off x="663507" y="701331"/>
            <a:ext cx="5191603" cy="3693319"/>
          </a:xfrm>
          <a:prstGeom prst="rect">
            <a:avLst/>
          </a:prstGeom>
          <a:noFill/>
        </p:spPr>
        <p:txBody>
          <a:bodyPr wrap="square" rtlCol="0">
            <a:spAutoFit/>
          </a:bodyPr>
          <a:lstStyle/>
          <a:p>
            <a:r>
              <a:rPr lang="en-GB" i="1" dirty="0"/>
              <a:t>I’ve wanted to be a primary school teacher for as long as I can remember. </a:t>
            </a:r>
            <a:r>
              <a:rPr lang="en-GB" i="1" dirty="0" smtClean="0"/>
              <a:t>N.E.S.T </a:t>
            </a:r>
            <a:r>
              <a:rPr lang="en-GB" i="1" dirty="0"/>
              <a:t>has helped me achieve that goal by not only allowing me to gain general teaching experience, but specialist experience with children who have English as an additional language - a skill which is highly desirable in education at the moment</a:t>
            </a:r>
            <a:r>
              <a:rPr lang="en-GB" dirty="0"/>
              <a:t>. </a:t>
            </a:r>
            <a:endParaRPr lang="en-GB" dirty="0" smtClean="0"/>
          </a:p>
          <a:p>
            <a:endParaRPr lang="en-GB" dirty="0"/>
          </a:p>
          <a:p>
            <a:r>
              <a:rPr lang="en-GB" b="1" dirty="0" smtClean="0"/>
              <a:t>Alex Forbes, N.E.S.T volunteer, 2018 Newcastle University graduate, teacher in training  </a:t>
            </a:r>
          </a:p>
          <a:p>
            <a:endParaRPr lang="en-GB" dirty="0" smtClean="0"/>
          </a:p>
          <a:p>
            <a:endParaRPr lang="en-GB" dirty="0"/>
          </a:p>
          <a:p>
            <a:endParaRPr lang="en-GB" dirty="0"/>
          </a:p>
        </p:txBody>
      </p:sp>
      <p:sp>
        <p:nvSpPr>
          <p:cNvPr id="7" name="TextBox 6"/>
          <p:cNvSpPr txBox="1"/>
          <p:nvPr/>
        </p:nvSpPr>
        <p:spPr>
          <a:xfrm>
            <a:off x="6415548" y="966802"/>
            <a:ext cx="5776452" cy="1200329"/>
          </a:xfrm>
          <a:prstGeom prst="rect">
            <a:avLst/>
          </a:prstGeom>
          <a:noFill/>
        </p:spPr>
        <p:txBody>
          <a:bodyPr wrap="square" rtlCol="0">
            <a:spAutoFit/>
          </a:bodyPr>
          <a:lstStyle/>
          <a:p>
            <a:r>
              <a:rPr lang="en-GB" i="1" dirty="0" smtClean="0"/>
              <a:t>Stu-Brew gives me a leg up at assessment days when I have to stand out against 200 other applicants for the same job.</a:t>
            </a:r>
          </a:p>
          <a:p>
            <a:endParaRPr lang="en-GB" dirty="0"/>
          </a:p>
          <a:p>
            <a:r>
              <a:rPr lang="en-GB" b="1" dirty="0" smtClean="0"/>
              <a:t>Harry Laing, Stu-Brew President </a:t>
            </a:r>
            <a:endParaRPr lang="en-GB" b="1" dirty="0"/>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24568" y="5491533"/>
            <a:ext cx="3259150" cy="1366467"/>
          </a:xfrm>
          <a:prstGeom prst="rect">
            <a:avLst/>
          </a:prstGeom>
        </p:spPr>
      </p:pic>
    </p:spTree>
    <p:extLst>
      <p:ext uri="{BB962C8B-B14F-4D97-AF65-F5344CB8AC3E}">
        <p14:creationId xmlns:p14="http://schemas.microsoft.com/office/powerpoint/2010/main" val="2737544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84601" y="366287"/>
            <a:ext cx="10972800" cy="900316"/>
          </a:xfrm>
        </p:spPr>
        <p:txBody>
          <a:bodyPr>
            <a:normAutofit/>
          </a:bodyPr>
          <a:lstStyle/>
          <a:p>
            <a:r>
              <a:rPr lang="en-GB" sz="4800" b="1" dirty="0" smtClean="0"/>
              <a:t>Further information…</a:t>
            </a:r>
            <a:endParaRPr lang="en-GB" sz="4800" b="1" dirty="0"/>
          </a:p>
        </p:txBody>
      </p:sp>
      <p:sp>
        <p:nvSpPr>
          <p:cNvPr id="4" name="Rectangle 3"/>
          <p:cNvSpPr/>
          <p:nvPr/>
        </p:nvSpPr>
        <p:spPr>
          <a:xfrm>
            <a:off x="794595" y="1242204"/>
            <a:ext cx="10223931" cy="6555641"/>
          </a:xfrm>
          <a:prstGeom prst="rect">
            <a:avLst/>
          </a:prstGeom>
        </p:spPr>
        <p:txBody>
          <a:bodyPr wrap="square">
            <a:spAutoFit/>
          </a:bodyPr>
          <a:lstStyle/>
          <a:p>
            <a:pPr marL="457200" indent="-457200">
              <a:buFont typeface="Arial" panose="020B0604020202020204" pitchFamily="34" charset="0"/>
              <a:buChar char="•"/>
            </a:pPr>
            <a:r>
              <a:rPr lang="en-GB" sz="2800" dirty="0" smtClean="0"/>
              <a:t>Assist with sourcing placements in the VCSE sector or in one of our internally led projects</a:t>
            </a:r>
          </a:p>
          <a:p>
            <a:pPr marL="457200" indent="-457200">
              <a:buFont typeface="Arial" panose="020B0604020202020204" pitchFamily="34" charset="0"/>
              <a:buChar char="•"/>
            </a:pPr>
            <a:r>
              <a:rPr lang="en-GB" sz="2800" dirty="0"/>
              <a:t>V</a:t>
            </a:r>
            <a:r>
              <a:rPr lang="en-GB" sz="2800" dirty="0" smtClean="0"/>
              <a:t>olunteering opportunities tailored to areas of study</a:t>
            </a:r>
          </a:p>
          <a:p>
            <a:pPr marL="457200" indent="-457200">
              <a:buFont typeface="Arial" panose="020B0604020202020204" pitchFamily="34" charset="0"/>
              <a:buChar char="•"/>
            </a:pPr>
            <a:r>
              <a:rPr lang="en-GB" sz="2800" dirty="0"/>
              <a:t>Further information </a:t>
            </a:r>
            <a:r>
              <a:rPr lang="en-GB" sz="2800" dirty="0" smtClean="0"/>
              <a:t>about our full range of projects is at: </a:t>
            </a:r>
            <a:r>
              <a:rPr lang="en-GB" sz="2800" dirty="0">
                <a:hlinkClick r:id="rId3"/>
              </a:rPr>
              <a:t>https://www.nusu.co.uk/volunteering/govolunteer</a:t>
            </a:r>
            <a:r>
              <a:rPr lang="en-GB" sz="2800" dirty="0" smtClean="0">
                <a:hlinkClick r:id="rId3"/>
              </a:rPr>
              <a:t>/</a:t>
            </a:r>
            <a:endParaRPr lang="en-GB" sz="2800" dirty="0" smtClean="0"/>
          </a:p>
          <a:p>
            <a:pPr marL="457200" indent="-457200">
              <a:buFont typeface="Arial" panose="020B0604020202020204" pitchFamily="34" charset="0"/>
              <a:buChar char="•"/>
            </a:pPr>
            <a:r>
              <a:rPr lang="en-GB" sz="2800" dirty="0" smtClean="0"/>
              <a:t>Alternatively please feel free to arrange a chat with us, we are on the first floor of the Students’ Union building </a:t>
            </a:r>
          </a:p>
          <a:p>
            <a:endParaRPr lang="en-GB" sz="2800" dirty="0"/>
          </a:p>
          <a:p>
            <a:r>
              <a:rPr lang="en-GB" sz="2800" b="1" dirty="0" smtClean="0"/>
              <a:t>Contact:</a:t>
            </a:r>
          </a:p>
          <a:p>
            <a:r>
              <a:rPr lang="en-GB" sz="2800" dirty="0" smtClean="0"/>
              <a:t>Katie Blundell </a:t>
            </a:r>
            <a:r>
              <a:rPr lang="en-GB" sz="2800" dirty="0" smtClean="0">
                <a:hlinkClick r:id="rId4"/>
              </a:rPr>
              <a:t>volunteermanager.union@ncl.ac.uk</a:t>
            </a:r>
            <a:endParaRPr lang="en-GB" sz="2800" dirty="0" smtClean="0"/>
          </a:p>
          <a:p>
            <a:r>
              <a:rPr lang="en-GB" sz="2800" dirty="0" smtClean="0"/>
              <a:t>Tel: 0191 239 </a:t>
            </a:r>
            <a:r>
              <a:rPr lang="en-GB" sz="2800" dirty="0" smtClean="0"/>
              <a:t>3968</a:t>
            </a:r>
          </a:p>
          <a:p>
            <a:endParaRPr lang="en-GB" sz="2800" dirty="0" smtClean="0"/>
          </a:p>
          <a:p>
            <a:endParaRPr lang="en-GB" sz="2800" dirty="0" smtClean="0"/>
          </a:p>
          <a:p>
            <a:endParaRPr lang="en-GB" sz="2800" dirty="0" smtClean="0"/>
          </a:p>
          <a:p>
            <a:endParaRPr lang="en-GB" sz="2800" dirty="0"/>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01548" y="5585289"/>
            <a:ext cx="3155853" cy="1323157"/>
          </a:xfrm>
          <a:prstGeom prst="rect">
            <a:avLst/>
          </a:prstGeom>
        </p:spPr>
      </p:pic>
    </p:spTree>
    <p:extLst>
      <p:ext uri="{BB962C8B-B14F-4D97-AF65-F5344CB8AC3E}">
        <p14:creationId xmlns:p14="http://schemas.microsoft.com/office/powerpoint/2010/main" val="10951074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7688</TotalTime>
  <Words>340</Words>
  <Application>Microsoft Office PowerPoint</Application>
  <PresentationFormat>Widescreen</PresentationFormat>
  <Paragraphs>48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Further information…</vt:lpstr>
    </vt:vector>
  </TitlesOfParts>
  <Company>Newcastle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Teamwork and leadership</dc:title>
  <dc:creator>Darrin Beattie</dc:creator>
  <cp:lastModifiedBy>Katie Blundell - Students' Union Volunteering Manager</cp:lastModifiedBy>
  <cp:revision>181</cp:revision>
  <cp:lastPrinted>2017-07-03T12:07:56Z</cp:lastPrinted>
  <dcterms:created xsi:type="dcterms:W3CDTF">2017-02-07T16:09:01Z</dcterms:created>
  <dcterms:modified xsi:type="dcterms:W3CDTF">2019-03-27T12:57:49Z</dcterms:modified>
</cp:coreProperties>
</file>