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77" r:id="rId3"/>
    <p:sldId id="258" r:id="rId4"/>
    <p:sldId id="275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41E"/>
    <a:srgbClr val="FFFFF7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32" d="100"/>
          <a:sy n="132" d="100"/>
        </p:scale>
        <p:origin x="996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CA7D1-F5C2-4202-8151-E5279B141C0D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DB23-85A4-44EB-B30A-F1C2A138A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799" y="1599521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799" y="2963753"/>
            <a:ext cx="7772399" cy="677108"/>
          </a:xfrm>
        </p:spPr>
        <p:txBody>
          <a:bodyPr/>
          <a:lstStyle>
            <a:lvl1pPr algn="ctr">
              <a:defRPr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bject 2"/>
          <p:cNvSpPr>
            <a:spLocks noChangeAspect="1"/>
          </p:cNvSpPr>
          <p:nvPr/>
        </p:nvSpPr>
        <p:spPr bwMode="auto">
          <a:xfrm>
            <a:off x="6533579" y="44624"/>
            <a:ext cx="2574925" cy="908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0" cap="sq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4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:\Design\Powerpoint DO NOT MOVE\New templates 2014\4 3\Graphics\power point_4 3_PURPL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8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44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:\Design\Powerpoint DO NOT MOVE\New templates 2014\4 3\Graphics\power point_4 3_PURPL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9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:\Design\Powerpoint DO NOT MOVE\New templates 2014\4 3\Graphics\power point_4 3_PURPL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73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H:\Design\Powerpoint DO NOT MOVE\New templates 2014\4 3\Graphics\power point_4 3_PURPL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6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3277" y="1531758"/>
            <a:ext cx="8577445" cy="4633546"/>
          </a:xfrm>
        </p:spPr>
        <p:txBody>
          <a:bodyPr lIns="0" tIns="0" rIns="0" bIns="0"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cs typeface="Calibri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2001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ED67A-E8A1-4AEF-9D95-D7727652B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9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3277" y="1531758"/>
            <a:ext cx="4288723" cy="4489530"/>
          </a:xfrm>
        </p:spPr>
        <p:txBody>
          <a:bodyPr lIns="0" tIns="0" rIns="0" bIns="0"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cs typeface="Calibri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2001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ED67A-E8A1-4AEF-9D95-D7727652B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3277" y="2780928"/>
            <a:ext cx="8577445" cy="3312368"/>
          </a:xfrm>
        </p:spPr>
        <p:txBody>
          <a:bodyPr lIns="0" tIns="0" rIns="0" bIns="0"/>
          <a:lstStyle>
            <a:lvl1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cs typeface="Calibri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2001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6573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21145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ED67A-E8A1-4AEF-9D95-D7727652B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7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ED67A-E8A1-4AEF-9D95-D7727652B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7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ED67A-E8A1-4AEF-9D95-D7727652B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9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MB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277" y="1531759"/>
            <a:ext cx="3682141" cy="5123180"/>
          </a:xfr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ED67A-E8A1-4AEF-9D95-D7727652B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7F166B6-C6E9-4D4D-9024-662D3BE452E3}" type="datetimeFigureOut">
              <a:rPr lang="en-GB" smtClean="0"/>
              <a:t>19/03/2019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D67A-E8A1-4AEF-9D95-D7727652B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9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:\Design\Powerpoint DO NOT MOVE\New templates 2014\4 3\Graphics\power point_4 3_PURPL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15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08719"/>
          </a:xfrm>
          <a:custGeom>
            <a:avLst/>
            <a:gdLst/>
            <a:ahLst/>
            <a:cxnLst/>
            <a:rect l="l" t="t" r="r" b="b"/>
            <a:pathLst>
              <a:path w="9144000" h="582930">
                <a:moveTo>
                  <a:pt x="0" y="0"/>
                </a:moveTo>
                <a:lnTo>
                  <a:pt x="9143998" y="0"/>
                </a:lnTo>
                <a:lnTo>
                  <a:pt x="9143998" y="582439"/>
                </a:lnTo>
                <a:lnTo>
                  <a:pt x="0" y="582439"/>
                </a:lnTo>
                <a:lnTo>
                  <a:pt x="0" y="0"/>
                </a:lnTo>
                <a:close/>
              </a:path>
            </a:pathLst>
          </a:custGeom>
          <a:solidFill>
            <a:srgbClr val="28641E"/>
          </a:solidFill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868" y="213059"/>
            <a:ext cx="89862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3277" y="1531759"/>
            <a:ext cx="857744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009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60432" y="290002"/>
            <a:ext cx="44693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fld id="{332ED67A-E8A1-4AEF-9D95-D7727652BE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0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 baseline="0">
          <a:latin typeface="+mn-lt"/>
          <a:ea typeface="+mj-ea"/>
          <a:cs typeface="+mj-cs"/>
        </a:defRPr>
      </a:lvl1pPr>
    </p:titleStyle>
    <p:bodyStyle>
      <a:lvl1pPr marL="0" eaLnBrk="1" hangingPunct="1">
        <a:defRPr sz="2800" baseline="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1670"/>
            <a:ext cx="7772400" cy="1938992"/>
          </a:xfrm>
        </p:spPr>
        <p:txBody>
          <a:bodyPr/>
          <a:lstStyle/>
          <a:p>
            <a:r>
              <a:rPr lang="en-GB" sz="2400" b="1" dirty="0"/>
              <a:t>Hanno Kossen</a:t>
            </a:r>
            <a:br>
              <a:rPr lang="en-GB" sz="2400" b="1" dirty="0"/>
            </a:br>
            <a:r>
              <a:rPr lang="en-GB" sz="2400" b="1" dirty="0"/>
              <a:t>Teaching Fellow in Chemistry</a:t>
            </a:r>
            <a:br>
              <a:rPr lang="en-GB" sz="2400" b="1" dirty="0"/>
            </a:br>
            <a:r>
              <a:rPr lang="en-GB" sz="2400" b="1" dirty="0" smtClean="0"/>
              <a:t>03/04/2019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ULTSEC Innovation Fund: Nick Walker, Chris Graham</a:t>
            </a:r>
            <a:br>
              <a:rPr lang="en-GB" sz="1800" dirty="0"/>
            </a:br>
            <a:r>
              <a:rPr lang="en-GB" sz="1800" dirty="0"/>
              <a:t>Johan Eriksson, Christian Lawson-Perfect, Abbi Mullins, Matthew Sykes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685800" y="1928908"/>
            <a:ext cx="7772399" cy="2031325"/>
          </a:xfrm>
        </p:spPr>
        <p:txBody>
          <a:bodyPr/>
          <a:lstStyle/>
          <a:p>
            <a:r>
              <a:rPr lang="en-GB" dirty="0"/>
              <a:t>NUMBAS for Chemistry – Changing Assessment of Numerical </a:t>
            </a:r>
            <a:r>
              <a:rPr lang="en-GB" dirty="0" smtClean="0"/>
              <a:t>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Student’s might expect:</a:t>
            </a:r>
          </a:p>
          <a:p>
            <a:pPr>
              <a:lnSpc>
                <a:spcPct val="110000"/>
              </a:lnSpc>
            </a:pP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GB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GB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they will also get:</a:t>
            </a:r>
          </a:p>
          <a:p>
            <a:pPr>
              <a:lnSpc>
                <a:spcPct val="110000"/>
              </a:lnSpc>
            </a:pP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en-GB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 and many employers like it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Introduction</a:t>
            </a:r>
            <a:endParaRPr lang="en-GB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97" y="2162463"/>
            <a:ext cx="3748676" cy="146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73" y="1424169"/>
            <a:ext cx="3775847" cy="147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227" y="3848531"/>
            <a:ext cx="3606738" cy="18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83277" y="1531758"/>
            <a:ext cx="8577445" cy="4247317"/>
          </a:xfrm>
        </p:spPr>
        <p:txBody>
          <a:bodyPr/>
          <a:lstStyle/>
          <a:p>
            <a:r>
              <a:rPr lang="en-GB" dirty="0" smtClean="0"/>
              <a:t>Enhance chemistry students’ </a:t>
            </a:r>
            <a:r>
              <a:rPr lang="en-GB" dirty="0"/>
              <a:t>numeric </a:t>
            </a:r>
            <a:r>
              <a:rPr lang="en-GB" dirty="0" smtClean="0"/>
              <a:t>skills</a:t>
            </a:r>
          </a:p>
          <a:p>
            <a:r>
              <a:rPr lang="en-GB" dirty="0" smtClean="0"/>
              <a:t>Boost students’ confidence tackling challenging mathematical problems</a:t>
            </a:r>
          </a:p>
          <a:p>
            <a:r>
              <a:rPr lang="en-GB" dirty="0" smtClean="0"/>
              <a:t>Generate practice questions and feedback that support learning cycles</a:t>
            </a:r>
          </a:p>
          <a:p>
            <a:endParaRPr lang="en-GB" dirty="0"/>
          </a:p>
          <a:p>
            <a:r>
              <a:rPr lang="en-GB" dirty="0" smtClean="0"/>
              <a:t>Develop skills in using NUMBAS to deal with all of the above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Objectives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3" y="4832453"/>
            <a:ext cx="3365768" cy="1893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44" y="4866861"/>
            <a:ext cx="3304597" cy="185883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4392210" y="5625459"/>
            <a:ext cx="624143" cy="341639"/>
          </a:xfrm>
          <a:prstGeom prst="rightArrow">
            <a:avLst/>
          </a:prstGeom>
          <a:solidFill>
            <a:srgbClr val="2864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entry 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conventional questions (MCQ/</a:t>
            </a:r>
            <a:r>
              <a:rPr lang="en-GB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Gapfill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GB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Interface (vs. Blackboard) and functionality (partial credit, visibility)</a:t>
            </a:r>
          </a:p>
          <a:p>
            <a:pPr lvl="1">
              <a:lnSpc>
                <a:spcPct val="110000"/>
              </a:lnSpc>
            </a:pP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NUMBAS to improve </a:t>
            </a:r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feedback</a:t>
            </a:r>
            <a:endParaRPr lang="en-GB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Instant on formative assessment – tailored to focus on needs</a:t>
            </a:r>
          </a:p>
          <a:p>
            <a:pPr lvl="1">
              <a:lnSpc>
                <a:spcPct val="110000"/>
              </a:lnSpc>
            </a:pPr>
            <a:r>
              <a:rPr lang="en-GB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Quick Assessment, quick feedback even when used </a:t>
            </a:r>
            <a:r>
              <a:rPr lang="en-GB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summatively</a:t>
            </a:r>
            <a:endParaRPr lang="en-GB" i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0000"/>
              </a:lnSpc>
            </a:pPr>
            <a:endParaRPr lang="en-GB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“Fair”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marking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Clearer assessment criteria (scores per question)</a:t>
            </a:r>
          </a:p>
          <a:p>
            <a:pPr lvl="1">
              <a:lnSpc>
                <a:spcPct val="110000"/>
              </a:lnSpc>
            </a:pPr>
            <a:r>
              <a:rPr lang="en-GB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student-entered data as variables – mistakes become calculation errors</a:t>
            </a:r>
          </a:p>
          <a:p>
            <a:pPr lvl="1">
              <a:lnSpc>
                <a:spcPct val="110000"/>
              </a:lnSpc>
            </a:pPr>
            <a:endParaRPr lang="en-GB" i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Methods</a:t>
            </a:r>
            <a:endParaRPr lang="en-GB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05" y="2705531"/>
            <a:ext cx="14954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Stats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Comparatively low N/A rates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Discrimination </a:t>
            </a:r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marks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Individual question evaluation</a:t>
            </a:r>
          </a:p>
          <a:p>
            <a:pPr lvl="1">
              <a:lnSpc>
                <a:spcPct val="110000"/>
              </a:lnSpc>
            </a:pPr>
            <a:endParaRPr lang="en-GB" i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Stage survey: n ~ 60, Comments: n ~ 35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Relatively clear connection between learning activity and assessment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guidance when completing assessment – use formatively?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Learning most from </a:t>
            </a:r>
            <a:r>
              <a:rPr lang="en-GB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equations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suited to everyone</a:t>
            </a: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Students don’t trust the algorithm</a:t>
            </a:r>
          </a:p>
          <a:p>
            <a:pPr>
              <a:lnSpc>
                <a:spcPct val="110000"/>
              </a:lnSpc>
            </a:pPr>
            <a:endParaRPr lang="en-GB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Evaluation</a:t>
            </a:r>
            <a:endParaRPr lang="en-GB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58" y="1646129"/>
            <a:ext cx="3709266" cy="16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no lectures 17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nno - 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no lectures 1718" id="{855594C9-AB08-4874-AAF3-BC3B9107C09E}" vid="{895351FC-9C0B-4D87-8CB7-F0B7CFF250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Hanno lectures 1718</Template>
  <TotalTime>769</TotalTime>
  <Words>188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Segoe UI Semibold</vt:lpstr>
      <vt:lpstr>Hanno lectures 1718</vt:lpstr>
      <vt:lpstr>Hanno Kossen Teaching Fellow in Chemistry 03/04/2019  ULTSEC Innovation Fund: Nick Walker, Chris Graham Johan Eriksson, Christian Lawson-Perfect, Abbi Mullins, Matthew Sykes </vt:lpstr>
      <vt:lpstr>Introduction</vt:lpstr>
      <vt:lpstr>Objectives</vt:lpstr>
      <vt:lpstr>Methods</vt:lpstr>
      <vt:lpstr>Evaluation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Marking and Feedback – Let there be marks</dc:title>
  <dc:creator>Hanno Kossen</dc:creator>
  <cp:lastModifiedBy>Ashleigh Cummins</cp:lastModifiedBy>
  <cp:revision>52</cp:revision>
  <dcterms:created xsi:type="dcterms:W3CDTF">2017-12-19T10:09:22Z</dcterms:created>
  <dcterms:modified xsi:type="dcterms:W3CDTF">2019-03-19T15:16:47Z</dcterms:modified>
</cp:coreProperties>
</file>