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0" r:id="rId3"/>
    <p:sldId id="271" r:id="rId4"/>
    <p:sldId id="272" r:id="rId5"/>
    <p:sldId id="270" r:id="rId6"/>
    <p:sldId id="273" r:id="rId7"/>
    <p:sldId id="275" r:id="rId8"/>
    <p:sldId id="274" r:id="rId9"/>
    <p:sldId id="278" r:id="rId10"/>
    <p:sldId id="276" r:id="rId11"/>
    <p:sldId id="263" r:id="rId12"/>
    <p:sldId id="277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EFB5A-85A1-443E-9280-7D56F9FDA39E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E47E-934E-4078-8D66-B77BE4F20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4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16350" y="10216165"/>
            <a:ext cx="2918384" cy="53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B890CBCE-EBDE-48EE-9588-99E561B47379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/>
                <a:cs typeface="ＭＳ Ｐゴシック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1344613"/>
            <a:ext cx="6450013" cy="3629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609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4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6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7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5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1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908B-0B0B-4AAE-AE56-CB7FAF07A36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E045-91F2-4600-90C1-E5A77C23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Layout 1_P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2049" y="969309"/>
            <a:ext cx="2139951" cy="58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350402"/>
            <a:ext cx="100520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ea typeface="ＭＳ Ｐゴシック"/>
                <a:cs typeface="ＭＳ Ｐゴシック"/>
              </a:rPr>
              <a:t>Learning and Teaching Conference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old"/>
              <a:ea typeface="ＭＳ Ｐゴシック"/>
              <a:cs typeface="ＭＳ Ｐゴシック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ea typeface="ＭＳ Ｐゴシック"/>
                <a:cs typeface="ＭＳ Ｐゴシック"/>
              </a:rPr>
              <a:t>April 2019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old"/>
              <a:ea typeface="ＭＳ Ｐゴシック"/>
              <a:cs typeface="ＭＳ Ｐゴシック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8355" y="5581292"/>
            <a:ext cx="8781690" cy="8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189" fontAlgn="base">
              <a:buClr>
                <a:srgbClr val="163462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Kennedy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 fontAlgn="base">
              <a:buClr>
                <a:srgbClr val="163462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Medical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5" descr="NU - A4 Logo (RG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2049" y="162987"/>
            <a:ext cx="197660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2092" y="2355477"/>
            <a:ext cx="8980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academic mentors and e-portfolio to support personal and academic development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0" y="938609"/>
            <a:ext cx="10829405" cy="5586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751" y="441082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evaluation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750" y="5736470"/>
            <a:ext cx="210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2016-17, n = 192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2017-18, n = 269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6" name="Group 5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7" name="Rectangle 6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 Single Corner Rectangle 10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543" y="2213523"/>
            <a:ext cx="2480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the academic mentor system for medicine has been absolutely fantastic, no one goes unnoticed!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1759" y="794589"/>
            <a:ext cx="3058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Academic Mentor meetings has allowed me to reflect on my learning style &amp; improve it as well as motivate me when I needed it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3176" y="550026"/>
            <a:ext cx="3979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mentor was incredibly useful and played a crucial role in ensuring my success this year. She talked me through my results, offered me advice on my learning and also on life in general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2019" y="3276101"/>
            <a:ext cx="2710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academic mentor system is a faultless support network that has never failed me</a:t>
            </a:r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70" y="3771905"/>
            <a:ext cx="4673207" cy="23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11375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Year 1 evaluation comments on the Academic Mentorship scheme.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751" y="212482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evaluation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4543" y="2213523"/>
            <a:ext cx="2480895" cy="2750666"/>
          </a:xfrm>
          <a:prstGeom prst="wedgeRoundRectCallout">
            <a:avLst>
              <a:gd name="adj1" fmla="val 99828"/>
              <a:gd name="adj2" fmla="val 33515"/>
              <a:gd name="adj3" fmla="val 1666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2931269" y="794588"/>
            <a:ext cx="3088531" cy="2682513"/>
          </a:xfrm>
          <a:prstGeom prst="wedgeRoundRectCallout">
            <a:avLst>
              <a:gd name="adj1" fmla="val 34447"/>
              <a:gd name="adj2" fmla="val 72991"/>
              <a:gd name="adj3" fmla="val 1666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6299055" y="569379"/>
            <a:ext cx="3905994" cy="2658304"/>
          </a:xfrm>
          <a:prstGeom prst="wedgeRoundRectCallout">
            <a:avLst>
              <a:gd name="adj1" fmla="val -46444"/>
              <a:gd name="adj2" fmla="val 75832"/>
              <a:gd name="adj3" fmla="val 1666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9141069" y="3322994"/>
            <a:ext cx="2725365" cy="1892099"/>
          </a:xfrm>
          <a:prstGeom prst="wedgeRoundRectCallout">
            <a:avLst>
              <a:gd name="adj1" fmla="val -90672"/>
              <a:gd name="adj2" fmla="val -10575"/>
              <a:gd name="adj3" fmla="val 1666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16" name="Rectangle 15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43169"/>
              </p:ext>
            </p:extLst>
          </p:nvPr>
        </p:nvGraphicFramePr>
        <p:xfrm>
          <a:off x="1171575" y="1037212"/>
          <a:ext cx="9629775" cy="1900186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178941868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456717647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242453554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911354555"/>
                    </a:ext>
                  </a:extLst>
                </a:gridCol>
              </a:tblGrid>
              <a:tr h="8910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students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students meeting the KPI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97604"/>
                  </a:ext>
                </a:extLst>
              </a:tr>
              <a:tr h="4922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99.73%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39479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55.20%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64905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6422"/>
              </p:ext>
            </p:extLst>
          </p:nvPr>
        </p:nvGraphicFramePr>
        <p:xfrm>
          <a:off x="767751" y="3366587"/>
          <a:ext cx="10928949" cy="1428495"/>
        </p:xfrm>
        <a:graphic>
          <a:graphicData uri="http://schemas.openxmlformats.org/drawingml/2006/table">
            <a:tbl>
              <a:tblPr/>
              <a:tblGrid>
                <a:gridCol w="870550">
                  <a:extLst>
                    <a:ext uri="{9D8B030D-6E8A-4147-A177-3AD203B41FA5}">
                      <a16:colId xmlns:a16="http://schemas.microsoft.com/office/drawing/2014/main" val="3961692223"/>
                    </a:ext>
                  </a:extLst>
                </a:gridCol>
                <a:gridCol w="603534">
                  <a:extLst>
                    <a:ext uri="{9D8B030D-6E8A-4147-A177-3AD203B41FA5}">
                      <a16:colId xmlns:a16="http://schemas.microsoft.com/office/drawing/2014/main" val="4148787983"/>
                    </a:ext>
                  </a:extLst>
                </a:gridCol>
                <a:gridCol w="737042">
                  <a:extLst>
                    <a:ext uri="{9D8B030D-6E8A-4147-A177-3AD203B41FA5}">
                      <a16:colId xmlns:a16="http://schemas.microsoft.com/office/drawing/2014/main" val="1194549076"/>
                    </a:ext>
                  </a:extLst>
                </a:gridCol>
                <a:gridCol w="737042">
                  <a:extLst>
                    <a:ext uri="{9D8B030D-6E8A-4147-A177-3AD203B41FA5}">
                      <a16:colId xmlns:a16="http://schemas.microsoft.com/office/drawing/2014/main" val="771840363"/>
                    </a:ext>
                  </a:extLst>
                </a:gridCol>
                <a:gridCol w="1992316">
                  <a:extLst>
                    <a:ext uri="{9D8B030D-6E8A-4147-A177-3AD203B41FA5}">
                      <a16:colId xmlns:a16="http://schemas.microsoft.com/office/drawing/2014/main" val="685340786"/>
                    </a:ext>
                  </a:extLst>
                </a:gridCol>
                <a:gridCol w="3947860">
                  <a:extLst>
                    <a:ext uri="{9D8B030D-6E8A-4147-A177-3AD203B41FA5}">
                      <a16:colId xmlns:a16="http://schemas.microsoft.com/office/drawing/2014/main" val="44969985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151866180"/>
                    </a:ext>
                  </a:extLst>
                </a:gridCol>
                <a:gridCol w="1996155">
                  <a:extLst>
                    <a:ext uri="{9D8B030D-6E8A-4147-A177-3AD203B41FA5}">
                      <a16:colId xmlns:a16="http://schemas.microsoft.com/office/drawing/2014/main" val="7395853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School meeting the University KPI of 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10442"/>
                  </a:ext>
                </a:extLst>
              </a:tr>
              <a:tr h="17310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40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-School has less than 40% of total enrolments with the required number of meetings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9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24097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meeting requirement for Stage 1 Semester 1 is that students have one meeting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 in the portfolio in the first 4 weeks.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319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528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performing school in the University against KPI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51" y="336307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-portfolio usage Semester 1 2017-18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8829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1671 Year 1 meetings recorded in the e-portfolio</a:t>
            </a:r>
            <a:endParaRPr lang="en-GB" alt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10" name="Rectangle 9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 Single Corner Rectangle 10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241155"/>
            <a:ext cx="6753225" cy="5040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51" y="336307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 usage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96200" y="2071418"/>
            <a:ext cx="3886200" cy="954107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10771 Skills sign-offs </a:t>
            </a:r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endParaRPr lang="en-GB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8029575" y="3731104"/>
            <a:ext cx="3355019" cy="138499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4198 Mandatory training </a:t>
            </a:r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sign-offs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12" name="Rectangle 11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751" y="536332"/>
            <a:ext cx="1061049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62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mentorship, and the supporting e-portfolio, enables engage in meaningful discussion supporting students pastorally as and in their personal and academic development.</a:t>
            </a:r>
          </a:p>
          <a:p>
            <a:pPr marL="457200" indent="-2762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and mentors engage with tools with the e-portfolio to inform discussion around academic progress. </a:t>
            </a:r>
          </a:p>
          <a:p>
            <a:pPr marL="457200" indent="-2762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Purposeful, regular and informed meetings between staff and students helps develop a professional personal relationship, despite the large cohort size.</a:t>
            </a:r>
          </a:p>
          <a:p>
            <a:pPr marL="457200" indent="-2762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helped to identify and remediate any issues early.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6" name="Rectangle 5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4262"/>
            <a:ext cx="12192000" cy="2993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25" y="4640652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David Kennedy, School of Medical Education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Kenneth McKeegan, School of Medical Education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John Moss,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Technology Support Unit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John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Peterson, Learning Technology Support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Daniel Plummer,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Technology Support Unit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8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9" name="Rectangle 8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751" y="536332"/>
            <a:ext cx="1061049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Personal tutoring has been ineffective in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MBBS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many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years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student evaluation was poor.</a:t>
            </a:r>
          </a:p>
          <a:p>
            <a:pPr marL="534988" indent="-268288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were drawn from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Faculty, many of whom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involvement with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MBBS programme.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8288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meetings had little focus or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value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poor uptake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few relationships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8288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Tutors was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 for many.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compensate, academic and pastoral support was offered to students identified as in need by a core of staff in the School.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5" name="Rectangle 4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7751" y="536332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– Personal Tutors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50" y="1126053"/>
            <a:ext cx="10591800" cy="5010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7751" y="5891738"/>
            <a:ext cx="114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192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6" name="Group 5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7" name="Rectangle 6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91621"/>
              </p:ext>
            </p:extLst>
          </p:nvPr>
        </p:nvGraphicFramePr>
        <p:xfrm>
          <a:off x="1171575" y="1323724"/>
          <a:ext cx="9629775" cy="1900186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178941868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456717647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242453554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911354555"/>
                    </a:ext>
                  </a:extLst>
                </a:gridCol>
              </a:tblGrid>
              <a:tr h="8910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students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students meeting the KPI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97604"/>
                  </a:ext>
                </a:extLst>
              </a:tr>
              <a:tr h="4922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39479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55.06%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64905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49987"/>
              </p:ext>
            </p:extLst>
          </p:nvPr>
        </p:nvGraphicFramePr>
        <p:xfrm>
          <a:off x="767751" y="3719774"/>
          <a:ext cx="10928949" cy="1428495"/>
        </p:xfrm>
        <a:graphic>
          <a:graphicData uri="http://schemas.openxmlformats.org/drawingml/2006/table">
            <a:tbl>
              <a:tblPr/>
              <a:tblGrid>
                <a:gridCol w="870550">
                  <a:extLst>
                    <a:ext uri="{9D8B030D-6E8A-4147-A177-3AD203B41FA5}">
                      <a16:colId xmlns:a16="http://schemas.microsoft.com/office/drawing/2014/main" val="3961692223"/>
                    </a:ext>
                  </a:extLst>
                </a:gridCol>
                <a:gridCol w="603534">
                  <a:extLst>
                    <a:ext uri="{9D8B030D-6E8A-4147-A177-3AD203B41FA5}">
                      <a16:colId xmlns:a16="http://schemas.microsoft.com/office/drawing/2014/main" val="4148787983"/>
                    </a:ext>
                  </a:extLst>
                </a:gridCol>
                <a:gridCol w="737042">
                  <a:extLst>
                    <a:ext uri="{9D8B030D-6E8A-4147-A177-3AD203B41FA5}">
                      <a16:colId xmlns:a16="http://schemas.microsoft.com/office/drawing/2014/main" val="1194549076"/>
                    </a:ext>
                  </a:extLst>
                </a:gridCol>
                <a:gridCol w="737042">
                  <a:extLst>
                    <a:ext uri="{9D8B030D-6E8A-4147-A177-3AD203B41FA5}">
                      <a16:colId xmlns:a16="http://schemas.microsoft.com/office/drawing/2014/main" val="771840363"/>
                    </a:ext>
                  </a:extLst>
                </a:gridCol>
                <a:gridCol w="1992316">
                  <a:extLst>
                    <a:ext uri="{9D8B030D-6E8A-4147-A177-3AD203B41FA5}">
                      <a16:colId xmlns:a16="http://schemas.microsoft.com/office/drawing/2014/main" val="685340786"/>
                    </a:ext>
                  </a:extLst>
                </a:gridCol>
                <a:gridCol w="3947860">
                  <a:extLst>
                    <a:ext uri="{9D8B030D-6E8A-4147-A177-3AD203B41FA5}">
                      <a16:colId xmlns:a16="http://schemas.microsoft.com/office/drawing/2014/main" val="44969985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151866180"/>
                    </a:ext>
                  </a:extLst>
                </a:gridCol>
                <a:gridCol w="1996155">
                  <a:extLst>
                    <a:ext uri="{9D8B030D-6E8A-4147-A177-3AD203B41FA5}">
                      <a16:colId xmlns:a16="http://schemas.microsoft.com/office/drawing/2014/main" val="7395853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School meeting the University KPI of 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10442"/>
                  </a:ext>
                </a:extLst>
              </a:tr>
              <a:tr h="17310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40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-School has less than 40% of total enrolments with the required number of meetings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9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24097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meeting requirement for Stage 1 Semester 1 is that students have one meeting and a further offer of a meeting within the semester.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319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488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performing school in the University against KPI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51" y="536332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-portfolio usage Semester 1 2016-17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9" name="Rectangle 8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751" y="536332"/>
            <a:ext cx="1061049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for 2018-19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Implementation of a new curriculum from Year 1 in 2018-19.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Reduction in number of lectures with more content to be delivered in small groups and/or via the VLE.</a:t>
            </a: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additional 99 students commencing Year 1 at Newcastle (with a further 24 additional students from 2019-20).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 in academic and pastoral support and guidance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introduction of Academic Mentorship supported by a bespoke e-portfolio.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6" name="Rectangle 5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751" y="536332"/>
            <a:ext cx="106104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Academic Mentorship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 Mentorship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subsumes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tutoring and is akin to educational supervision in post-graduate training.</a:t>
            </a: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trained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School-based staff who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 students’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port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call for advice and support on academic, professional and pastoral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matters.</a:t>
            </a:r>
          </a:p>
          <a:p>
            <a:pPr marL="542925" indent="-276225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 mentors listen to and support students in difficulty, monitor students’ engagement with learning and teaching, support students in their development of learning plans and provide guidance in relation to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policies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procedures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6" name="Rectangle 5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368" y="193432"/>
            <a:ext cx="106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Mentor meeting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19518"/>
              </p:ext>
            </p:extLst>
          </p:nvPr>
        </p:nvGraphicFramePr>
        <p:xfrm>
          <a:off x="566470" y="800943"/>
          <a:ext cx="11058524" cy="5608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07536">
                  <a:extLst>
                    <a:ext uri="{9D8B030D-6E8A-4147-A177-3AD203B41FA5}">
                      <a16:colId xmlns:a16="http://schemas.microsoft.com/office/drawing/2014/main" val="2164606942"/>
                    </a:ext>
                  </a:extLst>
                </a:gridCol>
                <a:gridCol w="3045414">
                  <a:extLst>
                    <a:ext uri="{9D8B030D-6E8A-4147-A177-3AD203B41FA5}">
                      <a16:colId xmlns:a16="http://schemas.microsoft.com/office/drawing/2014/main" val="1061112084"/>
                    </a:ext>
                  </a:extLst>
                </a:gridCol>
                <a:gridCol w="6505574">
                  <a:extLst>
                    <a:ext uri="{9D8B030D-6E8A-4147-A177-3AD203B41FA5}">
                      <a16:colId xmlns:a16="http://schemas.microsoft.com/office/drawing/2014/main" val="2184599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1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</a:t>
                      </a:r>
                    </a:p>
                    <a:p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&amp; Induction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 discussion with opportunity for one-to-one.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7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2: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and Feedback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one-to-one discussion and action planning following first assessment results.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3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3:</a:t>
                      </a:r>
                    </a:p>
                    <a:p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Semester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 one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-to-one discussion about progress, upcoming assessments and sign-off of mandatory training.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6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and Feedback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 one-to-one discussion</a:t>
                      </a:r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action planning for those who are “red” or “amber” in assessments.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8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5: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and Feedback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 one-to-one discussion</a:t>
                      </a:r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action planning for those who are “red” or “amber” in assessments.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1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6:</a:t>
                      </a:r>
                    </a:p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Appraisal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 one-to-one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discussion around progress and, completion of sign-offs and action plan for following academic year.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5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7: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and Feedback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20min one-to-one discussion with those that are “red” in</a:t>
                      </a:r>
                      <a:r>
                        <a:rPr lang="en-GB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end of Year assessments and required to resit.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9413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6" name="Group 5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7" name="Rectangle 6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751" y="441082"/>
            <a:ext cx="106104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supporting e-portfolio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ct val="25000"/>
              </a:spcAft>
              <a:defRPr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facilitate academic mentors in supporting their mentees we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e-portfolio which provides both parties with a range of tools including:</a:t>
            </a:r>
          </a:p>
          <a:p>
            <a:pPr marL="542925" indent="-276225">
              <a:spcBef>
                <a:spcPts val="1200"/>
              </a:spcBef>
              <a:buFontTx/>
              <a:buChar char="•"/>
              <a:defRPr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held on the student record, including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Bef>
                <a:spcPts val="1200"/>
              </a:spcBef>
              <a:buFontTx/>
              <a:buChar char="•"/>
              <a:defRPr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results and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Bef>
                <a:spcPts val="1200"/>
              </a:spcBef>
              <a:buFontTx/>
              <a:buChar char="•"/>
              <a:defRPr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skills and mandatory training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Bef>
                <a:spcPts val="12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of reflections and 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plans.</a:t>
            </a:r>
          </a:p>
          <a:p>
            <a:pPr>
              <a:spcBef>
                <a:spcPct val="0"/>
              </a:spcBef>
              <a:defRPr/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the e-portfolio and student evaluation of academic mentorship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 to measure </a:t>
            </a: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impact.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1" y="6479638"/>
            <a:ext cx="9546392" cy="378362"/>
            <a:chOff x="-1" y="6139543"/>
            <a:chExt cx="12548679" cy="718457"/>
          </a:xfrm>
        </p:grpSpPr>
        <p:sp>
          <p:nvSpPr>
            <p:cNvPr id="6" name="Rectangle 5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24" y="120829"/>
            <a:ext cx="2002394" cy="74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88" y="6446299"/>
            <a:ext cx="2443682" cy="4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615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25000"/>
              </a:spcAft>
              <a:defRPr/>
            </a:pPr>
            <a:r>
              <a:rPr lang="en-GB" altLang="en-U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e-portfolio</a:t>
            </a:r>
            <a:endParaRPr lang="en-GB" altLang="en-US" sz="5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964</Words>
  <Application>Microsoft Office PowerPoint</Application>
  <PresentationFormat>Widescreen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Kennedy</dc:creator>
  <cp:lastModifiedBy>David Kennedy</cp:lastModifiedBy>
  <cp:revision>42</cp:revision>
  <dcterms:created xsi:type="dcterms:W3CDTF">2019-03-05T12:18:20Z</dcterms:created>
  <dcterms:modified xsi:type="dcterms:W3CDTF">2019-03-14T18:02:20Z</dcterms:modified>
</cp:coreProperties>
</file>