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3" r:id="rId2"/>
    <p:sldMasterId id="2147483665" r:id="rId3"/>
    <p:sldMasterId id="2147483651" r:id="rId4"/>
    <p:sldMasterId id="2147483672" r:id="rId5"/>
    <p:sldMasterId id="2147483692" r:id="rId6"/>
    <p:sldMasterId id="2147483705" r:id="rId7"/>
  </p:sldMasterIdLst>
  <p:notesMasterIdLst>
    <p:notesMasterId r:id="rId23"/>
  </p:notesMasterIdLst>
  <p:handoutMasterIdLst>
    <p:handoutMasterId r:id="rId24"/>
  </p:handoutMasterIdLst>
  <p:sldIdLst>
    <p:sldId id="282" r:id="rId8"/>
    <p:sldId id="285" r:id="rId9"/>
    <p:sldId id="257" r:id="rId10"/>
    <p:sldId id="287" r:id="rId11"/>
    <p:sldId id="279" r:id="rId12"/>
    <p:sldId id="273" r:id="rId13"/>
    <p:sldId id="264" r:id="rId14"/>
    <p:sldId id="260" r:id="rId15"/>
    <p:sldId id="267" r:id="rId16"/>
    <p:sldId id="268" r:id="rId17"/>
    <p:sldId id="262" r:id="rId18"/>
    <p:sldId id="283" r:id="rId19"/>
    <p:sldId id="286" r:id="rId20"/>
    <p:sldId id="270" r:id="rId21"/>
    <p:sldId id="281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CF0072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84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B401B-6275-4B53-8011-FC5484CCC3F8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C8444-E0E9-4ED1-BC00-CC0B87469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2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8E7FA-845E-4491-8BEC-02A282964091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8A3A-4505-4A36-8370-02271AC0E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9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E8A3A-4505-4A36-8370-02271AC0EA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4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A3A-4505-4A36-8370-02271AC0EA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5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8A3A-4505-4A36-8370-02271AC0EA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4390256" cy="15145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9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77888" y="2262882"/>
            <a:ext cx="8208912" cy="38304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1302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7413"/>
            <a:ext cx="8229600" cy="380588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bullet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2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287413"/>
            <a:ext cx="4038600" cy="3805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add text content</a:t>
            </a:r>
          </a:p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287413"/>
            <a:ext cx="4038600" cy="380588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bullet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287413"/>
            <a:ext cx="8229600" cy="3805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Click to add content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25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7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6449"/>
            <a:ext cx="4390256" cy="15145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80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0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2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77888" y="2262882"/>
            <a:ext cx="8208912" cy="38304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1820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6449"/>
            <a:ext cx="4390256" cy="15145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54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00457C"/>
                </a:solidFill>
                <a:latin typeface="HelveticaNeueLT Pro 65 M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43338" y="6356350"/>
            <a:ext cx="1457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9957-F973-4A55-9C93-09C0565AA7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9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solidFill>
                  <a:srgbClr val="00457C"/>
                </a:solidFill>
                <a:latin typeface="HelveticaNeueLT Pro 65 M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  <a:lvl2pPr>
              <a:defRPr>
                <a:solidFill>
                  <a:srgbClr val="00457C"/>
                </a:solidFill>
              </a:defRPr>
            </a:lvl2pPr>
            <a:lvl3pPr>
              <a:defRPr>
                <a:solidFill>
                  <a:srgbClr val="00457C"/>
                </a:solidFill>
              </a:defRPr>
            </a:lvl3pPr>
            <a:lvl4pPr>
              <a:defRPr>
                <a:solidFill>
                  <a:srgbClr val="00457C"/>
                </a:solidFill>
              </a:defRPr>
            </a:lvl4pPr>
            <a:lvl5pPr>
              <a:defRPr>
                <a:solidFill>
                  <a:srgbClr val="00457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43338" y="6524625"/>
            <a:ext cx="14573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27CA-D94E-4A76-9AF7-A92225E4C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9393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0136-4C08-4EB9-8E8B-B57F211A12EC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74D-E024-43EE-96D4-D0F7D1B0A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274441"/>
            <a:ext cx="4390256" cy="151459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9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i="0" spc="-150">
                <a:solidFill>
                  <a:srgbClr val="38AB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1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77888" y="2262882"/>
            <a:ext cx="8208912" cy="38304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03841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7413"/>
            <a:ext cx="8229600" cy="380588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bullet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92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287413"/>
            <a:ext cx="4038600" cy="3805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add text content</a:t>
            </a:r>
          </a:p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287413"/>
            <a:ext cx="4038600" cy="380588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bullet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61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287413"/>
            <a:ext cx="8229600" cy="3805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Click to add content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00B2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1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i="0" spc="-150">
                <a:solidFill>
                  <a:srgbClr val="38AB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9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/>
          <a:stretch/>
        </p:blipFill>
        <p:spPr>
          <a:xfrm>
            <a:off x="0" y="0"/>
            <a:ext cx="9144000" cy="68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/>
          <a:stretch/>
        </p:blipFill>
        <p:spPr>
          <a:xfrm>
            <a:off x="0" y="0"/>
            <a:ext cx="9144000" cy="68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/>
          <a:stretch/>
        </p:blipFill>
        <p:spPr>
          <a:xfrm>
            <a:off x="0" y="0"/>
            <a:ext cx="9144000" cy="68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53" r:id="rId3"/>
    <p:sldLayoutId id="2147483655" r:id="rId4"/>
    <p:sldLayoutId id="214748367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02A8-4C5A-4E4B-9D0C-67F8A8B519FC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1837-F484-4467-A1D8-92FAA35EB0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/>
          <a:stretch/>
        </p:blipFill>
        <p:spPr>
          <a:xfrm>
            <a:off x="0" y="0"/>
            <a:ext cx="9144000" cy="68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4248472" cy="54726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900" b="1" dirty="0"/>
              <a:t>Work Integrated Learning – improving career management skills?</a:t>
            </a:r>
            <a:r>
              <a:rPr lang="en-GB" sz="4900" b="1" dirty="0" smtClean="0"/>
              <a:t/>
            </a:r>
            <a:br>
              <a:rPr lang="en-GB" sz="4900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Findings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539551" y="1628800"/>
            <a:ext cx="8031201" cy="4248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Over 50% of respondents</a:t>
            </a:r>
            <a:r>
              <a:rPr lang="en-GB" sz="2800" dirty="0"/>
              <a:t> did not think that the client acting as a reference had a positive </a:t>
            </a:r>
            <a:r>
              <a:rPr lang="en-GB" sz="2800" dirty="0" smtClean="0"/>
              <a:t>impact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/>
              <a:t>Over </a:t>
            </a:r>
            <a:r>
              <a:rPr lang="en-GB" sz="2800" b="1" dirty="0"/>
              <a:t>30% of respondents</a:t>
            </a:r>
            <a:r>
              <a:rPr lang="en-GB" sz="2800" dirty="0"/>
              <a:t> did not feel that gaining insight in a ‘real’ organisation helped them to better understand their own career choices in relation to job </a:t>
            </a:r>
            <a:r>
              <a:rPr lang="en-GB" sz="2800" dirty="0" smtClean="0"/>
              <a:t>offers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75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Implications 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75859" y="1700808"/>
            <a:ext cx="83174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WIL – requirement for explicit identification of career relevant skills, knowledge, attributes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333333"/>
                </a:solidFill>
              </a:rPr>
              <a:t>“</a:t>
            </a:r>
            <a:r>
              <a:rPr lang="en-GB" sz="2800" dirty="0"/>
              <a:t>for optimal economic and social outcomes, graduates must be able to proactively navigate the world of work and self‐manage the career building process” (</a:t>
            </a:r>
            <a:r>
              <a:rPr lang="en-GB" sz="2800" dirty="0" err="1"/>
              <a:t>Bridgstock</a:t>
            </a:r>
            <a:r>
              <a:rPr lang="en-GB" sz="2800" dirty="0"/>
              <a:t>, 2009:31) </a:t>
            </a:r>
            <a:endParaRPr lang="en-GB" sz="280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Develop </a:t>
            </a:r>
            <a:r>
              <a:rPr lang="en-GB" sz="2800" dirty="0"/>
              <a:t>of career management competences (Jackson and Wilton, 2016)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63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75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As a result  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75859" y="1772816"/>
            <a:ext cx="83174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BUS3053 – 40% assignment a reflective report on learning gained from consultancy project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Reflection on employability skills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Asking for evidence of how they can use the skills and knowledge gained of work and how these may support transition into employment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Praise from external examiner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41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75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 smtClean="0"/>
              <a:t>As a result  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75859" y="1700808"/>
            <a:ext cx="83174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BUS1016 new core module [2017/18]</a:t>
            </a:r>
            <a:endParaRPr lang="en-GB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Introduction of ‘employability’ from initial lectures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At least 3 guest lectures;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Semester 1 – PwC on Future of Work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Semester 2 – P&amp;G value of placements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Semester 2 – HR Director on what employers look for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Have seen an increase in interest in placements </a:t>
            </a:r>
          </a:p>
        </p:txBody>
      </p:sp>
    </p:spTree>
    <p:extLst>
      <p:ext uri="{BB962C8B-B14F-4D97-AF65-F5344CB8AC3E}">
        <p14:creationId xmlns:p14="http://schemas.microsoft.com/office/powerpoint/2010/main" val="12577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9072" cy="100811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Further assessment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95536" y="155679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Stage </a:t>
            </a:r>
            <a:r>
              <a:rPr lang="en-GB" sz="2800" dirty="0" err="1" smtClean="0"/>
              <a:t>Evasys</a:t>
            </a:r>
            <a:endParaRPr lang="en-GB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New DLHE [2018]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Career Registration Data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Qualitative research with 40 Business Management undergraduates [analysis ongoing]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To determine if any change in awareness of career management requirements 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11" y="476672"/>
            <a:ext cx="8229600" cy="648072"/>
          </a:xfrm>
        </p:spPr>
        <p:txBody>
          <a:bodyPr>
            <a:noAutofit/>
          </a:bodyPr>
          <a:lstStyle/>
          <a:p>
            <a:r>
              <a:rPr lang="en-GB" sz="4000" dirty="0" smtClean="0"/>
              <a:t>References 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319395" y="1628800"/>
            <a:ext cx="83174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Baruch, Y (2004)</a:t>
            </a:r>
            <a:r>
              <a:rPr lang="en-GB" sz="1800" dirty="0"/>
              <a:t> Managing </a:t>
            </a:r>
            <a:r>
              <a:rPr lang="en-GB" sz="1800" dirty="0" smtClean="0"/>
              <a:t>careers: </a:t>
            </a:r>
            <a:r>
              <a:rPr lang="en-GB" sz="1800" dirty="0"/>
              <a:t>theory and </a:t>
            </a:r>
            <a:r>
              <a:rPr lang="en-GB" sz="1800" dirty="0" smtClean="0"/>
              <a:t>practice. Prentice Hall</a:t>
            </a:r>
            <a:endParaRPr lang="en-GB" sz="1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err="1" smtClean="0"/>
              <a:t>Bridgstock</a:t>
            </a:r>
            <a:r>
              <a:rPr lang="en-GB" sz="1800" dirty="0"/>
              <a:t>, R. (2009). The graduate attributes we’ve overlooked: Enhancing graduates employability through career management skills. </a:t>
            </a:r>
            <a:r>
              <a:rPr lang="en-GB" sz="1800" i="1" dirty="0"/>
              <a:t>Higher Education Research &amp; Development</a:t>
            </a:r>
            <a:r>
              <a:rPr lang="en-GB" sz="1800" dirty="0"/>
              <a:t>, 28(1), 31-44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Clarke, M. (2017) Rethinking graduate employability: the role of capital, individual attributes and context.  </a:t>
            </a:r>
            <a:r>
              <a:rPr lang="en-GB" sz="1800" i="1" dirty="0" smtClean="0"/>
              <a:t>Studies in Higher Education</a:t>
            </a:r>
            <a:r>
              <a:rPr lang="en-GB" sz="1800" dirty="0" smtClean="0"/>
              <a:t>, 1-15.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Jackson, D. and Wilton, N. (2016) Developing career management competencies among undergraduates and the role of work-integrated learning, Teaching in Higher Education, Vol 21(3), 266-286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O'Leary, </a:t>
            </a:r>
            <a:r>
              <a:rPr lang="en-GB" sz="1800" dirty="0" smtClean="0"/>
              <a:t>S. (2017) Graduates</a:t>
            </a:r>
            <a:r>
              <a:rPr lang="en-GB" sz="1800" dirty="0"/>
              <a:t>' Experiences Of, and Attitudes Towards, the Inclusion of Employability-Related Support in Undergraduate Degree Programmes; Trends and Variations by Subject Discipline and </a:t>
            </a:r>
            <a:r>
              <a:rPr lang="en-GB" sz="1800" dirty="0" smtClean="0"/>
              <a:t>Gender, Journal </a:t>
            </a:r>
            <a:r>
              <a:rPr lang="en-GB" sz="1800" dirty="0"/>
              <a:t>of Education and Work</a:t>
            </a:r>
            <a:r>
              <a:rPr lang="en-GB" sz="1800" dirty="0" smtClean="0"/>
              <a:t>, </a:t>
            </a:r>
            <a:r>
              <a:rPr lang="en-GB" sz="1800" dirty="0"/>
              <a:t>Vol.30(1), p.84-105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6778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988" y="548680"/>
            <a:ext cx="8229600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Who</a:t>
            </a:r>
            <a:endParaRPr lang="en-GB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446855" y="1556792"/>
            <a:ext cx="8208912" cy="51845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Sarah Carnegie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Lecturer [HRM]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Newcastle University Business School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0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988" y="548680"/>
            <a:ext cx="8229600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</a:t>
            </a:r>
            <a:endParaRPr lang="en-GB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539552" y="1484784"/>
            <a:ext cx="8208912" cy="518457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Work </a:t>
            </a:r>
            <a:r>
              <a:rPr lang="en-GB" sz="2800" dirty="0"/>
              <a:t>Integrated Learning [WIL]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WIL can </a:t>
            </a:r>
            <a:r>
              <a:rPr lang="en-GB" sz="2800" dirty="0" smtClean="0"/>
              <a:t>be;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smtClean="0"/>
              <a:t>workshops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smtClean="0"/>
              <a:t>live </a:t>
            </a:r>
            <a:r>
              <a:rPr lang="en-GB" i="1" dirty="0"/>
              <a:t>case </a:t>
            </a:r>
            <a:r>
              <a:rPr lang="en-GB" i="1" dirty="0" smtClean="0"/>
              <a:t>studies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smtClean="0"/>
              <a:t>work placements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smtClean="0"/>
              <a:t>client-based </a:t>
            </a:r>
            <a:r>
              <a:rPr lang="en-GB" i="1" dirty="0"/>
              <a:t>consultancy projects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Explore how the experience of a </a:t>
            </a:r>
            <a:r>
              <a:rPr lang="en-GB" sz="2800" dirty="0" smtClean="0"/>
              <a:t>consultancy module [BUS3053] </a:t>
            </a:r>
            <a:r>
              <a:rPr lang="en-GB" sz="2800" dirty="0"/>
              <a:t>impacted on students transition into the work environment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UG </a:t>
            </a:r>
            <a:r>
              <a:rPr lang="en-GB" sz="2800" dirty="0"/>
              <a:t>Stage 3 module [capstone 40 credits]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B2A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027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988" y="548680"/>
            <a:ext cx="8229600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Why</a:t>
            </a:r>
            <a:endParaRPr lang="en-GB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1"/>
          </p:nvPr>
        </p:nvSpPr>
        <p:spPr>
          <a:xfrm>
            <a:off x="539552" y="1673424"/>
            <a:ext cx="8208912" cy="39158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WIL </a:t>
            </a:r>
            <a:r>
              <a:rPr lang="en-GB" sz="2800" dirty="0"/>
              <a:t>integrates academic learning with ‘real-world’ experience and can help develop student’s career management skills (</a:t>
            </a:r>
            <a:r>
              <a:rPr lang="en-GB" sz="2800" dirty="0" err="1"/>
              <a:t>Bridgstock</a:t>
            </a:r>
            <a:r>
              <a:rPr lang="en-GB" sz="2800" dirty="0"/>
              <a:t>, 2009)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Mounting pressures to collaborate with external stakeholders to ensure that the skills and experiences are relevant to those required in the ‘real world’ (O’Leary, </a:t>
            </a:r>
            <a:r>
              <a:rPr lang="en-GB" sz="2800" dirty="0" smtClean="0"/>
              <a:t>2017)</a:t>
            </a:r>
            <a:endParaRPr lang="en-GB" sz="2800" dirty="0">
              <a:solidFill>
                <a:srgbClr val="00B2A9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B2A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50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BUS3053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452044" y="1556792"/>
            <a:ext cx="8208912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Students work in groups of 6 – 8 for an external client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Clients sourced by Module Leader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Group </a:t>
            </a:r>
            <a:r>
              <a:rPr lang="en-GB" sz="2800" dirty="0"/>
              <a:t>selection [criteria]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Groups then responsible for all client management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Clear research plan, </a:t>
            </a:r>
            <a:r>
              <a:rPr lang="en-GB" sz="2800" dirty="0"/>
              <a:t>aims and outcomes </a:t>
            </a:r>
            <a:r>
              <a:rPr lang="en-GB" sz="2800" dirty="0" smtClean="0"/>
              <a:t>agreed</a:t>
            </a:r>
            <a:endParaRPr lang="en-GB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Valid and appropriate recommendations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Important because ….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452044" y="1628800"/>
            <a:ext cx="8208912" cy="460851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Graduates expected to exit their studies in work-ready mode with demonstrable levels of employability (Clarke, 2017)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Decline in ‘linear’ careers / organisations sliming down and speeding </a:t>
            </a:r>
            <a:r>
              <a:rPr lang="en-GB" sz="2800" dirty="0"/>
              <a:t>up (</a:t>
            </a:r>
            <a:r>
              <a:rPr lang="en-GB" sz="2800" dirty="0" err="1"/>
              <a:t>Bridgstock</a:t>
            </a:r>
            <a:r>
              <a:rPr lang="en-GB" sz="2800" dirty="0"/>
              <a:t>, 2009</a:t>
            </a:r>
            <a:r>
              <a:rPr lang="en-GB" sz="2800" dirty="0" smtClean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More transactional employment – security replaced by employability (Baruch, 2004)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083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57566" cy="100811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Research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467544" y="1628800"/>
            <a:ext cx="8136904" cy="459511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Quantitative online survey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Job search activities / acceptance of employment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List of 44 skills / attributes, rated on a 4 point scale;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Relevance of skill / attribute in helping transition into work from university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How the module helped to develop and improve the specific skill or attribute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102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Findings - work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590054" y="2420888"/>
            <a:ext cx="3528392" cy="3888432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dirty="0" smtClean="0"/>
              <a:t>Actively </a:t>
            </a:r>
            <a:r>
              <a:rPr lang="en-GB" sz="2300" dirty="0"/>
              <a:t>participating in meetings and discussions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dirty="0"/>
              <a:t>Being able to manage competing deadlines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dirty="0"/>
              <a:t>Being able to cope with multiple deadlines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300" dirty="0"/>
              <a:t>Importance of networks and personal contacts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83039" y="2400247"/>
            <a:ext cx="4571641" cy="4269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Being </a:t>
            </a:r>
            <a:r>
              <a:rPr lang="en-GB" sz="3000" dirty="0"/>
              <a:t>able to work with people at all levels in the hierarchy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Ability to persuade and influence others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Working as part of a team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Being able to work autonomously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Willingness to take initiative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GB" sz="3000" dirty="0" smtClean="0"/>
              <a:t>Willingness to take responsibility 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1556792"/>
            <a:ext cx="826462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The ‘top’ skills or attributes rated as </a:t>
            </a:r>
            <a:r>
              <a:rPr lang="en-GB" b="1" dirty="0" smtClean="0"/>
              <a:t>‘highly essential’</a:t>
            </a:r>
            <a:r>
              <a:rPr lang="en-GB" dirty="0" smtClean="0"/>
              <a:t> </a:t>
            </a:r>
            <a:r>
              <a:rPr lang="en-GB" sz="1700" dirty="0" smtClean="0"/>
              <a:t>[minimum </a:t>
            </a:r>
            <a:r>
              <a:rPr lang="en-GB" sz="1700" dirty="0"/>
              <a:t>of 40% of students indicating ‘highly essential</a:t>
            </a:r>
            <a:r>
              <a:rPr lang="en-GB" sz="1700" dirty="0" smtClean="0"/>
              <a:t>’]</a:t>
            </a:r>
            <a:endParaRPr lang="en-GB" sz="17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69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97" y="548680"/>
            <a:ext cx="8229600" cy="79208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Findings - module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>
          <a:xfrm>
            <a:off x="4572000" y="2780928"/>
            <a:ext cx="3998753" cy="38304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100" dirty="0" smtClean="0"/>
              <a:t>Being </a:t>
            </a:r>
            <a:r>
              <a:rPr lang="en-GB" sz="2100" dirty="0"/>
              <a:t>able to manage competing deadlines 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100" dirty="0"/>
              <a:t>Managing your own time 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100" dirty="0"/>
              <a:t>Being able to work autonomously 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100" dirty="0"/>
              <a:t>Importance of networks and personal contacts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GB" sz="2100" dirty="0"/>
              <a:t>Ability to persuade and influence </a:t>
            </a:r>
            <a:r>
              <a:rPr lang="en-GB" sz="2100" dirty="0" smtClean="0"/>
              <a:t>others</a:t>
            </a:r>
            <a:endParaRPr lang="en-GB" sz="21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192" y="2780928"/>
            <a:ext cx="3896784" cy="383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Being able to cope with multiple deadlines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Working as part of a team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Willingness to take the initiative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Actively participating in meetings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9192" y="155679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‘top’ areas where the module was rated as </a:t>
            </a:r>
            <a:r>
              <a:rPr lang="en-GB" b="1" dirty="0" smtClean="0"/>
              <a:t>‘very helpful’</a:t>
            </a:r>
            <a:r>
              <a:rPr lang="en-GB" dirty="0" smtClean="0"/>
              <a:t> in developing skills or attributes </a:t>
            </a:r>
            <a:r>
              <a:rPr lang="en-GB" sz="1600" dirty="0" smtClean="0"/>
              <a:t>[minimum of 30% of students indicating ‘very helpful’]</a:t>
            </a:r>
            <a:endParaRPr lang="en-US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on Slide Option Tw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Slide Option Th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 Slide Option F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NUBS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0072"/>
      </a:accent1>
      <a:accent2>
        <a:srgbClr val="00B2A9"/>
      </a:accent2>
      <a:accent3>
        <a:srgbClr val="00A9E0"/>
      </a:accent3>
      <a:accent4>
        <a:srgbClr val="FDC82F"/>
      </a:accent4>
      <a:accent5>
        <a:srgbClr val="93509E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NUBS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0072"/>
      </a:accent1>
      <a:accent2>
        <a:srgbClr val="00B2A9"/>
      </a:accent2>
      <a:accent3>
        <a:srgbClr val="00A9E0"/>
      </a:accent3>
      <a:accent4>
        <a:srgbClr val="FDC82F"/>
      </a:accent4>
      <a:accent5>
        <a:srgbClr val="93509E"/>
      </a:accent5>
      <a:accent6>
        <a:srgbClr val="A2AD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resentation Slide Option Th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843</Words>
  <Application>Microsoft Office PowerPoint</Application>
  <PresentationFormat>On-screen Show (4:3)</PresentationFormat>
  <Paragraphs>94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HelveticaNeueLT Pro 65 Md</vt:lpstr>
      <vt:lpstr>Presentation Slide Option Two</vt:lpstr>
      <vt:lpstr>Presentation Slide Option Three</vt:lpstr>
      <vt:lpstr>Presentation Slide Option Four</vt:lpstr>
      <vt:lpstr>Custom Design</vt:lpstr>
      <vt:lpstr>1_Custom Design</vt:lpstr>
      <vt:lpstr>Office Theme</vt:lpstr>
      <vt:lpstr>1_Presentation Slide Option Three</vt:lpstr>
      <vt:lpstr>Work Integrated Learning – improving career management skills?    </vt:lpstr>
      <vt:lpstr>Who</vt:lpstr>
      <vt:lpstr>What </vt:lpstr>
      <vt:lpstr>Why</vt:lpstr>
      <vt:lpstr>BUS3053</vt:lpstr>
      <vt:lpstr>Important because ….</vt:lpstr>
      <vt:lpstr>Research </vt:lpstr>
      <vt:lpstr>Findings - work</vt:lpstr>
      <vt:lpstr>Findings - module</vt:lpstr>
      <vt:lpstr>Findings</vt:lpstr>
      <vt:lpstr>Implications </vt:lpstr>
      <vt:lpstr>As a result  </vt:lpstr>
      <vt:lpstr>As a result  </vt:lpstr>
      <vt:lpstr>Further assessment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Newcastle University Business School</dc:creator>
  <cp:lastModifiedBy>Sarah Carnegie</cp:lastModifiedBy>
  <cp:revision>111</cp:revision>
  <cp:lastPrinted>2019-03-13T09:31:55Z</cp:lastPrinted>
  <dcterms:created xsi:type="dcterms:W3CDTF">2015-09-16T10:22:31Z</dcterms:created>
  <dcterms:modified xsi:type="dcterms:W3CDTF">2019-03-14T12:56:48Z</dcterms:modified>
</cp:coreProperties>
</file>