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3" r:id="rId3"/>
    <p:sldId id="267" r:id="rId4"/>
    <p:sldId id="268" r:id="rId5"/>
    <p:sldId id="266" r:id="rId6"/>
    <p:sldId id="265" r:id="rId7"/>
    <p:sldId id="258" r:id="rId8"/>
    <p:sldId id="269" r:id="rId9"/>
    <p:sldId id="262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6856" autoAdjust="0"/>
  </p:normalViewPr>
  <p:slideViewPr>
    <p:cSldViewPr snapToGrid="0">
      <p:cViewPr varScale="1">
        <p:scale>
          <a:sx n="48" d="100"/>
          <a:sy n="48" d="100"/>
        </p:scale>
        <p:origin x="-10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types of feedback on your work do you find most useful?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Written feedback on essays/assignments</c:v>
                </c:pt>
                <c:pt idx="1">
                  <c:v>Verbal feedback in seminars</c:v>
                </c:pt>
                <c:pt idx="2">
                  <c:v>Verbal feedback in one-to-one tutorials</c:v>
                </c:pt>
                <c:pt idx="3">
                  <c:v>Informal feedback by email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18</c:v>
                </c:pt>
                <c:pt idx="2">
                  <c:v>13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often do you read the written feedback on your assessed work?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Always </c:v>
                </c:pt>
                <c:pt idx="1">
                  <c:v>Most of the time</c:v>
                </c:pt>
                <c:pt idx="2">
                  <c:v>Sometimes</c:v>
                </c:pt>
                <c:pt idx="3">
                  <c:v>Hardly ever</c:v>
                </c:pt>
                <c:pt idx="4">
                  <c:v>Never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146025036148101E-2"/>
          <c:y val="0.86423650692245579"/>
          <c:w val="0.85570777305629375"/>
          <c:h val="0.13576349307754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helpful do you find written feedback to your assessed work?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Very helpful</c:v>
                </c:pt>
                <c:pt idx="1">
                  <c:v>Quite helpful</c:v>
                </c:pt>
                <c:pt idx="2">
                  <c:v>Neither helpful or unhelpful</c:v>
                </c:pt>
                <c:pt idx="3">
                  <c:v>Quite unhelpful</c:v>
                </c:pt>
                <c:pt idx="4">
                  <c:v>Very unhelpful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18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helpful do you find any verbal or informal feedback you have received during your time on the course?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Very helpful</c:v>
                </c:pt>
                <c:pt idx="1">
                  <c:v>Quite helpful</c:v>
                </c:pt>
                <c:pt idx="2">
                  <c:v>Neither helpful or unhelpful</c:v>
                </c:pt>
                <c:pt idx="3">
                  <c:v>Quite unhelpful</c:v>
                </c:pt>
                <c:pt idx="4">
                  <c:v>Very unhelpful</c:v>
                </c:pt>
                <c:pt idx="5">
                  <c:v>Don't know/I have not received any verbal feedback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18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often do you access Blackboard for any or all of your modules?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Every day</c:v>
                </c:pt>
                <c:pt idx="1">
                  <c:v>Most days</c:v>
                </c:pt>
                <c:pt idx="2">
                  <c:v>Once a week</c:v>
                </c:pt>
                <c:pt idx="3">
                  <c:v>Once every two weeks</c:v>
                </c:pt>
                <c:pt idx="4">
                  <c:v>Once a month</c:v>
                </c:pt>
                <c:pt idx="5">
                  <c:v>Never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15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often do you access feedback via Blackboard?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Every day</c:v>
                </c:pt>
                <c:pt idx="1">
                  <c:v>Most days</c:v>
                </c:pt>
                <c:pt idx="2">
                  <c:v>Once a week</c:v>
                </c:pt>
                <c:pt idx="3">
                  <c:v>Once every two weeks</c:v>
                </c:pt>
                <c:pt idx="4">
                  <c:v>Once a month</c:v>
                </c:pt>
                <c:pt idx="5">
                  <c:v>Never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1">
                  <c:v>2</c:v>
                </c:pt>
                <c:pt idx="2">
                  <c:v>3</c:v>
                </c:pt>
                <c:pt idx="3">
                  <c:v>8</c:v>
                </c:pt>
                <c:pt idx="4">
                  <c:v>15</c:v>
                </c:pt>
                <c:pt idx="5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23FD1-53AA-4848-8457-59D76287EAB7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7AAC2-6E12-4BEE-AC5D-9555862C5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2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1358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GB" dirty="0" smtClean="0"/>
              <a:t>Detail</a:t>
            </a:r>
          </a:p>
          <a:p>
            <a:pPr marL="171450" indent="-171450" eaLnBrk="1" hangingPunct="1">
              <a:buFontTx/>
              <a:buChar char="-"/>
            </a:pPr>
            <a:r>
              <a:rPr lang="en-GB" dirty="0" smtClean="0"/>
              <a:t>Private</a:t>
            </a:r>
            <a:r>
              <a:rPr lang="en-GB" baseline="0" dirty="0" smtClean="0"/>
              <a:t> and individual (less brutal!)</a:t>
            </a:r>
            <a:endParaRPr lang="en-GB" dirty="0" smtClean="0"/>
          </a:p>
          <a:p>
            <a:pPr marL="171450" indent="-171450" eaLnBrk="1" hangingPunct="1">
              <a:buFontTx/>
              <a:buChar char="-"/>
            </a:pPr>
            <a:r>
              <a:rPr lang="en-GB" dirty="0" smtClean="0"/>
              <a:t>Can be returned to (and is returned to)</a:t>
            </a:r>
          </a:p>
          <a:p>
            <a:pPr marL="171450" indent="-171450" eaLnBrk="1" hangingPunct="1">
              <a:buFontTx/>
              <a:buChar char="-"/>
            </a:pPr>
            <a:r>
              <a:rPr lang="en-GB" dirty="0" smtClean="0"/>
              <a:t>Specific</a:t>
            </a:r>
            <a:r>
              <a:rPr lang="en-GB" baseline="0" dirty="0" smtClean="0"/>
              <a:t> to students rather than generic</a:t>
            </a:r>
          </a:p>
          <a:p>
            <a:pPr marL="171450" indent="-171450" eaLnBrk="1" hangingPunct="1">
              <a:buFontTx/>
              <a:buChar char="-"/>
            </a:pPr>
            <a:endParaRPr lang="en-GB" baseline="0" dirty="0" smtClean="0"/>
          </a:p>
          <a:p>
            <a:pPr marL="0" indent="0" eaLnBrk="1" hangingPunct="1">
              <a:buFontTx/>
              <a:buNone/>
            </a:pPr>
            <a:r>
              <a:rPr lang="en-GB" baseline="0" dirty="0" smtClean="0"/>
              <a:t>Generally positive about feedback, but…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 smtClean="0"/>
              <a:t>Repeated comments about vagueness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 smtClean="0"/>
              <a:t>Overly negative comments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 smtClean="0"/>
              <a:t>Appetite for more verbal feedback opportunities (this not entirely down to us though – there is an issue of student </a:t>
            </a:r>
            <a:r>
              <a:rPr lang="en-GB" baseline="0" dirty="0" err="1" smtClean="0"/>
              <a:t>iniative</a:t>
            </a:r>
            <a:r>
              <a:rPr lang="en-GB" baseline="0" dirty="0" smtClean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9348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GB" dirty="0" smtClean="0"/>
              <a:t>Detail</a:t>
            </a:r>
          </a:p>
          <a:p>
            <a:pPr marL="171450" indent="-171450" eaLnBrk="1" hangingPunct="1">
              <a:buFontTx/>
              <a:buChar char="-"/>
            </a:pPr>
            <a:r>
              <a:rPr lang="en-GB" dirty="0" smtClean="0"/>
              <a:t>Private</a:t>
            </a:r>
            <a:r>
              <a:rPr lang="en-GB" baseline="0" dirty="0" smtClean="0"/>
              <a:t> and individual (less brutal!)</a:t>
            </a:r>
            <a:endParaRPr lang="en-GB" dirty="0" smtClean="0"/>
          </a:p>
          <a:p>
            <a:pPr marL="171450" indent="-171450" eaLnBrk="1" hangingPunct="1">
              <a:buFontTx/>
              <a:buChar char="-"/>
            </a:pPr>
            <a:r>
              <a:rPr lang="en-GB" dirty="0" smtClean="0"/>
              <a:t>Can be returned to (and is returned to)</a:t>
            </a:r>
          </a:p>
          <a:p>
            <a:pPr marL="171450" indent="-171450" eaLnBrk="1" hangingPunct="1">
              <a:buFontTx/>
              <a:buChar char="-"/>
            </a:pPr>
            <a:r>
              <a:rPr lang="en-GB" dirty="0" smtClean="0"/>
              <a:t>Specific</a:t>
            </a:r>
            <a:r>
              <a:rPr lang="en-GB" baseline="0" dirty="0" smtClean="0"/>
              <a:t> to students rather than generic</a:t>
            </a:r>
          </a:p>
          <a:p>
            <a:pPr marL="171450" indent="-171450" eaLnBrk="1" hangingPunct="1">
              <a:buFontTx/>
              <a:buChar char="-"/>
            </a:pPr>
            <a:endParaRPr lang="en-GB" baseline="0" dirty="0" smtClean="0"/>
          </a:p>
          <a:p>
            <a:pPr marL="0" indent="0" eaLnBrk="1" hangingPunct="1">
              <a:buFontTx/>
              <a:buNone/>
            </a:pPr>
            <a:r>
              <a:rPr lang="en-GB" baseline="0" dirty="0" smtClean="0"/>
              <a:t>Generally positive about feedback, but…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 smtClean="0"/>
              <a:t>Repeated comments about vagueness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 smtClean="0"/>
              <a:t>Overly negative comments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 smtClean="0"/>
              <a:t>Appetite for more verbal feedback opportunities (this not entirely down to us though – there is an issue of student </a:t>
            </a:r>
            <a:r>
              <a:rPr lang="en-GB" baseline="0" dirty="0" err="1" smtClean="0"/>
              <a:t>iniative</a:t>
            </a:r>
            <a:r>
              <a:rPr lang="en-GB" baseline="0" dirty="0" smtClean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9348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9348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9348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GB" dirty="0" smtClean="0"/>
              <a:t>Sustained interest in accessing this</a:t>
            </a:r>
          </a:p>
          <a:p>
            <a:pPr marL="171450" indent="-171450" eaLnBrk="1" hangingPunct="1">
              <a:buFontTx/>
              <a:buChar char="-"/>
            </a:pPr>
            <a:r>
              <a:rPr lang="en-GB" dirty="0" smtClean="0"/>
              <a:t>A</a:t>
            </a:r>
            <a:r>
              <a:rPr lang="en-GB" baseline="0" dirty="0" smtClean="0"/>
              <a:t> number of ‘loyal listeners’, but quite a few students who dip in and out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 smtClean="0"/>
              <a:t>Spike in first feedforward exercise sign of students’ nervousness about first assessment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 smtClean="0"/>
              <a:t>Surprised that there were a number of listens after the assessment (even the module) had concluded, some for essay 1 as late as March 2019. Sign that students do appreciate assessment links across texts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9348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9348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9348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934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135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4793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GB" dirty="0" smtClean="0"/>
              <a:t>- Unpacking “tacit assumptions” made by tutors that students understand</a:t>
            </a:r>
            <a:r>
              <a:rPr lang="en-GB" baseline="0" dirty="0" smtClean="0"/>
              <a:t> mark schemes (Carless 2007)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7907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135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135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3013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30138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A817B-8B89-42BD-ABB3-95B06CE92A81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188" y="796925"/>
            <a:ext cx="7070726" cy="3978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934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8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0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7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A695-662C-47C6-9F47-D3186CBEE0B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253E-DD7A-409E-8FE9-1F8FE6A159B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5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7381" y="341784"/>
            <a:ext cx="8462731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800">
                <a:solidFill>
                  <a:srgbClr val="C60C30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Univers" pitchFamily="34" charset="0"/>
              </a:defRPr>
            </a:lvl1pPr>
          </a:lstStyle>
          <a:p>
            <a:pPr>
              <a:defRPr/>
            </a:pPr>
            <a:fld id="{B924D760-501C-4584-BB1B-C83871226AE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Univers" pitchFamily="34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Univers" pitchFamily="34" charset="0"/>
              </a:defRPr>
            </a:lvl1pPr>
          </a:lstStyle>
          <a:p>
            <a:pPr>
              <a:defRPr/>
            </a:pPr>
            <a:fld id="{934348F0-E18D-4193-B501-AC39E70D86F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01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564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471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30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133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48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3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9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2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6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2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9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2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tif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106.tif"/>
          <p:cNvPicPr>
            <a:picLocks noChangeAspect="1"/>
          </p:cNvPicPr>
          <p:nvPr userDrawn="1"/>
        </p:nvPicPr>
        <p:blipFill>
          <a:blip r:embed="rId21" cstate="print"/>
          <a:srcRect l="1176" t="13818" r="58175" b="12065"/>
          <a:stretch>
            <a:fillRect/>
          </a:stretch>
        </p:blipFill>
        <p:spPr>
          <a:xfrm>
            <a:off x="5423925" y="0"/>
            <a:ext cx="6768075" cy="68493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035DD-CD96-46AE-9BD7-D0195B2E6E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07BD-5CB1-4684-B54E-FEEDCCE3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6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mailto:tom.harrison@ncl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750" y="1279003"/>
            <a:ext cx="112718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Experimenting with verbal feedback and feedforward techniques </a:t>
            </a:r>
            <a:r>
              <a:rPr lang="en-GB" sz="3600" dirty="0" smtClean="0"/>
              <a:t>in </a:t>
            </a:r>
            <a:r>
              <a:rPr lang="en-GB" sz="3600" dirty="0"/>
              <a:t>Blackboard </a:t>
            </a:r>
            <a:endParaRPr lang="en-GB" sz="3600" dirty="0" smtClean="0"/>
          </a:p>
          <a:p>
            <a:endParaRPr lang="en-GB" sz="36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Tom Harrison</a:t>
            </a:r>
          </a:p>
          <a:p>
            <a:r>
              <a:rPr lang="en-GB" sz="2400" dirty="0" smtClean="0">
                <a:latin typeface="+mj-lt"/>
              </a:rPr>
              <a:t>School of English Literature, Language and Linguistics</a:t>
            </a:r>
          </a:p>
          <a:p>
            <a:r>
              <a:rPr lang="en-GB" sz="2400" dirty="0" smtClean="0">
                <a:latin typeface="+mj-lt"/>
                <a:hlinkClick r:id="rId4"/>
              </a:rPr>
              <a:t>tom.harrison@ncl.ac.uk</a:t>
            </a:r>
            <a:endParaRPr lang="en-GB" sz="2400" dirty="0" smtClean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The Changing Landscape of Higher Education Conference</a:t>
            </a:r>
          </a:p>
          <a:p>
            <a:r>
              <a:rPr lang="en-GB" sz="2400" dirty="0" smtClean="0">
                <a:latin typeface="+mj-lt"/>
              </a:rPr>
              <a:t>Newcastle University</a:t>
            </a:r>
          </a:p>
          <a:p>
            <a:r>
              <a:rPr lang="en-GB" sz="2400" dirty="0" smtClean="0">
                <a:latin typeface="+mj-lt"/>
              </a:rPr>
              <a:t>3 April 2019</a:t>
            </a:r>
            <a:endParaRPr lang="en-GB" sz="2400" dirty="0" smtClean="0">
              <a:latin typeface="+mj-lt"/>
            </a:endParaRPr>
          </a:p>
          <a:p>
            <a:endParaRPr lang="en-GB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6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Student comments on written feedback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952" y="1275346"/>
            <a:ext cx="114020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“I find that written feedback is useful </a:t>
            </a:r>
            <a:r>
              <a:rPr lang="en-GB" sz="2000" dirty="0" smtClean="0">
                <a:solidFill>
                  <a:srgbClr val="FF0000"/>
                </a:solidFill>
              </a:rPr>
              <a:t>to look back on </a:t>
            </a:r>
            <a:r>
              <a:rPr lang="en-GB" sz="2000" dirty="0" smtClean="0"/>
              <a:t>throughout the semester &amp; really helps identify what the </a:t>
            </a:r>
            <a:r>
              <a:rPr lang="en-GB" sz="2000" dirty="0" smtClean="0">
                <a:solidFill>
                  <a:srgbClr val="FF0000"/>
                </a:solidFill>
              </a:rPr>
              <a:t>areas I need to improve </a:t>
            </a:r>
            <a:r>
              <a:rPr lang="en-GB" sz="2000" dirty="0" smtClean="0"/>
              <a:t>[on] are”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“Concrete feedback on work I’ve produced with </a:t>
            </a:r>
            <a:r>
              <a:rPr lang="en-GB" sz="2000" dirty="0" smtClean="0">
                <a:solidFill>
                  <a:srgbClr val="FF0000"/>
                </a:solidFill>
              </a:rPr>
              <a:t>specific examples</a:t>
            </a:r>
            <a:r>
              <a:rPr lang="en-GB" sz="2000" dirty="0" smtClean="0"/>
              <a:t>. It’s also quite nice not to have to receive this feedback face to face as it can be quite </a:t>
            </a:r>
            <a:r>
              <a:rPr lang="en-GB" sz="2000" dirty="0" smtClean="0">
                <a:solidFill>
                  <a:srgbClr val="FF0000"/>
                </a:solidFill>
              </a:rPr>
              <a:t>brutal</a:t>
            </a:r>
            <a:r>
              <a:rPr lang="en-GB" sz="2000" dirty="0" smtClean="0"/>
              <a:t>!”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“Written feedback means that I can return to comments and suggestions </a:t>
            </a:r>
            <a:r>
              <a:rPr lang="en-GB" sz="2000" dirty="0" smtClean="0">
                <a:solidFill>
                  <a:srgbClr val="FF0000"/>
                </a:solidFill>
              </a:rPr>
              <a:t>when writing a new essay</a:t>
            </a:r>
            <a:r>
              <a:rPr lang="en-GB" sz="2000" dirty="0" smtClean="0"/>
              <a:t>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“You can see exactly what you’ve done right and wrong on essays. In seminars they give examples on how to approach issues in the essays in more of a generic way that helps with most essays and help most students”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“</a:t>
            </a:r>
            <a:r>
              <a:rPr lang="en-GB" sz="2000" dirty="0" smtClean="0">
                <a:solidFill>
                  <a:srgbClr val="FF0000"/>
                </a:solidFill>
              </a:rPr>
              <a:t>Vague advice </a:t>
            </a:r>
            <a:r>
              <a:rPr lang="en-GB" sz="2000" dirty="0" smtClean="0"/>
              <a:t>(such as question marks) are not helpful. Specific guidance is more useful. Instead of just stating things are wrong, say how they can be improved”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“Feedback that is entirely negative can be quite </a:t>
            </a:r>
            <a:r>
              <a:rPr lang="en-GB" sz="2000" dirty="0" smtClean="0">
                <a:solidFill>
                  <a:srgbClr val="FF0000"/>
                </a:solidFill>
              </a:rPr>
              <a:t>discouraging and disheartening</a:t>
            </a:r>
            <a:r>
              <a:rPr lang="en-GB" sz="2000" dirty="0" smtClean="0"/>
              <a:t>”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“I'm glad it's there but </a:t>
            </a:r>
            <a:r>
              <a:rPr lang="en-GB" sz="2000" dirty="0" smtClean="0">
                <a:solidFill>
                  <a:srgbClr val="FF0000"/>
                </a:solidFill>
              </a:rPr>
              <a:t>in a formal setting it can be hard to ask for further clarification </a:t>
            </a:r>
            <a:r>
              <a:rPr lang="en-GB" sz="2000" dirty="0" smtClean="0"/>
              <a:t>of feedback remarks”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“I think it would be better to have </a:t>
            </a:r>
            <a:r>
              <a:rPr lang="en-GB" sz="2000" dirty="0" smtClean="0">
                <a:solidFill>
                  <a:srgbClr val="FF0000"/>
                </a:solidFill>
              </a:rPr>
              <a:t>more verbal feedback</a:t>
            </a:r>
            <a:r>
              <a:rPr lang="en-GB" sz="2000" dirty="0" smtClean="0"/>
              <a:t>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3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Findings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952" y="2090355"/>
            <a:ext cx="114020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/>
              <a:t>Students </a:t>
            </a:r>
            <a:r>
              <a:rPr lang="en-GB" sz="2800" u="sng" dirty="0" smtClean="0"/>
              <a:t>do </a:t>
            </a:r>
            <a:r>
              <a:rPr lang="en-GB" sz="2800" dirty="0" smtClean="0"/>
              <a:t>pay attention to written feedback!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/>
              <a:t>Specific, individual feedback highly valued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/>
              <a:t>Students like to see a balance between what they’ve done well and areas where they can improve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/>
              <a:t>Verbal feedback also valued, as it allows for clarification and is less formal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/>
              <a:t>Blackboard is used regularly</a:t>
            </a: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1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The experiment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952" y="1275346"/>
            <a:ext cx="11402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43033" r="53148" b="18647"/>
          <a:stretch/>
        </p:blipFill>
        <p:spPr bwMode="auto">
          <a:xfrm>
            <a:off x="2930577" y="1595515"/>
            <a:ext cx="5861154" cy="40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8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The experiment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952" y="1275346"/>
            <a:ext cx="11402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t="23002" r="4463" b="33145"/>
          <a:stretch/>
        </p:blipFill>
        <p:spPr bwMode="auto">
          <a:xfrm>
            <a:off x="645199" y="2014262"/>
            <a:ext cx="10901602" cy="348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2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The experiment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952" y="1275346"/>
            <a:ext cx="11402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59822"/>
              </p:ext>
            </p:extLst>
          </p:nvPr>
        </p:nvGraphicFramePr>
        <p:xfrm>
          <a:off x="745896" y="1490013"/>
          <a:ext cx="11274975" cy="267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620"/>
                <a:gridCol w="1991064"/>
                <a:gridCol w="3380176"/>
                <a:gridCol w="3218115"/>
              </a:tblGrid>
              <a:tr h="10350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Essay 1 </a:t>
                      </a:r>
                      <a:r>
                        <a:rPr lang="en-GB" dirty="0" smtClean="0"/>
                        <a:t>feedforward (October</a:t>
                      </a:r>
                      <a:r>
                        <a:rPr lang="en-GB" baseline="0" dirty="0" smtClean="0"/>
                        <a:t> 2018)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Essay 1 </a:t>
                      </a:r>
                      <a:r>
                        <a:rPr lang="en-GB" dirty="0" smtClean="0"/>
                        <a:t>feedback/feedforward (November 2018)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Essay 2 feedback/feedforward (December 2018)</a:t>
                      </a:r>
                      <a:endParaRPr lang="en-GB" dirty="0"/>
                    </a:p>
                  </a:txBody>
                  <a:tcPr/>
                </a:tc>
              </a:tr>
              <a:tr h="31073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hits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</a:t>
                      </a:r>
                      <a:endParaRPr lang="en-GB" dirty="0"/>
                    </a:p>
                  </a:txBody>
                  <a:tcPr/>
                </a:tc>
              </a:tr>
              <a:tr h="310730">
                <a:tc>
                  <a:txBody>
                    <a:bodyPr/>
                    <a:lstStyle/>
                    <a:p>
                      <a:r>
                        <a:rPr lang="en-GB" dirty="0" smtClean="0"/>
                        <a:t>Repeat  users (2 or more hits)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</a:tr>
              <a:tr h="310730">
                <a:tc>
                  <a:txBody>
                    <a:bodyPr/>
                    <a:lstStyle/>
                    <a:p>
                      <a:r>
                        <a:rPr lang="en-GB" dirty="0" smtClean="0"/>
                        <a:t>Outside</a:t>
                      </a:r>
                      <a:r>
                        <a:rPr lang="en-GB" baseline="0" dirty="0" smtClean="0"/>
                        <a:t> users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5590" y="4554863"/>
            <a:ext cx="10940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Informal written feedback taken in seminars in November indicated:</a:t>
            </a:r>
            <a:endParaRPr lang="en-GB" sz="2400" dirty="0">
              <a:solidFill>
                <a:prstClr val="black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Online feedforward was perceived as useful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Both online feedforward and feedback were accessible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Students liked the informality and dialogue implied by the verbal responses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9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Next steps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952" y="1275346"/>
            <a:ext cx="11402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4" t="60870" r="4513" b="11413"/>
          <a:stretch/>
        </p:blipFill>
        <p:spPr bwMode="auto">
          <a:xfrm>
            <a:off x="604358" y="1275346"/>
            <a:ext cx="10983284" cy="218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9655" y="3956783"/>
            <a:ext cx="111926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Feedforward advice on second essay for Introduction to Literary Studies II (semester 2)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Adaptation of sessions delivered on essay writing, which was designed around student questions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Students to read model essays in advance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Audio added to PowerPoint slides as a ‘walk-through’ to presentation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Attempt to find a practical balance between dialogue, student independence, and tutor time constraints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9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Next steps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952" y="1275346"/>
            <a:ext cx="11402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8" t="31319" r="4055" b="17935"/>
          <a:stretch/>
        </p:blipFill>
        <p:spPr bwMode="auto">
          <a:xfrm>
            <a:off x="263492" y="917541"/>
            <a:ext cx="7330008" cy="278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34239" r="6295" b="18750"/>
          <a:stretch/>
        </p:blipFill>
        <p:spPr bwMode="auto">
          <a:xfrm>
            <a:off x="3718789" y="3793472"/>
            <a:ext cx="8473211" cy="306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95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Conclusions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952" y="1275346"/>
            <a:ext cx="11402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571548" y="1275346"/>
            <a:ext cx="110489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There is an appetite from students for more feedback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Students engaged practically with how their feedback can help them in future assignments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Online feedforward and feedback exercises accessible and reduce need to dedicate seminar time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From a tutor perspective, ‘informal’ feedback methods like this are quick and relatively straightforward, with most content generated by student questions/comments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Students are more proactive in asking for advice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</a:rPr>
              <a:t>In feedforward exercises, the emphasis must always be on guidance rather than prescription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5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9915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defRPr/>
            </a:pPr>
            <a:r>
              <a:rPr lang="en-GB" sz="4400" b="1" dirty="0" smtClean="0">
                <a:solidFill>
                  <a:prstClr val="white"/>
                </a:solidFill>
                <a:latin typeface="+mj-lt"/>
              </a:rPr>
              <a:t>Research context</a:t>
            </a:r>
            <a:endParaRPr lang="en-GB" sz="4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577" y="1159099"/>
            <a:ext cx="11554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</a:rPr>
              <a:t>Feedback not a “linear transfer” (Higgins et al. 2001, 271) between tutor and student; many students misunderstand it (Higgins 2000)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</a:rPr>
              <a:t>Concerns about “outcome-based assessment” (</a:t>
            </a:r>
            <a:r>
              <a:rPr lang="en-GB" sz="2200" dirty="0" err="1" smtClean="0">
                <a:latin typeface="+mj-lt"/>
              </a:rPr>
              <a:t>Eccleston</a:t>
            </a:r>
            <a:r>
              <a:rPr lang="en-GB" sz="2200" dirty="0" smtClean="0">
                <a:latin typeface="+mj-lt"/>
              </a:rPr>
              <a:t> 1999); students have different priorities (Scott 2011)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</a:rPr>
              <a:t>Feedback can include informal processes including in-seminar verbal feedback, but this is not always recognised as such by tutors or students (Gibbs et al. 2003)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</a:rPr>
              <a:t>Concerns about feedback not being read or being misunderstood (Gibbs and Simpson 2005); or not being recognised as transferable to other modules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</a:rPr>
              <a:t>Students “seem to want virtually continuous feedback” (Scott 2011), although not necessarily through formal routes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200" dirty="0"/>
              <a:t>Increasing emphasis on a dialogic model of feedback (Nicol 2010) that aligns with “flipped learning” </a:t>
            </a:r>
            <a:r>
              <a:rPr lang="en-GB" sz="2200" dirty="0" smtClean="0"/>
              <a:t>models</a:t>
            </a:r>
            <a:endParaRPr lang="en-GB" sz="2200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</a:rPr>
              <a:t>Student agency and self-reflection essential to ensure that feedback does not constitute surface learning (</a:t>
            </a:r>
            <a:r>
              <a:rPr lang="en-GB" sz="2200" dirty="0" err="1" smtClean="0">
                <a:latin typeface="+mj-lt"/>
              </a:rPr>
              <a:t>Maclellan</a:t>
            </a:r>
            <a:r>
              <a:rPr lang="en-GB" sz="2200" dirty="0" smtClean="0">
                <a:latin typeface="+mj-lt"/>
              </a:rPr>
              <a:t> 2001; Ramsden 2003)</a:t>
            </a:r>
          </a:p>
          <a:p>
            <a:endParaRPr lang="en-GB" sz="2200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</a:rPr>
              <a:t>Still a lot of confusion (from tutors and students) about what feedback </a:t>
            </a:r>
            <a:r>
              <a:rPr lang="en-GB" sz="2200" u="sng" dirty="0" smtClean="0">
                <a:latin typeface="+mj-lt"/>
              </a:rPr>
              <a:t>is</a:t>
            </a:r>
            <a:r>
              <a:rPr lang="en-GB" sz="2200" dirty="0" smtClean="0">
                <a:latin typeface="+mj-lt"/>
              </a:rPr>
              <a:t> and what it </a:t>
            </a:r>
            <a:r>
              <a:rPr lang="en-GB" sz="2200" u="sng" dirty="0" smtClean="0">
                <a:latin typeface="+mj-lt"/>
              </a:rPr>
              <a:t>does</a:t>
            </a:r>
            <a:r>
              <a:rPr lang="en-GB" sz="2200" dirty="0" smtClean="0">
                <a:latin typeface="+mj-lt"/>
              </a:rPr>
              <a:t>!</a:t>
            </a:r>
            <a:endParaRPr lang="en-GB" sz="22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6961" t="10915" r="18677" b="34096"/>
          <a:stretch/>
        </p:blipFill>
        <p:spPr>
          <a:xfrm>
            <a:off x="246528" y="840379"/>
            <a:ext cx="11770659" cy="56567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9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3200" b="1" dirty="0" smtClean="0">
                <a:solidFill>
                  <a:prstClr val="white"/>
                </a:solidFill>
              </a:rPr>
              <a:t>Mark schemes</a:t>
            </a:r>
            <a:endParaRPr lang="en-GB" sz="32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6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920958"/>
            <a:ext cx="85523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2.1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strong</a:t>
            </a:r>
            <a:r>
              <a:rPr lang="en-GB" dirty="0">
                <a:solidFill>
                  <a:prstClr val="black"/>
                </a:solidFill>
              </a:rPr>
              <a:t> knowledge…ranging beyond module material”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competence</a:t>
            </a:r>
            <a:r>
              <a:rPr lang="en-GB" dirty="0">
                <a:solidFill>
                  <a:prstClr val="black"/>
                </a:solidFill>
              </a:rPr>
              <a:t> in academic style”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command</a:t>
            </a:r>
            <a:r>
              <a:rPr lang="en-GB" dirty="0">
                <a:solidFill>
                  <a:prstClr val="black"/>
                </a:solidFill>
              </a:rPr>
              <a:t> of discipline-specific vocabulary”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Detailed</a:t>
            </a:r>
            <a:r>
              <a:rPr lang="en-GB" dirty="0">
                <a:solidFill>
                  <a:prstClr val="black"/>
                </a:solidFill>
              </a:rPr>
              <a:t> and </a:t>
            </a:r>
            <a:r>
              <a:rPr lang="en-GB" dirty="0">
                <a:solidFill>
                  <a:srgbClr val="FF0000"/>
                </a:solidFill>
              </a:rPr>
              <a:t>secure</a:t>
            </a:r>
            <a:r>
              <a:rPr lang="en-GB" dirty="0">
                <a:solidFill>
                  <a:prstClr val="black"/>
                </a:solidFill>
              </a:rPr>
              <a:t> knowledge”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</a:rPr>
              <a:t>“</a:t>
            </a:r>
            <a:r>
              <a:rPr lang="en-GB" dirty="0" smtClean="0">
                <a:solidFill>
                  <a:srgbClr val="FF0000"/>
                </a:solidFill>
              </a:rPr>
              <a:t>Evidence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of independence of thought…</a:t>
            </a:r>
            <a:r>
              <a:rPr lang="en-GB" dirty="0">
                <a:solidFill>
                  <a:srgbClr val="FF0000"/>
                </a:solidFill>
              </a:rPr>
              <a:t>effort</a:t>
            </a:r>
            <a:r>
              <a:rPr lang="en-GB" dirty="0">
                <a:solidFill>
                  <a:prstClr val="black"/>
                </a:solidFill>
              </a:rPr>
              <a:t> to engage”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First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full</a:t>
            </a:r>
            <a:r>
              <a:rPr lang="en-GB" dirty="0">
                <a:solidFill>
                  <a:prstClr val="black"/>
                </a:solidFill>
              </a:rPr>
              <a:t>…understanding and knowledge of the subject, ranging well beyond module material”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high academic standard</a:t>
            </a:r>
            <a:r>
              <a:rPr lang="en-GB" dirty="0">
                <a:solidFill>
                  <a:prstClr val="black"/>
                </a:solidFill>
              </a:rPr>
              <a:t>, polished and fluent”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strong command </a:t>
            </a:r>
            <a:r>
              <a:rPr lang="en-GB" dirty="0">
                <a:solidFill>
                  <a:prstClr val="black"/>
                </a:solidFill>
              </a:rPr>
              <a:t>of discipline-specific vocabulary”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Thorough knowledge </a:t>
            </a:r>
            <a:r>
              <a:rPr lang="en-GB" dirty="0">
                <a:solidFill>
                  <a:prstClr val="black"/>
                </a:solidFill>
              </a:rPr>
              <a:t>of primary/secondary materials”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demonstrating</a:t>
            </a:r>
            <a:r>
              <a:rPr lang="en-GB" dirty="0">
                <a:solidFill>
                  <a:prstClr val="black"/>
                </a:solidFill>
              </a:rPr>
              <a:t> independence/originality”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933"/>
            <a:ext cx="4466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3200" b="1" dirty="0" smtClean="0">
                <a:solidFill>
                  <a:prstClr val="white"/>
                </a:solidFill>
              </a:rPr>
              <a:t>Mark scheme descriptors</a:t>
            </a:r>
            <a:endParaRPr lang="en-GB" sz="32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01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9915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defRPr/>
            </a:pPr>
            <a:r>
              <a:rPr lang="en-GB" sz="4400" b="1" dirty="0" smtClean="0">
                <a:solidFill>
                  <a:prstClr val="white"/>
                </a:solidFill>
                <a:latin typeface="+mj-lt"/>
              </a:rPr>
              <a:t>The survey</a:t>
            </a:r>
            <a:endParaRPr lang="en-GB" sz="4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576" y="1775325"/>
            <a:ext cx="10899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+mj-lt"/>
              </a:rPr>
              <a:t>Survey </a:t>
            </a:r>
            <a:r>
              <a:rPr lang="en-GB" sz="2800" dirty="0" smtClean="0">
                <a:latin typeface="+mj-lt"/>
              </a:rPr>
              <a:t>of </a:t>
            </a:r>
            <a:r>
              <a:rPr lang="en-GB" sz="2800" dirty="0" smtClean="0">
                <a:latin typeface="+mj-lt"/>
              </a:rPr>
              <a:t>40 first and second year students from the School of English across semesters 1-2, 2018-19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+mj-lt"/>
              </a:rPr>
              <a:t>One formal survey (40 participants), informal written feedback collected in seminars (approximately 30 participants)</a:t>
            </a:r>
            <a:endParaRPr lang="en-GB" sz="2800" dirty="0" smtClean="0"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+mj-lt"/>
              </a:rPr>
              <a:t>In the formal survey, students were asked to comment on: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+mj-lt"/>
              </a:rPr>
              <a:t>Quality of written feedback they had received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+mj-lt"/>
              </a:rPr>
              <a:t>Quality of verbal feedback they had received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+mj-lt"/>
              </a:rPr>
              <a:t>The extent to which (and how) they engage with feedback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+mj-lt"/>
              </a:rPr>
              <a:t>Possible areas for improvement</a:t>
            </a:r>
          </a:p>
          <a:p>
            <a:pPr marL="914400" lvl="1" indent="-457200">
              <a:buFontTx/>
              <a:buChar char="-"/>
            </a:pPr>
            <a:endParaRPr lang="en-GB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Types of feedback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12364861"/>
              </p:ext>
            </p:extLst>
          </p:nvPr>
        </p:nvGraphicFramePr>
        <p:xfrm>
          <a:off x="2408795" y="802105"/>
          <a:ext cx="6704707" cy="589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899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Types of feedback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00754681"/>
              </p:ext>
            </p:extLst>
          </p:nvPr>
        </p:nvGraphicFramePr>
        <p:xfrm>
          <a:off x="2987898" y="920958"/>
          <a:ext cx="5653825" cy="51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0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Types of feedback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99034824"/>
              </p:ext>
            </p:extLst>
          </p:nvPr>
        </p:nvGraphicFramePr>
        <p:xfrm>
          <a:off x="0" y="802105"/>
          <a:ext cx="6281219" cy="543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31350929"/>
              </p:ext>
            </p:extLst>
          </p:nvPr>
        </p:nvGraphicFramePr>
        <p:xfrm>
          <a:off x="5272644" y="802105"/>
          <a:ext cx="6919356" cy="585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72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2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18854"/>
            <a:ext cx="9875520" cy="103981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b="1" dirty="0" smtClean="0">
                <a:solidFill>
                  <a:prstClr val="white"/>
                </a:solidFill>
              </a:rPr>
              <a:t>Types of feedback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80" y="136198"/>
            <a:ext cx="1728192" cy="567983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12347970"/>
              </p:ext>
            </p:extLst>
          </p:nvPr>
        </p:nvGraphicFramePr>
        <p:xfrm>
          <a:off x="159733" y="920958"/>
          <a:ext cx="5764550" cy="533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7050338"/>
              </p:ext>
            </p:extLst>
          </p:nvPr>
        </p:nvGraphicFramePr>
        <p:xfrm>
          <a:off x="5947699" y="920958"/>
          <a:ext cx="5725912" cy="54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431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1223</Words>
  <Application>Microsoft Office PowerPoint</Application>
  <PresentationFormat>Custom</PresentationFormat>
  <Paragraphs>183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Harrison</dc:creator>
  <cp:lastModifiedBy>Helen</cp:lastModifiedBy>
  <cp:revision>34</cp:revision>
  <dcterms:created xsi:type="dcterms:W3CDTF">2019-03-26T12:32:32Z</dcterms:created>
  <dcterms:modified xsi:type="dcterms:W3CDTF">2019-04-01T11:05:14Z</dcterms:modified>
</cp:coreProperties>
</file>