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0" y="1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6B3190-7222-4D35-BA1E-03D35814A6FD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2B282AE-25BC-492F-9487-1DA087320872}">
      <dgm:prSet phldrT="[Text]" custT="1"/>
      <dgm:spPr/>
      <dgm:t>
        <a:bodyPr/>
        <a:lstStyle/>
        <a:p>
          <a:r>
            <a:rPr lang="en-US" sz="2000" u="sng" dirty="0" smtClean="0"/>
            <a:t>Student Engagement Steering group</a:t>
          </a:r>
        </a:p>
        <a:p>
          <a:r>
            <a:rPr lang="en-US" sz="2000" dirty="0" smtClean="0"/>
            <a:t>Strategic focus</a:t>
          </a:r>
          <a:endParaRPr lang="en-US" sz="2000" dirty="0"/>
        </a:p>
      </dgm:t>
    </dgm:pt>
    <dgm:pt modelId="{C9980335-3014-4220-B5BD-892415D5A1FB}" type="parTrans" cxnId="{847AC903-79CC-4357-AFED-389814411A48}">
      <dgm:prSet/>
      <dgm:spPr/>
      <dgm:t>
        <a:bodyPr/>
        <a:lstStyle/>
        <a:p>
          <a:endParaRPr lang="en-US"/>
        </a:p>
      </dgm:t>
    </dgm:pt>
    <dgm:pt modelId="{ED3D0D7D-C600-4198-833D-D0FF3202BBA8}" type="sibTrans" cxnId="{847AC903-79CC-4357-AFED-389814411A48}">
      <dgm:prSet/>
      <dgm:spPr/>
      <dgm:t>
        <a:bodyPr/>
        <a:lstStyle/>
        <a:p>
          <a:endParaRPr lang="en-US"/>
        </a:p>
      </dgm:t>
    </dgm:pt>
    <dgm:pt modelId="{7237D4E2-672F-4443-B358-3B17AE2BAEC9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2400" u="sng" dirty="0" smtClean="0"/>
            <a:t>Process</a:t>
          </a:r>
        </a:p>
        <a:p>
          <a:r>
            <a:rPr lang="en-US" sz="2400" dirty="0" smtClean="0"/>
            <a:t>Inclusivity vs. accessibility</a:t>
          </a:r>
          <a:endParaRPr lang="en-US" sz="2400" dirty="0"/>
        </a:p>
      </dgm:t>
    </dgm:pt>
    <dgm:pt modelId="{3DF1394D-1FD8-4B95-AAF4-2D686F18EE2A}" type="parTrans" cxnId="{57214E75-3FC8-4ACE-AC20-34F09FA33AB6}">
      <dgm:prSet/>
      <dgm:spPr/>
      <dgm:t>
        <a:bodyPr/>
        <a:lstStyle/>
        <a:p>
          <a:endParaRPr lang="en-US"/>
        </a:p>
      </dgm:t>
    </dgm:pt>
    <dgm:pt modelId="{896DB823-FF5B-4AE1-BC52-E423D128BB65}" type="sibTrans" cxnId="{57214E75-3FC8-4ACE-AC20-34F09FA33AB6}">
      <dgm:prSet/>
      <dgm:spPr>
        <a:solidFill>
          <a:schemeClr val="accent6"/>
        </a:solidFill>
      </dgm:spPr>
      <dgm:t>
        <a:bodyPr/>
        <a:lstStyle/>
        <a:p>
          <a:endParaRPr lang="en-US"/>
        </a:p>
      </dgm:t>
    </dgm:pt>
    <dgm:pt modelId="{2F8D97B9-AE9F-4F65-B697-E8019AFC6062}">
      <dgm:prSet phldrT="[Text]" custT="1"/>
      <dgm:spPr/>
      <dgm:t>
        <a:bodyPr/>
        <a:lstStyle/>
        <a:p>
          <a:r>
            <a:rPr lang="en-US" sz="2000" u="sng" dirty="0" smtClean="0"/>
            <a:t>Experience</a:t>
          </a:r>
        </a:p>
        <a:p>
          <a:r>
            <a:rPr lang="en-US" sz="2000" u="none" dirty="0" smtClean="0"/>
            <a:t>Schemes required to plan achieving aims in practice</a:t>
          </a:r>
          <a:endParaRPr lang="en-US" sz="2000" u="none" dirty="0"/>
        </a:p>
      </dgm:t>
    </dgm:pt>
    <dgm:pt modelId="{4547B0E0-1CF0-4859-A697-C27AFD8F7A83}" type="parTrans" cxnId="{283FAD07-5FBD-43BB-9C3F-D0B0C599BFD3}">
      <dgm:prSet/>
      <dgm:spPr/>
      <dgm:t>
        <a:bodyPr/>
        <a:lstStyle/>
        <a:p>
          <a:endParaRPr lang="en-US"/>
        </a:p>
      </dgm:t>
    </dgm:pt>
    <dgm:pt modelId="{016C379F-7D74-4B83-A354-53B196DE871F}" type="sibTrans" cxnId="{283FAD07-5FBD-43BB-9C3F-D0B0C599BFD3}">
      <dgm:prSet/>
      <dgm:spPr/>
      <dgm:t>
        <a:bodyPr/>
        <a:lstStyle/>
        <a:p>
          <a:endParaRPr lang="en-US"/>
        </a:p>
      </dgm:t>
    </dgm:pt>
    <dgm:pt modelId="{17D17B66-C246-44AE-A480-4F4067A2C642}">
      <dgm:prSet phldrT="[Text]" custT="1"/>
      <dgm:spPr/>
      <dgm:t>
        <a:bodyPr/>
        <a:lstStyle/>
        <a:p>
          <a:endParaRPr lang="en-US" sz="2000" u="sng" dirty="0" smtClean="0"/>
        </a:p>
        <a:p>
          <a:r>
            <a:rPr lang="en-US" sz="2000" u="sng" dirty="0" smtClean="0"/>
            <a:t>Future</a:t>
          </a:r>
        </a:p>
        <a:p>
          <a:r>
            <a:rPr lang="en-US" sz="2000" u="none" dirty="0" smtClean="0"/>
            <a:t>Reflective practice &amp; inclusivity training</a:t>
          </a:r>
        </a:p>
        <a:p>
          <a:r>
            <a:rPr lang="en-US" sz="2000" u="none" dirty="0" smtClean="0"/>
            <a:t>Evaluation</a:t>
          </a:r>
        </a:p>
        <a:p>
          <a:endParaRPr lang="en-US" sz="1600" dirty="0"/>
        </a:p>
      </dgm:t>
    </dgm:pt>
    <dgm:pt modelId="{7E8AABC9-BF79-47B6-B05C-954BA915C8AC}" type="parTrans" cxnId="{E8BF36AF-CCB5-443B-9700-5173F46831A2}">
      <dgm:prSet/>
      <dgm:spPr/>
      <dgm:t>
        <a:bodyPr/>
        <a:lstStyle/>
        <a:p>
          <a:endParaRPr lang="en-US"/>
        </a:p>
      </dgm:t>
    </dgm:pt>
    <dgm:pt modelId="{36E1A486-DCC5-46BC-9C8E-2000595BF7E6}" type="sibTrans" cxnId="{E8BF36AF-CCB5-443B-9700-5173F46831A2}">
      <dgm:prSet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7DE36062-8A4D-4360-9FBE-53A1962397F6}" type="pres">
      <dgm:prSet presAssocID="{156B3190-7222-4D35-BA1E-03D35814A6FD}" presName="cycle" presStyleCnt="0">
        <dgm:presLayoutVars>
          <dgm:dir/>
          <dgm:resizeHandles val="exact"/>
        </dgm:presLayoutVars>
      </dgm:prSet>
      <dgm:spPr/>
    </dgm:pt>
    <dgm:pt modelId="{CCAB582B-B54D-4455-81E5-C8B5C6AFDB13}" type="pres">
      <dgm:prSet presAssocID="{32B282AE-25BC-492F-9487-1DA087320872}" presName="node" presStyleLbl="node1" presStyleIdx="0" presStyleCnt="4" custScaleX="119143" custScaleY="100659" custRadScaleRad="68575" custRadScaleInc="-98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DF33A1-2AF6-45A3-BEEE-45B3A3441422}" type="pres">
      <dgm:prSet presAssocID="{ED3D0D7D-C600-4198-833D-D0FF3202BBA8}" presName="sibTrans" presStyleLbl="sibTrans2D1" presStyleIdx="0" presStyleCnt="4"/>
      <dgm:spPr/>
    </dgm:pt>
    <dgm:pt modelId="{BD5A72B3-8589-4755-B9A5-A6BCF5D65F38}" type="pres">
      <dgm:prSet presAssocID="{ED3D0D7D-C600-4198-833D-D0FF3202BBA8}" presName="connectorText" presStyleLbl="sibTrans2D1" presStyleIdx="0" presStyleCnt="4"/>
      <dgm:spPr/>
    </dgm:pt>
    <dgm:pt modelId="{6CF4AFC0-41A7-44AF-956E-1D5F9B7DED0D}" type="pres">
      <dgm:prSet presAssocID="{7237D4E2-672F-4443-B358-3B17AE2BAEC9}" presName="node" presStyleLbl="node1" presStyleIdx="1" presStyleCnt="4" custScaleX="132268" custScaleY="119642" custRadScaleRad="193817" custRadScaleInc="-58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30845A-E7FA-40B6-AADA-A1B889A719EB}" type="pres">
      <dgm:prSet presAssocID="{896DB823-FF5B-4AE1-BC52-E423D128BB65}" presName="sibTrans" presStyleLbl="sibTrans2D1" presStyleIdx="1" presStyleCnt="4"/>
      <dgm:spPr/>
    </dgm:pt>
    <dgm:pt modelId="{138FAECA-D6AC-4313-9A72-90D145AAEAEB}" type="pres">
      <dgm:prSet presAssocID="{896DB823-FF5B-4AE1-BC52-E423D128BB65}" presName="connectorText" presStyleLbl="sibTrans2D1" presStyleIdx="1" presStyleCnt="4"/>
      <dgm:spPr/>
    </dgm:pt>
    <dgm:pt modelId="{C7A7150B-9D70-4761-8A66-1E0E776A9743}" type="pres">
      <dgm:prSet presAssocID="{2F8D97B9-AE9F-4F65-B697-E8019AFC6062}" presName="node" presStyleLbl="node1" presStyleIdx="2" presStyleCnt="4" custScaleX="122008" custScaleY="107674" custRadScaleRad="68441" custRadScaleInc="-157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16E3A9-A86C-4B48-8B43-FD796CCD674E}" type="pres">
      <dgm:prSet presAssocID="{016C379F-7D74-4B83-A354-53B196DE871F}" presName="sibTrans" presStyleLbl="sibTrans2D1" presStyleIdx="2" presStyleCnt="4"/>
      <dgm:spPr/>
    </dgm:pt>
    <dgm:pt modelId="{69093AE4-AA84-417C-99AA-AEC0B5F589BE}" type="pres">
      <dgm:prSet presAssocID="{016C379F-7D74-4B83-A354-53B196DE871F}" presName="connectorText" presStyleLbl="sibTrans2D1" presStyleIdx="2" presStyleCnt="4"/>
      <dgm:spPr/>
    </dgm:pt>
    <dgm:pt modelId="{A107FDCC-7600-43A7-961B-D8A401908FF9}" type="pres">
      <dgm:prSet presAssocID="{17D17B66-C246-44AE-A480-4F4067A2C642}" presName="node" presStyleLbl="node1" presStyleIdx="3" presStyleCnt="4" custScaleX="133431" custScaleY="108189" custRadScaleRad="185956" custRadScaleInc="83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EC1AEB-275B-4CCC-BB0B-EABEABDC1D70}" type="pres">
      <dgm:prSet presAssocID="{36E1A486-DCC5-46BC-9C8E-2000595BF7E6}" presName="sibTrans" presStyleLbl="sibTrans2D1" presStyleIdx="3" presStyleCnt="4"/>
      <dgm:spPr/>
    </dgm:pt>
    <dgm:pt modelId="{5BE41E57-02F6-4449-A599-0FD3A3737C8D}" type="pres">
      <dgm:prSet presAssocID="{36E1A486-DCC5-46BC-9C8E-2000595BF7E6}" presName="connectorText" presStyleLbl="sibTrans2D1" presStyleIdx="3" presStyleCnt="4"/>
      <dgm:spPr/>
    </dgm:pt>
  </dgm:ptLst>
  <dgm:cxnLst>
    <dgm:cxn modelId="{68B3B80B-D9AD-45B8-B72F-C917F61E1A4E}" type="presOf" srcId="{2F8D97B9-AE9F-4F65-B697-E8019AFC6062}" destId="{C7A7150B-9D70-4761-8A66-1E0E776A9743}" srcOrd="0" destOrd="0" presId="urn:microsoft.com/office/officeart/2005/8/layout/cycle2"/>
    <dgm:cxn modelId="{FB27975D-2313-424B-9C21-A3ACFD2423A2}" type="presOf" srcId="{ED3D0D7D-C600-4198-833D-D0FF3202BBA8}" destId="{BD5A72B3-8589-4755-B9A5-A6BCF5D65F38}" srcOrd="1" destOrd="0" presId="urn:microsoft.com/office/officeart/2005/8/layout/cycle2"/>
    <dgm:cxn modelId="{DDC02C11-39B3-467D-AD00-E6F1D634C721}" type="presOf" srcId="{016C379F-7D74-4B83-A354-53B196DE871F}" destId="{2F16E3A9-A86C-4B48-8B43-FD796CCD674E}" srcOrd="0" destOrd="0" presId="urn:microsoft.com/office/officeart/2005/8/layout/cycle2"/>
    <dgm:cxn modelId="{E8BF36AF-CCB5-443B-9700-5173F46831A2}" srcId="{156B3190-7222-4D35-BA1E-03D35814A6FD}" destId="{17D17B66-C246-44AE-A480-4F4067A2C642}" srcOrd="3" destOrd="0" parTransId="{7E8AABC9-BF79-47B6-B05C-954BA915C8AC}" sibTransId="{36E1A486-DCC5-46BC-9C8E-2000595BF7E6}"/>
    <dgm:cxn modelId="{D3E2E401-67BE-45A9-A1C1-058519CA98F5}" type="presOf" srcId="{7237D4E2-672F-4443-B358-3B17AE2BAEC9}" destId="{6CF4AFC0-41A7-44AF-956E-1D5F9B7DED0D}" srcOrd="0" destOrd="0" presId="urn:microsoft.com/office/officeart/2005/8/layout/cycle2"/>
    <dgm:cxn modelId="{43693A1A-9B7C-4EF3-BC76-CF3577D030F4}" type="presOf" srcId="{896DB823-FF5B-4AE1-BC52-E423D128BB65}" destId="{138FAECA-D6AC-4313-9A72-90D145AAEAEB}" srcOrd="1" destOrd="0" presId="urn:microsoft.com/office/officeart/2005/8/layout/cycle2"/>
    <dgm:cxn modelId="{01CC2AE7-B4EF-4F2D-B89E-9A641FCFDB55}" type="presOf" srcId="{016C379F-7D74-4B83-A354-53B196DE871F}" destId="{69093AE4-AA84-417C-99AA-AEC0B5F589BE}" srcOrd="1" destOrd="0" presId="urn:microsoft.com/office/officeart/2005/8/layout/cycle2"/>
    <dgm:cxn modelId="{1993BBD6-E8A2-4196-BED0-DAAA4942674B}" type="presOf" srcId="{36E1A486-DCC5-46BC-9C8E-2000595BF7E6}" destId="{5BE41E57-02F6-4449-A599-0FD3A3737C8D}" srcOrd="1" destOrd="0" presId="urn:microsoft.com/office/officeart/2005/8/layout/cycle2"/>
    <dgm:cxn modelId="{D641A6FB-197D-48A5-ABF0-9F34BE27D104}" type="presOf" srcId="{17D17B66-C246-44AE-A480-4F4067A2C642}" destId="{A107FDCC-7600-43A7-961B-D8A401908FF9}" srcOrd="0" destOrd="0" presId="urn:microsoft.com/office/officeart/2005/8/layout/cycle2"/>
    <dgm:cxn modelId="{3463C300-09F8-43ED-9E1D-2846B5744600}" type="presOf" srcId="{896DB823-FF5B-4AE1-BC52-E423D128BB65}" destId="{E830845A-E7FA-40B6-AADA-A1B889A719EB}" srcOrd="0" destOrd="0" presId="urn:microsoft.com/office/officeart/2005/8/layout/cycle2"/>
    <dgm:cxn modelId="{847AC903-79CC-4357-AFED-389814411A48}" srcId="{156B3190-7222-4D35-BA1E-03D35814A6FD}" destId="{32B282AE-25BC-492F-9487-1DA087320872}" srcOrd="0" destOrd="0" parTransId="{C9980335-3014-4220-B5BD-892415D5A1FB}" sibTransId="{ED3D0D7D-C600-4198-833D-D0FF3202BBA8}"/>
    <dgm:cxn modelId="{283FAD07-5FBD-43BB-9C3F-D0B0C599BFD3}" srcId="{156B3190-7222-4D35-BA1E-03D35814A6FD}" destId="{2F8D97B9-AE9F-4F65-B697-E8019AFC6062}" srcOrd="2" destOrd="0" parTransId="{4547B0E0-1CF0-4859-A697-C27AFD8F7A83}" sibTransId="{016C379F-7D74-4B83-A354-53B196DE871F}"/>
    <dgm:cxn modelId="{7FF45394-9DAB-4E12-B87A-007D581B167F}" type="presOf" srcId="{156B3190-7222-4D35-BA1E-03D35814A6FD}" destId="{7DE36062-8A4D-4360-9FBE-53A1962397F6}" srcOrd="0" destOrd="0" presId="urn:microsoft.com/office/officeart/2005/8/layout/cycle2"/>
    <dgm:cxn modelId="{BDFEF5C7-BC99-4261-A546-A139236EF8A1}" type="presOf" srcId="{ED3D0D7D-C600-4198-833D-D0FF3202BBA8}" destId="{36DF33A1-2AF6-45A3-BEEE-45B3A3441422}" srcOrd="0" destOrd="0" presId="urn:microsoft.com/office/officeart/2005/8/layout/cycle2"/>
    <dgm:cxn modelId="{8D7101EC-6480-4113-B6BE-5EA0934A9C78}" type="presOf" srcId="{36E1A486-DCC5-46BC-9C8E-2000595BF7E6}" destId="{58EC1AEB-275B-4CCC-BB0B-EABEABDC1D70}" srcOrd="0" destOrd="0" presId="urn:microsoft.com/office/officeart/2005/8/layout/cycle2"/>
    <dgm:cxn modelId="{D6F31252-0EF5-4993-A692-1186B014C2DC}" type="presOf" srcId="{32B282AE-25BC-492F-9487-1DA087320872}" destId="{CCAB582B-B54D-4455-81E5-C8B5C6AFDB13}" srcOrd="0" destOrd="0" presId="urn:microsoft.com/office/officeart/2005/8/layout/cycle2"/>
    <dgm:cxn modelId="{57214E75-3FC8-4ACE-AC20-34F09FA33AB6}" srcId="{156B3190-7222-4D35-BA1E-03D35814A6FD}" destId="{7237D4E2-672F-4443-B358-3B17AE2BAEC9}" srcOrd="1" destOrd="0" parTransId="{3DF1394D-1FD8-4B95-AAF4-2D686F18EE2A}" sibTransId="{896DB823-FF5B-4AE1-BC52-E423D128BB65}"/>
    <dgm:cxn modelId="{537F8F2A-635F-4E87-8DFA-A5AEDD3C4560}" type="presParOf" srcId="{7DE36062-8A4D-4360-9FBE-53A1962397F6}" destId="{CCAB582B-B54D-4455-81E5-C8B5C6AFDB13}" srcOrd="0" destOrd="0" presId="urn:microsoft.com/office/officeart/2005/8/layout/cycle2"/>
    <dgm:cxn modelId="{35674210-6D97-42C8-8DA6-0B01D45E361B}" type="presParOf" srcId="{7DE36062-8A4D-4360-9FBE-53A1962397F6}" destId="{36DF33A1-2AF6-45A3-BEEE-45B3A3441422}" srcOrd="1" destOrd="0" presId="urn:microsoft.com/office/officeart/2005/8/layout/cycle2"/>
    <dgm:cxn modelId="{84B0E5DC-6975-4AB4-A6F7-DCD3551EBDA7}" type="presParOf" srcId="{36DF33A1-2AF6-45A3-BEEE-45B3A3441422}" destId="{BD5A72B3-8589-4755-B9A5-A6BCF5D65F38}" srcOrd="0" destOrd="0" presId="urn:microsoft.com/office/officeart/2005/8/layout/cycle2"/>
    <dgm:cxn modelId="{89EB444E-474A-40CD-AEB0-5D6795B3C60F}" type="presParOf" srcId="{7DE36062-8A4D-4360-9FBE-53A1962397F6}" destId="{6CF4AFC0-41A7-44AF-956E-1D5F9B7DED0D}" srcOrd="2" destOrd="0" presId="urn:microsoft.com/office/officeart/2005/8/layout/cycle2"/>
    <dgm:cxn modelId="{91AD39CB-6A86-49F0-BEE5-262EBC96CE38}" type="presParOf" srcId="{7DE36062-8A4D-4360-9FBE-53A1962397F6}" destId="{E830845A-E7FA-40B6-AADA-A1B889A719EB}" srcOrd="3" destOrd="0" presId="urn:microsoft.com/office/officeart/2005/8/layout/cycle2"/>
    <dgm:cxn modelId="{ABCB538F-F0C0-49B0-9C83-DE9381239E99}" type="presParOf" srcId="{E830845A-E7FA-40B6-AADA-A1B889A719EB}" destId="{138FAECA-D6AC-4313-9A72-90D145AAEAEB}" srcOrd="0" destOrd="0" presId="urn:microsoft.com/office/officeart/2005/8/layout/cycle2"/>
    <dgm:cxn modelId="{5F65D5D8-5C36-4E24-849F-9A7C3ECFD4E1}" type="presParOf" srcId="{7DE36062-8A4D-4360-9FBE-53A1962397F6}" destId="{C7A7150B-9D70-4761-8A66-1E0E776A9743}" srcOrd="4" destOrd="0" presId="urn:microsoft.com/office/officeart/2005/8/layout/cycle2"/>
    <dgm:cxn modelId="{ECB82E33-E955-4926-83FF-99E650B40F98}" type="presParOf" srcId="{7DE36062-8A4D-4360-9FBE-53A1962397F6}" destId="{2F16E3A9-A86C-4B48-8B43-FD796CCD674E}" srcOrd="5" destOrd="0" presId="urn:microsoft.com/office/officeart/2005/8/layout/cycle2"/>
    <dgm:cxn modelId="{AE180A41-ADD7-4EF0-AF07-C1979444915D}" type="presParOf" srcId="{2F16E3A9-A86C-4B48-8B43-FD796CCD674E}" destId="{69093AE4-AA84-417C-99AA-AEC0B5F589BE}" srcOrd="0" destOrd="0" presId="urn:microsoft.com/office/officeart/2005/8/layout/cycle2"/>
    <dgm:cxn modelId="{0A8282FC-F552-4200-8D8F-C8EC8B068A56}" type="presParOf" srcId="{7DE36062-8A4D-4360-9FBE-53A1962397F6}" destId="{A107FDCC-7600-43A7-961B-D8A401908FF9}" srcOrd="6" destOrd="0" presId="urn:microsoft.com/office/officeart/2005/8/layout/cycle2"/>
    <dgm:cxn modelId="{5030BA30-9C24-48E2-A7A7-30F2539E4C52}" type="presParOf" srcId="{7DE36062-8A4D-4360-9FBE-53A1962397F6}" destId="{58EC1AEB-275B-4CCC-BB0B-EABEABDC1D70}" srcOrd="7" destOrd="0" presId="urn:microsoft.com/office/officeart/2005/8/layout/cycle2"/>
    <dgm:cxn modelId="{9A3FA9C3-F875-4815-8579-15776DA65170}" type="presParOf" srcId="{58EC1AEB-275B-4CCC-BB0B-EABEABDC1D70}" destId="{5BE41E57-02F6-4449-A599-0FD3A3737C8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B582B-B54D-4455-81E5-C8B5C6AFDB13}">
      <dsp:nvSpPr>
        <dsp:cNvPr id="0" name=""/>
        <dsp:cNvSpPr/>
      </dsp:nvSpPr>
      <dsp:spPr>
        <a:xfrm>
          <a:off x="4883058" y="634633"/>
          <a:ext cx="2393708" cy="202234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Student Engagement Steering group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Strategic focus</a:t>
          </a:r>
          <a:endParaRPr lang="en-US" sz="2000" kern="1200" dirty="0"/>
        </a:p>
      </dsp:txBody>
      <dsp:txXfrm>
        <a:off x="5233608" y="930799"/>
        <a:ext cx="1692608" cy="1430013"/>
      </dsp:txXfrm>
    </dsp:sp>
    <dsp:sp modelId="{36DF33A1-2AF6-45A3-BEEE-45B3A3441422}">
      <dsp:nvSpPr>
        <dsp:cNvPr id="0" name=""/>
        <dsp:cNvSpPr/>
      </dsp:nvSpPr>
      <dsp:spPr>
        <a:xfrm rot="999525">
          <a:off x="7593597" y="1912823"/>
          <a:ext cx="1023397" cy="678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7597866" y="2019280"/>
        <a:ext cx="819975" cy="406843"/>
      </dsp:txXfrm>
    </dsp:sp>
    <dsp:sp modelId="{6CF4AFC0-41A7-44AF-956E-1D5F9B7DED0D}">
      <dsp:nvSpPr>
        <dsp:cNvPr id="0" name=""/>
        <dsp:cNvSpPr/>
      </dsp:nvSpPr>
      <dsp:spPr>
        <a:xfrm>
          <a:off x="8990759" y="1712537"/>
          <a:ext cx="2657403" cy="2403733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u="sng" kern="1200" dirty="0" smtClean="0"/>
            <a:t>Process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Inclusivity vs. accessibility</a:t>
          </a:r>
          <a:endParaRPr lang="en-US" sz="2400" kern="1200" dirty="0"/>
        </a:p>
      </dsp:txBody>
      <dsp:txXfrm>
        <a:off x="9379927" y="2064556"/>
        <a:ext cx="1879067" cy="1699695"/>
      </dsp:txXfrm>
    </dsp:sp>
    <dsp:sp modelId="{E830845A-E7FA-40B6-AADA-A1B889A719EB}">
      <dsp:nvSpPr>
        <dsp:cNvPr id="0" name=""/>
        <dsp:cNvSpPr/>
      </dsp:nvSpPr>
      <dsp:spPr>
        <a:xfrm rot="9449034">
          <a:off x="7854327" y="3403573"/>
          <a:ext cx="934514" cy="678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 rot="10800000">
        <a:off x="8049996" y="3500238"/>
        <a:ext cx="731092" cy="406843"/>
      </dsp:txXfrm>
    </dsp:sp>
    <dsp:sp modelId="{C7A7150B-9D70-4761-8A66-1E0E776A9743}">
      <dsp:nvSpPr>
        <dsp:cNvPr id="0" name=""/>
        <dsp:cNvSpPr/>
      </dsp:nvSpPr>
      <dsp:spPr>
        <a:xfrm>
          <a:off x="5147759" y="3468576"/>
          <a:ext cx="2451269" cy="216328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Experience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none" kern="1200" dirty="0" smtClean="0"/>
            <a:t>Schemes required to plan achieving aims in practice</a:t>
          </a:r>
          <a:endParaRPr lang="en-US" sz="2000" u="none" kern="1200" dirty="0"/>
        </a:p>
      </dsp:txBody>
      <dsp:txXfrm>
        <a:off x="5506739" y="3785382"/>
        <a:ext cx="1733309" cy="1529672"/>
      </dsp:txXfrm>
    </dsp:sp>
    <dsp:sp modelId="{2F16E3A9-A86C-4B48-8B43-FD796CCD674E}">
      <dsp:nvSpPr>
        <dsp:cNvPr id="0" name=""/>
        <dsp:cNvSpPr/>
      </dsp:nvSpPr>
      <dsp:spPr>
        <a:xfrm rot="12146676">
          <a:off x="3851004" y="3385986"/>
          <a:ext cx="1049461" cy="6780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 rot="10800000">
        <a:off x="4046721" y="3560433"/>
        <a:ext cx="846039" cy="406843"/>
      </dsp:txXfrm>
    </dsp:sp>
    <dsp:sp modelId="{A107FDCC-7600-43A7-961B-D8A401908FF9}">
      <dsp:nvSpPr>
        <dsp:cNvPr id="0" name=""/>
        <dsp:cNvSpPr/>
      </dsp:nvSpPr>
      <dsp:spPr>
        <a:xfrm>
          <a:off x="898514" y="1755520"/>
          <a:ext cx="2680769" cy="217363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u="sng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Future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none" kern="1200" dirty="0" smtClean="0"/>
            <a:t>Reflective practice &amp; inclusivity training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none" kern="1200" dirty="0" smtClean="0"/>
            <a:t>Evaluation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1291104" y="2073841"/>
        <a:ext cx="1895589" cy="1536988"/>
      </dsp:txXfrm>
    </dsp:sp>
    <dsp:sp modelId="{58EC1AEB-275B-4CCC-BB0B-EABEABDC1D70}">
      <dsp:nvSpPr>
        <dsp:cNvPr id="0" name=""/>
        <dsp:cNvSpPr/>
      </dsp:nvSpPr>
      <dsp:spPr>
        <a:xfrm rot="20561847">
          <a:off x="3794399" y="1891910"/>
          <a:ext cx="814275" cy="678073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3799002" y="2057776"/>
        <a:ext cx="610853" cy="406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37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51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2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13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64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9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29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62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19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B1903-DB14-441B-A373-55820794CDCC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56C65-3489-4CEE-BCDB-DA2B0DC064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26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74354460"/>
              </p:ext>
            </p:extLst>
          </p:nvPr>
        </p:nvGraphicFramePr>
        <p:xfrm>
          <a:off x="0" y="581891"/>
          <a:ext cx="12374880" cy="6276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5AB4CA6-61C9-1043-B3EF-78D2167A6B4E}"/>
              </a:ext>
            </a:extLst>
          </p:cNvPr>
          <p:cNvSpPr txBox="1"/>
          <p:nvPr/>
        </p:nvSpPr>
        <p:spPr>
          <a:xfrm>
            <a:off x="1808807" y="254102"/>
            <a:ext cx="87572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Inclusive </a:t>
            </a:r>
            <a:r>
              <a:rPr lang="en-US" sz="2400" b="1" u="sng" dirty="0" smtClean="0"/>
              <a:t>Practices </a:t>
            </a:r>
            <a:r>
              <a:rPr lang="en-US" sz="2400" b="1" u="sng" dirty="0"/>
              <a:t>within our </a:t>
            </a:r>
            <a:r>
              <a:rPr lang="en-US" sz="2400" b="1" u="sng" dirty="0" smtClean="0"/>
              <a:t>Student </a:t>
            </a:r>
            <a:r>
              <a:rPr lang="en-US" sz="2400" b="1" u="sng" dirty="0"/>
              <a:t>E</a:t>
            </a:r>
            <a:r>
              <a:rPr lang="en-US" sz="2400" b="1" u="sng" dirty="0" smtClean="0"/>
              <a:t>ngagement </a:t>
            </a:r>
            <a:r>
              <a:rPr lang="en-US" sz="2400" b="1" u="sng" dirty="0" smtClean="0"/>
              <a:t>I</a:t>
            </a:r>
            <a:r>
              <a:rPr lang="en-US" sz="2400" b="1" u="sng" dirty="0" smtClean="0"/>
              <a:t>nitiatives </a:t>
            </a:r>
            <a:endParaRPr lang="en-US" sz="2400" b="1" u="sng" dirty="0"/>
          </a:p>
          <a:p>
            <a:pPr algn="ctr"/>
            <a:r>
              <a:rPr lang="en-US" sz="2400" b="1" dirty="0"/>
              <a:t>Combined </a:t>
            </a:r>
            <a:r>
              <a:rPr lang="en-US" sz="2400" b="1" dirty="0" smtClean="0"/>
              <a:t>Honours Centre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983288" y="4938221"/>
            <a:ext cx="306809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Key areas covered in 8 aims: diversity, open culture, reflecting on perspective, expectations, respect, support connections, access and feedback.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673" y="6112626"/>
            <a:ext cx="560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Ruth Furlonger </a:t>
            </a:r>
            <a:r>
              <a:rPr lang="en-GB" dirty="0" smtClean="0"/>
              <a:t>- Teaching Fellow in Student Engagement</a:t>
            </a:r>
          </a:p>
          <a:p>
            <a:r>
              <a:rPr lang="en-GB" u="sng" dirty="0" smtClean="0"/>
              <a:t>Jessica Belch </a:t>
            </a:r>
            <a:r>
              <a:rPr lang="en-GB" dirty="0" smtClean="0"/>
              <a:t>- final year CH student &amp; SSC school rep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098" y="99751"/>
            <a:ext cx="964138" cy="82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Furlonger</dc:creator>
  <cp:lastModifiedBy>Ruth Furlonger</cp:lastModifiedBy>
  <cp:revision>3</cp:revision>
  <dcterms:created xsi:type="dcterms:W3CDTF">2019-03-15T16:06:50Z</dcterms:created>
  <dcterms:modified xsi:type="dcterms:W3CDTF">2019-03-15T16:23:39Z</dcterms:modified>
</cp:coreProperties>
</file>