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3"/>
  </p:notesMasterIdLst>
  <p:handoutMasterIdLst>
    <p:handoutMasterId r:id="rId14"/>
  </p:handoutMasterIdLst>
  <p:sldIdLst>
    <p:sldId id="259" r:id="rId2"/>
    <p:sldId id="289" r:id="rId3"/>
    <p:sldId id="288" r:id="rId4"/>
    <p:sldId id="319" r:id="rId5"/>
    <p:sldId id="321" r:id="rId6"/>
    <p:sldId id="317" r:id="rId7"/>
    <p:sldId id="322" r:id="rId8"/>
    <p:sldId id="318" r:id="rId9"/>
    <p:sldId id="323" r:id="rId10"/>
    <p:sldId id="316" r:id="rId11"/>
    <p:sldId id="324" r:id="rId12"/>
  </p:sldIdLst>
  <p:sldSz cx="10080625" cy="68405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0" autoAdjust="0"/>
    <p:restoredTop sz="80851"/>
  </p:normalViewPr>
  <p:slideViewPr>
    <p:cSldViewPr>
      <p:cViewPr varScale="1">
        <p:scale>
          <a:sx n="100" d="100"/>
          <a:sy n="100" d="100"/>
        </p:scale>
        <p:origin x="414" y="90"/>
      </p:cViewPr>
      <p:guideLst>
        <p:guide orient="horz" pos="2155"/>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13" tIns="45706" rIns="91413" bIns="45706" rtlCol="0"/>
          <a:lstStyle>
            <a:lvl1pPr algn="r">
              <a:defRPr sz="1200"/>
            </a:lvl1pPr>
          </a:lstStyle>
          <a:p>
            <a:fld id="{0D712726-B2E9-420F-BD06-6A5B586EED01}" type="datetimeFigureOut">
              <a:rPr lang="en-GB" smtClean="0"/>
              <a:t>14/03/2019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13" tIns="45706" rIns="91413" bIns="45706"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13" tIns="45706" rIns="91413" bIns="45706" rtlCol="0" anchor="b"/>
          <a:lstStyle>
            <a:lvl1pPr algn="r">
              <a:defRPr sz="1200"/>
            </a:lvl1pPr>
          </a:lstStyle>
          <a:p>
            <a:fld id="{AAD1DCF9-FA4B-4B15-91B1-1372B2489395}" type="slidenum">
              <a:rPr lang="en-GB" smtClean="0"/>
              <a:t>‹#›</a:t>
            </a:fld>
            <a:endParaRPr lang="en-GB"/>
          </a:p>
        </p:txBody>
      </p:sp>
    </p:spTree>
    <p:extLst>
      <p:ext uri="{BB962C8B-B14F-4D97-AF65-F5344CB8AC3E}">
        <p14:creationId xmlns:p14="http://schemas.microsoft.com/office/powerpoint/2010/main" val="1375704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13" tIns="45706" rIns="91413" bIns="45706" rtlCol="0"/>
          <a:lstStyle>
            <a:lvl1pPr algn="r">
              <a:defRPr sz="1200"/>
            </a:lvl1pPr>
          </a:lstStyle>
          <a:p>
            <a:fld id="{CD1CA800-5F36-254D-9340-46992825816E}" type="datetimeFigureOut">
              <a:rPr lang="en-US" smtClean="0"/>
              <a:t>3/14/2019</a:t>
            </a:fld>
            <a:endParaRPr lang="en-US" dirty="0"/>
          </a:p>
        </p:txBody>
      </p:sp>
      <p:sp>
        <p:nvSpPr>
          <p:cNvPr id="4" name="Slide Image Placeholder 3"/>
          <p:cNvSpPr>
            <a:spLocks noGrp="1" noRot="1" noChangeAspect="1"/>
          </p:cNvSpPr>
          <p:nvPr>
            <p:ph type="sldImg" idx="2"/>
          </p:nvPr>
        </p:nvSpPr>
        <p:spPr>
          <a:xfrm>
            <a:off x="931863" y="1241425"/>
            <a:ext cx="4933950" cy="3349625"/>
          </a:xfrm>
          <a:prstGeom prst="rect">
            <a:avLst/>
          </a:prstGeom>
          <a:noFill/>
          <a:ln w="12700">
            <a:solidFill>
              <a:prstClr val="black"/>
            </a:solidFill>
          </a:ln>
        </p:spPr>
        <p:txBody>
          <a:bodyPr vert="horz" lIns="91413" tIns="45706" rIns="91413" bIns="45706"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13" tIns="45706" rIns="91413"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13" tIns="45706" rIns="91413" bIns="45706" rtlCol="0" anchor="b"/>
          <a:lstStyle>
            <a:lvl1pPr algn="r">
              <a:defRPr sz="1200"/>
            </a:lvl1pPr>
          </a:lstStyle>
          <a:p>
            <a:fld id="{67C0B52C-C138-9140-8E00-6D4BBFD9C735}" type="slidenum">
              <a:rPr lang="en-US" smtClean="0"/>
              <a:t>‹#›</a:t>
            </a:fld>
            <a:endParaRPr lang="en-US" dirty="0"/>
          </a:p>
        </p:txBody>
      </p:sp>
    </p:spTree>
    <p:extLst>
      <p:ext uri="{BB962C8B-B14F-4D97-AF65-F5344CB8AC3E}">
        <p14:creationId xmlns:p14="http://schemas.microsoft.com/office/powerpoint/2010/main" val="17442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1</a:t>
            </a:fld>
            <a:endParaRPr lang="en-US" dirty="0"/>
          </a:p>
        </p:txBody>
      </p:sp>
    </p:spTree>
    <p:extLst>
      <p:ext uri="{BB962C8B-B14F-4D97-AF65-F5344CB8AC3E}">
        <p14:creationId xmlns:p14="http://schemas.microsoft.com/office/powerpoint/2010/main" val="54990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10</a:t>
            </a:fld>
            <a:endParaRPr lang="en-US" dirty="0"/>
          </a:p>
        </p:txBody>
      </p:sp>
    </p:spTree>
    <p:extLst>
      <p:ext uri="{BB962C8B-B14F-4D97-AF65-F5344CB8AC3E}">
        <p14:creationId xmlns:p14="http://schemas.microsoft.com/office/powerpoint/2010/main" val="320838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2</a:t>
            </a:fld>
            <a:endParaRPr lang="en-US" dirty="0"/>
          </a:p>
        </p:txBody>
      </p:sp>
    </p:spTree>
    <p:extLst>
      <p:ext uri="{BB962C8B-B14F-4D97-AF65-F5344CB8AC3E}">
        <p14:creationId xmlns:p14="http://schemas.microsoft.com/office/powerpoint/2010/main" val="266196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3</a:t>
            </a:fld>
            <a:endParaRPr lang="en-US"/>
          </a:p>
        </p:txBody>
      </p:sp>
    </p:spTree>
    <p:extLst>
      <p:ext uri="{BB962C8B-B14F-4D97-AF65-F5344CB8AC3E}">
        <p14:creationId xmlns:p14="http://schemas.microsoft.com/office/powerpoint/2010/main" val="310772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buFont typeface="Arial" panose="020B0604020202020204" pitchFamily="34" charset="0"/>
              <a:buChar char="•"/>
            </a:pPr>
            <a:endParaRPr lang="en-GB" sz="2800" dirty="0" smtClean="0"/>
          </a:p>
        </p:txBody>
      </p:sp>
      <p:sp>
        <p:nvSpPr>
          <p:cNvPr id="4" name="Slide Number Placeholder 3"/>
          <p:cNvSpPr>
            <a:spLocks noGrp="1"/>
          </p:cNvSpPr>
          <p:nvPr>
            <p:ph type="sldNum" sz="quarter" idx="10"/>
          </p:nvPr>
        </p:nvSpPr>
        <p:spPr/>
        <p:txBody>
          <a:bodyPr/>
          <a:lstStyle/>
          <a:p>
            <a:fld id="{67C0B52C-C138-9140-8E00-6D4BBFD9C735}" type="slidenum">
              <a:rPr lang="en-US" smtClean="0"/>
              <a:t>4</a:t>
            </a:fld>
            <a:endParaRPr lang="en-US"/>
          </a:p>
        </p:txBody>
      </p:sp>
    </p:spTree>
    <p:extLst>
      <p:ext uri="{BB962C8B-B14F-4D97-AF65-F5344CB8AC3E}">
        <p14:creationId xmlns:p14="http://schemas.microsoft.com/office/powerpoint/2010/main" val="270521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5</a:t>
            </a:fld>
            <a:endParaRPr lang="en-US"/>
          </a:p>
        </p:txBody>
      </p:sp>
    </p:spTree>
    <p:extLst>
      <p:ext uri="{BB962C8B-B14F-4D97-AF65-F5344CB8AC3E}">
        <p14:creationId xmlns:p14="http://schemas.microsoft.com/office/powerpoint/2010/main" val="322023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6</a:t>
            </a:fld>
            <a:endParaRPr lang="en-US"/>
          </a:p>
        </p:txBody>
      </p:sp>
    </p:spTree>
    <p:extLst>
      <p:ext uri="{BB962C8B-B14F-4D97-AF65-F5344CB8AC3E}">
        <p14:creationId xmlns:p14="http://schemas.microsoft.com/office/powerpoint/2010/main" val="45000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7</a:t>
            </a:fld>
            <a:endParaRPr lang="en-US"/>
          </a:p>
        </p:txBody>
      </p:sp>
    </p:spTree>
    <p:extLst>
      <p:ext uri="{BB962C8B-B14F-4D97-AF65-F5344CB8AC3E}">
        <p14:creationId xmlns:p14="http://schemas.microsoft.com/office/powerpoint/2010/main" val="353229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8</a:t>
            </a:fld>
            <a:endParaRPr lang="en-US"/>
          </a:p>
        </p:txBody>
      </p:sp>
    </p:spTree>
    <p:extLst>
      <p:ext uri="{BB962C8B-B14F-4D97-AF65-F5344CB8AC3E}">
        <p14:creationId xmlns:p14="http://schemas.microsoft.com/office/powerpoint/2010/main" val="126942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0B52C-C138-9140-8E00-6D4BBFD9C735}" type="slidenum">
              <a:rPr lang="en-US" smtClean="0"/>
              <a:t>9</a:t>
            </a:fld>
            <a:endParaRPr lang="en-US"/>
          </a:p>
        </p:txBody>
      </p:sp>
    </p:spTree>
    <p:extLst>
      <p:ext uri="{BB962C8B-B14F-4D97-AF65-F5344CB8AC3E}">
        <p14:creationId xmlns:p14="http://schemas.microsoft.com/office/powerpoint/2010/main" val="311315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125001"/>
            <a:ext cx="8568531" cy="1466282"/>
          </a:xfrm>
        </p:spPr>
        <p:txBody>
          <a:bodyPr/>
          <a:lstStyle/>
          <a:p>
            <a:r>
              <a:rPr lang="en-US"/>
              <a:t>Click to edit Master title style</a:t>
            </a:r>
            <a:endParaRPr lang="en-GB"/>
          </a:p>
        </p:txBody>
      </p:sp>
      <p:sp>
        <p:nvSpPr>
          <p:cNvPr id="3" name="Subtitle 2"/>
          <p:cNvSpPr>
            <a:spLocks noGrp="1"/>
          </p:cNvSpPr>
          <p:nvPr>
            <p:ph type="subTitle" idx="1"/>
          </p:nvPr>
        </p:nvSpPr>
        <p:spPr>
          <a:xfrm>
            <a:off x="1512094" y="3876305"/>
            <a:ext cx="7056438"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409370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20694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7499" y="273939"/>
            <a:ext cx="2500906" cy="582079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54785" y="273939"/>
            <a:ext cx="7334704" cy="58207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399348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254170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395679"/>
            <a:ext cx="8568531" cy="1358607"/>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96300" y="2899312"/>
            <a:ext cx="8568531"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322158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4785" y="1591376"/>
            <a:ext cx="4917805" cy="4503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40601" y="1591376"/>
            <a:ext cx="4917805" cy="4503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60820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273939"/>
            <a:ext cx="9072563" cy="114009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4031" y="1531204"/>
            <a:ext cx="445402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031" y="2169337"/>
            <a:ext cx="445402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20818" y="1531204"/>
            <a:ext cx="4455776"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0818" y="2169337"/>
            <a:ext cx="4455776"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89904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378395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410485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272355"/>
            <a:ext cx="3316456" cy="115909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41245" y="272355"/>
            <a:ext cx="5635349"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4032" y="1431446"/>
            <a:ext cx="3316456"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49967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4788377"/>
            <a:ext cx="6048375" cy="56529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75873" y="611215"/>
            <a:ext cx="604837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75873" y="5353671"/>
            <a:ext cx="604837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BB5603-6243-4D52-84C7-7E7D601C6C91}"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B9960A-E895-41A5-B780-A35678B098C8}" type="slidenum">
              <a:rPr lang="en-GB" smtClean="0"/>
              <a:t>‹#›</a:t>
            </a:fld>
            <a:endParaRPr lang="en-GB" dirty="0"/>
          </a:p>
        </p:txBody>
      </p:sp>
    </p:spTree>
    <p:extLst>
      <p:ext uri="{BB962C8B-B14F-4D97-AF65-F5344CB8AC3E}">
        <p14:creationId xmlns:p14="http://schemas.microsoft.com/office/powerpoint/2010/main" val="96606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273939"/>
            <a:ext cx="9072563" cy="114009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4031" y="1596126"/>
            <a:ext cx="9072563" cy="4514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04031" y="6340166"/>
            <a:ext cx="2352146"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D6BB5603-6243-4D52-84C7-7E7D601C6C91}" type="datetimeFigureOut">
              <a:rPr lang="en-GB" smtClean="0"/>
              <a:t>14/03/2019</a:t>
            </a:fld>
            <a:endParaRPr lang="en-GB" dirty="0"/>
          </a:p>
        </p:txBody>
      </p:sp>
      <p:sp>
        <p:nvSpPr>
          <p:cNvPr id="5" name="Footer Placeholder 4"/>
          <p:cNvSpPr>
            <a:spLocks noGrp="1"/>
          </p:cNvSpPr>
          <p:nvPr>
            <p:ph type="ftr" sz="quarter" idx="3"/>
          </p:nvPr>
        </p:nvSpPr>
        <p:spPr>
          <a:xfrm>
            <a:off x="3444214" y="6340166"/>
            <a:ext cx="3192198"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224448" y="6340166"/>
            <a:ext cx="2352146"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DDB9960A-E895-41A5-B780-A35678B098C8}" type="slidenum">
              <a:rPr lang="en-GB" smtClean="0"/>
              <a:t>‹#›</a:t>
            </a:fld>
            <a:endParaRPr lang="en-GB" dirty="0"/>
          </a:p>
        </p:txBody>
      </p:sp>
    </p:spTree>
    <p:extLst>
      <p:ext uri="{BB962C8B-B14F-4D97-AF65-F5344CB8AC3E}">
        <p14:creationId xmlns:p14="http://schemas.microsoft.com/office/powerpoint/2010/main" val="2545737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mailto:rsw.union@ncl.ac.uk" TargetMode="External"/><Relationship Id="rId3" Type="http://schemas.openxmlformats.org/officeDocument/2006/relationships/image" Target="../media/image3.png"/><Relationship Id="rId7" Type="http://schemas.openxmlformats.org/officeDocument/2006/relationships/hyperlink" Target="mailto:n.garner@ncl.ac.uk"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mailto:ruth.Furlonger@ncl.ac.uk"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8" y="-22704"/>
            <a:ext cx="10093883" cy="580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0510"/>
            <a:ext cx="10118186" cy="581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1433697">
            <a:off x="588007" y="1033850"/>
            <a:ext cx="8716736" cy="3693319"/>
          </a:xfrm>
          <a:prstGeom prst="rect">
            <a:avLst/>
          </a:prstGeom>
          <a:noFill/>
        </p:spPr>
        <p:txBody>
          <a:bodyPr wrap="square" rtlCol="0">
            <a:spAutoFit/>
          </a:bodyPr>
          <a:lstStyle/>
          <a:p>
            <a:r>
              <a:rPr lang="en-US" sz="6000" dirty="0">
                <a:solidFill>
                  <a:schemeClr val="bg1"/>
                </a:solidFill>
                <a:effectLst>
                  <a:outerShdw blurRad="152400" dist="101600" dir="5100000" sx="103000" sy="103000" algn="ctr" rotWithShape="0">
                    <a:schemeClr val="tx1">
                      <a:alpha val="51000"/>
                    </a:schemeClr>
                  </a:outerShdw>
                </a:effectLst>
                <a:latin typeface="Rustico" charset="0"/>
                <a:ea typeface="Rustico" charset="0"/>
                <a:cs typeface="Rustico" charset="0"/>
              </a:rPr>
              <a:t>Three views on enhancing student-staff partnership.</a:t>
            </a:r>
          </a:p>
          <a:p>
            <a:endParaRPr lang="en-US" sz="5400" dirty="0">
              <a:solidFill>
                <a:schemeClr val="bg1"/>
              </a:solidFill>
              <a:effectLst>
                <a:outerShdw blurRad="152400" dist="101600" dir="5100000" sx="103000" sy="103000" algn="ctr" rotWithShape="0">
                  <a:schemeClr val="tx1">
                    <a:alpha val="51000"/>
                  </a:schemeClr>
                </a:outerShdw>
              </a:effectLst>
              <a:latin typeface="Rustico" charset="0"/>
              <a:ea typeface="Rustico" charset="0"/>
              <a:cs typeface="Rustico" charset="0"/>
            </a:endParaRPr>
          </a:p>
        </p:txBody>
      </p:sp>
      <p:pic>
        <p:nvPicPr>
          <p:cNvPr id="1026" name="Picture 2" descr="C:\Users\ndemrepo\AppData\Local\Microsoft\Windows\Temporary Internet Files\Content.Outlook\PCMAUNB3\LOGO YOUR VOIC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9872" y="4266479"/>
            <a:ext cx="8784976" cy="1200329"/>
          </a:xfrm>
          <a:prstGeom prst="rect">
            <a:avLst/>
          </a:prstGeom>
        </p:spPr>
        <p:txBody>
          <a:bodyPr wrap="square">
            <a:spAutoFit/>
          </a:bodyPr>
          <a:lstStyle/>
          <a:p>
            <a:pPr algn="r"/>
            <a:r>
              <a:rPr lang="en-GB" sz="2400" b="1" dirty="0">
                <a:solidFill>
                  <a:schemeClr val="bg1"/>
                </a:solidFill>
                <a:effectLst>
                  <a:outerShdw blurRad="38100" dist="38100" dir="2700000" algn="tl">
                    <a:srgbClr val="000000">
                      <a:alpha val="43137"/>
                    </a:srgbClr>
                  </a:outerShdw>
                </a:effectLst>
                <a:latin typeface="Rustico"/>
              </a:rPr>
              <a:t>Ruth Furlonger </a:t>
            </a:r>
            <a:r>
              <a:rPr lang="en-GB" sz="2400" dirty="0">
                <a:solidFill>
                  <a:schemeClr val="bg1"/>
                </a:solidFill>
                <a:effectLst>
                  <a:outerShdw blurRad="38100" dist="38100" dir="2700000" algn="tl">
                    <a:srgbClr val="000000">
                      <a:alpha val="43137"/>
                    </a:srgbClr>
                  </a:outerShdw>
                </a:effectLst>
                <a:latin typeface="Rustico"/>
              </a:rPr>
              <a:t>– Staff Facilitator, Combined Honours SSC </a:t>
            </a:r>
          </a:p>
          <a:p>
            <a:pPr algn="r"/>
            <a:r>
              <a:rPr lang="en-GB" sz="2400" b="1" dirty="0">
                <a:solidFill>
                  <a:schemeClr val="bg1"/>
                </a:solidFill>
                <a:effectLst>
                  <a:outerShdw blurRad="38100" dist="38100" dir="2700000" algn="tl">
                    <a:srgbClr val="000000">
                      <a:alpha val="43137"/>
                    </a:srgbClr>
                  </a:outerShdw>
                </a:effectLst>
                <a:latin typeface="Rustico"/>
              </a:rPr>
              <a:t>Natalie Garner </a:t>
            </a:r>
            <a:r>
              <a:rPr lang="en-GB" sz="2400" dirty="0">
                <a:solidFill>
                  <a:schemeClr val="bg1"/>
                </a:solidFill>
                <a:effectLst>
                  <a:outerShdw blurRad="38100" dist="38100" dir="2700000" algn="tl">
                    <a:srgbClr val="000000">
                      <a:alpha val="43137"/>
                    </a:srgbClr>
                  </a:outerShdw>
                </a:effectLst>
                <a:latin typeface="Rustico"/>
              </a:rPr>
              <a:t>– Student Chair, Combined Honours SSC</a:t>
            </a:r>
          </a:p>
          <a:p>
            <a:pPr algn="r"/>
            <a:r>
              <a:rPr lang="en-GB" sz="2400" b="1" dirty="0">
                <a:solidFill>
                  <a:schemeClr val="bg1"/>
                </a:solidFill>
                <a:effectLst>
                  <a:outerShdw blurRad="38100" dist="38100" dir="2700000" algn="tl">
                    <a:srgbClr val="000000">
                      <a:alpha val="43137"/>
                    </a:srgbClr>
                  </a:outerShdw>
                </a:effectLst>
                <a:latin typeface="Rustico"/>
              </a:rPr>
              <a:t>Joe Barton </a:t>
            </a:r>
            <a:r>
              <a:rPr lang="en-GB" sz="2400" dirty="0">
                <a:solidFill>
                  <a:schemeClr val="bg1"/>
                </a:solidFill>
                <a:effectLst>
                  <a:outerShdw blurRad="38100" dist="38100" dir="2700000" algn="tl">
                    <a:srgbClr val="000000">
                      <a:alpha val="43137"/>
                    </a:srgbClr>
                  </a:outerShdw>
                </a:effectLst>
                <a:latin typeface="Rustico"/>
              </a:rPr>
              <a:t>– Representation &amp; Research Coordinator, NUSU</a:t>
            </a:r>
            <a:endParaRPr lang="en-GB" sz="2400" b="1"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Tree>
    <p:extLst>
      <p:ext uri="{BB962C8B-B14F-4D97-AF65-F5344CB8AC3E}">
        <p14:creationId xmlns:p14="http://schemas.microsoft.com/office/powerpoint/2010/main" val="2528419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0" y="253964"/>
            <a:ext cx="10060983"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Conclusion</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
        <p:nvSpPr>
          <p:cNvPr id="2" name="TextBox 1">
            <a:extLst>
              <a:ext uri="{FF2B5EF4-FFF2-40B4-BE49-F238E27FC236}">
                <a16:creationId xmlns="" xmlns:a16="http://schemas.microsoft.com/office/drawing/2014/main" id="{B3F83EB2-FBC3-4443-9CCE-42699F659EA2}"/>
              </a:ext>
            </a:extLst>
          </p:cNvPr>
          <p:cNvSpPr txBox="1"/>
          <p:nvPr/>
        </p:nvSpPr>
        <p:spPr>
          <a:xfrm>
            <a:off x="431800" y="1692077"/>
            <a:ext cx="8856983"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The importance of </a:t>
            </a:r>
            <a:r>
              <a:rPr lang="en-GB" sz="3200" dirty="0" smtClean="0"/>
              <a:t>supporting </a:t>
            </a:r>
            <a:r>
              <a:rPr lang="en-GB" sz="3200" dirty="0" smtClean="0"/>
              <a:t>students </a:t>
            </a:r>
            <a:r>
              <a:rPr lang="en-GB" sz="3200" dirty="0" smtClean="0"/>
              <a:t>to lead</a:t>
            </a:r>
            <a:r>
              <a:rPr lang="en-GB" sz="3200" dirty="0" smtClean="0"/>
              <a:t>.</a:t>
            </a:r>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r>
              <a:rPr lang="en-GB" sz="3200" dirty="0" smtClean="0"/>
              <a:t>Representation is never perfect. </a:t>
            </a:r>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r>
              <a:rPr lang="en-GB" sz="3200" dirty="0" smtClean="0"/>
              <a:t>NUSU is here to help.</a:t>
            </a:r>
            <a:endParaRPr lang="en-GB" sz="3200" dirty="0"/>
          </a:p>
        </p:txBody>
      </p:sp>
    </p:spTree>
    <p:extLst>
      <p:ext uri="{BB962C8B-B14F-4D97-AF65-F5344CB8AC3E}">
        <p14:creationId xmlns:p14="http://schemas.microsoft.com/office/powerpoint/2010/main" val="1127665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0" y="253964"/>
            <a:ext cx="10060983"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Any questions?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
        <p:nvSpPr>
          <p:cNvPr id="7" name="TextBox 6">
            <a:extLst>
              <a:ext uri="{FF2B5EF4-FFF2-40B4-BE49-F238E27FC236}">
                <a16:creationId xmlns="" xmlns:a16="http://schemas.microsoft.com/office/drawing/2014/main" id="{B3F83EB2-FBC3-4443-9CCE-42699F659EA2}"/>
              </a:ext>
            </a:extLst>
          </p:cNvPr>
          <p:cNvSpPr txBox="1"/>
          <p:nvPr/>
        </p:nvSpPr>
        <p:spPr>
          <a:xfrm>
            <a:off x="287784" y="1398577"/>
            <a:ext cx="9073008" cy="5262979"/>
          </a:xfrm>
          <a:prstGeom prst="rect">
            <a:avLst/>
          </a:prstGeom>
          <a:noFill/>
        </p:spPr>
        <p:txBody>
          <a:bodyPr wrap="square" rtlCol="0">
            <a:spAutoFit/>
          </a:bodyPr>
          <a:lstStyle/>
          <a:p>
            <a:r>
              <a:rPr lang="en-GB" sz="2800" b="1" dirty="0" smtClean="0"/>
              <a:t>Ruth Furlonger </a:t>
            </a:r>
            <a:r>
              <a:rPr lang="en-GB" sz="2800" dirty="0" smtClean="0"/>
              <a:t>(Teaching Fellow in Student Engagement, </a:t>
            </a:r>
            <a:r>
              <a:rPr lang="en-GB" sz="2800" dirty="0" smtClean="0"/>
              <a:t>Combined </a:t>
            </a:r>
            <a:r>
              <a:rPr lang="en-GB" sz="2800" dirty="0" smtClean="0"/>
              <a:t>Honours)</a:t>
            </a:r>
            <a:endParaRPr lang="en-GB" sz="2800" b="1" dirty="0" smtClean="0"/>
          </a:p>
          <a:p>
            <a:r>
              <a:rPr lang="en-GB" sz="2800" dirty="0" smtClean="0">
                <a:hlinkClick r:id="rId6"/>
              </a:rPr>
              <a:t>ruth.Furlonger@ncl.ac.uk</a:t>
            </a:r>
            <a:endParaRPr lang="en-GB" sz="2800" dirty="0" smtClean="0"/>
          </a:p>
          <a:p>
            <a:r>
              <a:rPr lang="en-GB" sz="2800" dirty="0"/>
              <a:t>0191 20 83546</a:t>
            </a:r>
            <a:endParaRPr lang="en-GB" sz="2800" dirty="0" smtClean="0"/>
          </a:p>
          <a:p>
            <a:endParaRPr lang="en-GB" sz="2800" dirty="0" smtClean="0"/>
          </a:p>
          <a:p>
            <a:r>
              <a:rPr lang="en-GB" sz="2800" b="1" dirty="0" smtClean="0"/>
              <a:t>Natalie Garner </a:t>
            </a:r>
            <a:r>
              <a:rPr lang="en-GB" sz="2800" dirty="0" smtClean="0"/>
              <a:t>(Combined Honours SSC Chair)</a:t>
            </a:r>
          </a:p>
          <a:p>
            <a:r>
              <a:rPr lang="en-GB" sz="2800" dirty="0" smtClean="0">
                <a:hlinkClick r:id="rId7"/>
              </a:rPr>
              <a:t>n.garner@ncl.ac.uk</a:t>
            </a:r>
            <a:r>
              <a:rPr lang="en-GB" sz="2800" dirty="0" smtClean="0"/>
              <a:t> </a:t>
            </a:r>
          </a:p>
          <a:p>
            <a:endParaRPr lang="en-GB" sz="2800" dirty="0" smtClean="0"/>
          </a:p>
          <a:p>
            <a:r>
              <a:rPr lang="en-GB" sz="2800" b="1" dirty="0"/>
              <a:t>Joe Barton </a:t>
            </a:r>
            <a:r>
              <a:rPr lang="en-GB" sz="2800" dirty="0"/>
              <a:t>(Representation &amp; Research Coordinator)</a:t>
            </a:r>
          </a:p>
          <a:p>
            <a:r>
              <a:rPr lang="en-GB" sz="2800" dirty="0">
                <a:hlinkClick r:id="rId8"/>
              </a:rPr>
              <a:t>rrc.union@ncl.ac.uk</a:t>
            </a:r>
            <a:endParaRPr lang="en-GB" sz="2800" dirty="0"/>
          </a:p>
          <a:p>
            <a:r>
              <a:rPr lang="en-GB" sz="2800" dirty="0"/>
              <a:t>0191 239 3990</a:t>
            </a:r>
          </a:p>
          <a:p>
            <a:endParaRPr lang="en-GB" sz="2800" dirty="0"/>
          </a:p>
        </p:txBody>
      </p:sp>
    </p:spTree>
    <p:extLst>
      <p:ext uri="{BB962C8B-B14F-4D97-AF65-F5344CB8AC3E}">
        <p14:creationId xmlns:p14="http://schemas.microsoft.com/office/powerpoint/2010/main" val="85722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382230" y="251917"/>
            <a:ext cx="9316164" cy="764704"/>
          </a:xfrm>
        </p:spPr>
        <p:txBody>
          <a:bodyPr>
            <a:noAutofit/>
          </a:bodyPr>
          <a:lstStyle/>
          <a:p>
            <a:r>
              <a:rPr lang="en-GB" sz="4800" dirty="0" smtClean="0">
                <a:solidFill>
                  <a:schemeClr val="bg1"/>
                </a:solidFill>
                <a:effectLst>
                  <a:outerShdw blurRad="38100" dist="38100" dir="2700000" algn="tl">
                    <a:srgbClr val="000000">
                      <a:alpha val="43137"/>
                    </a:srgbClr>
                  </a:outerShdw>
                </a:effectLst>
                <a:latin typeface="Rustico"/>
              </a:rPr>
              <a:t>Objectives</a:t>
            </a:r>
            <a:endParaRPr lang="en-GB" sz="4800" dirty="0">
              <a:solidFill>
                <a:schemeClr val="bg1"/>
              </a:solidFill>
              <a:effectLst>
                <a:outerShdw blurRad="38100" dist="38100" dir="2700000" algn="tl">
                  <a:srgbClr val="000000">
                    <a:alpha val="43137"/>
                  </a:srgbClr>
                </a:outerShdw>
              </a:effectLst>
              <a:latin typeface="Rustico"/>
            </a:endParaRPr>
          </a:p>
        </p:txBody>
      </p:sp>
      <p:sp>
        <p:nvSpPr>
          <p:cNvPr id="7" name="Content Placeholder 14"/>
          <p:cNvSpPr>
            <a:spLocks noGrp="1"/>
          </p:cNvSpPr>
          <p:nvPr>
            <p:ph idx="1"/>
          </p:nvPr>
        </p:nvSpPr>
        <p:spPr>
          <a:xfrm>
            <a:off x="382230" y="1609965"/>
            <a:ext cx="5378162" cy="4045818"/>
          </a:xfrm>
          <a:ln>
            <a:noFill/>
          </a:ln>
        </p:spPr>
        <p:txBody>
          <a:bodyPr>
            <a:normAutofit fontScale="92500" lnSpcReduction="20000"/>
          </a:bodyPr>
          <a:lstStyle/>
          <a:p>
            <a:pPr marL="0" indent="0">
              <a:buNone/>
            </a:pPr>
            <a:r>
              <a:rPr lang="en-GB" sz="3000" b="1" dirty="0"/>
              <a:t>Background</a:t>
            </a:r>
          </a:p>
          <a:p>
            <a:pPr marL="0" indent="0">
              <a:buNone/>
            </a:pPr>
            <a:endParaRPr lang="en-GB" sz="3000" b="1" dirty="0"/>
          </a:p>
          <a:p>
            <a:pPr marL="0" indent="0">
              <a:buNone/>
            </a:pPr>
            <a:r>
              <a:rPr lang="en-GB" sz="3000" b="1" dirty="0"/>
              <a:t>Staff perspective</a:t>
            </a:r>
          </a:p>
          <a:p>
            <a:pPr marL="0" indent="0">
              <a:buNone/>
            </a:pPr>
            <a:endParaRPr lang="en-GB" sz="3000" b="1" dirty="0"/>
          </a:p>
          <a:p>
            <a:pPr marL="0" indent="0">
              <a:buNone/>
            </a:pPr>
            <a:r>
              <a:rPr lang="en-GB" sz="3000" b="1" dirty="0"/>
              <a:t>Student perspective</a:t>
            </a:r>
          </a:p>
          <a:p>
            <a:pPr marL="0" indent="0">
              <a:buNone/>
            </a:pPr>
            <a:endParaRPr lang="en-GB" sz="3000" b="1" dirty="0"/>
          </a:p>
          <a:p>
            <a:pPr marL="0" indent="0">
              <a:buNone/>
            </a:pPr>
            <a:r>
              <a:rPr lang="en-GB" sz="3000" b="1" dirty="0"/>
              <a:t>Students’ Union perspective</a:t>
            </a:r>
          </a:p>
          <a:p>
            <a:pPr marL="0" indent="0">
              <a:buNone/>
            </a:pPr>
            <a:endParaRPr lang="en-GB" sz="3000" b="1" dirty="0"/>
          </a:p>
          <a:p>
            <a:pPr marL="0" indent="0">
              <a:buNone/>
            </a:pPr>
            <a:r>
              <a:rPr lang="en-GB" sz="3000" b="1" dirty="0"/>
              <a:t>Q&amp;A</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r="40747"/>
          <a:stretch/>
        </p:blipFill>
        <p:spPr>
          <a:xfrm>
            <a:off x="5827897" y="1609965"/>
            <a:ext cx="3604903" cy="4045818"/>
          </a:xfrm>
          <a:prstGeom prst="rect">
            <a:avLst/>
          </a:prstGeom>
        </p:spPr>
      </p:pic>
    </p:spTree>
    <p:extLst>
      <p:ext uri="{BB962C8B-B14F-4D97-AF65-F5344CB8AC3E}">
        <p14:creationId xmlns:p14="http://schemas.microsoft.com/office/powerpoint/2010/main" val="1123014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382230" y="210135"/>
            <a:ext cx="9316164"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Why enhancement?</a:t>
            </a:r>
          </a:p>
        </p:txBody>
      </p:sp>
      <p:sp>
        <p:nvSpPr>
          <p:cNvPr id="3" name="Rectangle 2"/>
          <p:cNvSpPr/>
          <p:nvPr/>
        </p:nvSpPr>
        <p:spPr>
          <a:xfrm>
            <a:off x="287784" y="1476053"/>
            <a:ext cx="5472608" cy="7109639"/>
          </a:xfrm>
          <a:prstGeom prst="rect">
            <a:avLst/>
          </a:prstGeom>
        </p:spPr>
        <p:txBody>
          <a:bodyPr wrap="square">
            <a:spAutoFit/>
          </a:bodyPr>
          <a:lstStyle/>
          <a:p>
            <a:r>
              <a:rPr lang="en-GB" sz="2800" b="1" dirty="0"/>
              <a:t>Enhancing Representation</a:t>
            </a:r>
          </a:p>
          <a:p>
            <a:endParaRPr lang="en-GB" sz="2800" b="1" dirty="0"/>
          </a:p>
          <a:p>
            <a:pPr marL="457200" indent="-457200">
              <a:buFont typeface="Arial" panose="020B0604020202020204" pitchFamily="34" charset="0"/>
              <a:buChar char="•"/>
            </a:pPr>
            <a:r>
              <a:rPr lang="en-GB" sz="2800" dirty="0"/>
              <a:t>Policies essential for developing and establishing academic representation.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Academic Units welcome to enhance and innovate according to their individual needs and culture. </a:t>
            </a:r>
          </a:p>
          <a:p>
            <a:endParaRPr lang="en-GB" sz="2800" dirty="0"/>
          </a:p>
          <a:p>
            <a:endParaRPr lang="en-GB" sz="28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pic>
        <p:nvPicPr>
          <p:cNvPr id="15" name="Picture 14"/>
          <p:cNvPicPr>
            <a:picLocks noChangeAspect="1"/>
          </p:cNvPicPr>
          <p:nvPr/>
        </p:nvPicPr>
        <p:blipFill rotWithShape="1">
          <a:blip r:embed="rId7"/>
          <a:srcRect l="31427" t="9491" r="29999" b="10228"/>
          <a:stretch/>
        </p:blipFill>
        <p:spPr>
          <a:xfrm>
            <a:off x="6072379" y="1551088"/>
            <a:ext cx="3173455" cy="4127983"/>
          </a:xfrm>
          <a:prstGeom prst="rect">
            <a:avLst/>
          </a:prstGeom>
          <a:ln w="9525">
            <a:solidFill>
              <a:schemeClr val="tx1">
                <a:alpha val="95000"/>
              </a:schemeClr>
            </a:solidFill>
          </a:ln>
        </p:spPr>
      </p:pic>
    </p:spTree>
    <p:extLst>
      <p:ext uri="{BB962C8B-B14F-4D97-AF65-F5344CB8AC3E}">
        <p14:creationId xmlns:p14="http://schemas.microsoft.com/office/powerpoint/2010/main" val="206335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744819" y="253964"/>
            <a:ext cx="9316164"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Staff perspective</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
        <p:nvSpPr>
          <p:cNvPr id="9" name="Rectangle 8"/>
          <p:cNvSpPr/>
          <p:nvPr/>
        </p:nvSpPr>
        <p:spPr>
          <a:xfrm>
            <a:off x="306865" y="1378708"/>
            <a:ext cx="9289032" cy="6709529"/>
          </a:xfrm>
          <a:prstGeom prst="rect">
            <a:avLst/>
          </a:prstGeom>
        </p:spPr>
        <p:txBody>
          <a:bodyPr wrap="square">
            <a:spAutoFit/>
          </a:bodyPr>
          <a:lstStyle/>
          <a:p>
            <a:r>
              <a:rPr lang="en-GB" sz="2800" b="1" dirty="0" smtClean="0"/>
              <a:t>Enhancing identity &amp; belonging</a:t>
            </a:r>
            <a:endParaRPr lang="en-GB" sz="2800" b="1" dirty="0"/>
          </a:p>
          <a:p>
            <a:endParaRPr lang="en-GB" sz="2800" dirty="0"/>
          </a:p>
          <a:p>
            <a:pPr marL="457200" indent="-457200">
              <a:buFont typeface="Arial" panose="020B0604020202020204" pitchFamily="34" charset="0"/>
              <a:buChar char="•"/>
            </a:pPr>
            <a:r>
              <a:rPr lang="en-GB" sz="2800" dirty="0" smtClean="0"/>
              <a:t>‘In house’ student-led training to empower reps from day 1.</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Identifying and developing key areas reps want to work towards.</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3000" dirty="0"/>
          </a:p>
          <a:p>
            <a:endParaRPr lang="en-GB" sz="2800" dirty="0"/>
          </a:p>
          <a:p>
            <a:endParaRPr lang="en-GB" sz="28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p:txBody>
      </p:sp>
      <p:pic>
        <p:nvPicPr>
          <p:cNvPr id="2" name="Picture 1"/>
          <p:cNvPicPr>
            <a:picLocks noChangeAspect="1"/>
          </p:cNvPicPr>
          <p:nvPr/>
        </p:nvPicPr>
        <p:blipFill>
          <a:blip r:embed="rId7"/>
          <a:stretch>
            <a:fillRect/>
          </a:stretch>
        </p:blipFill>
        <p:spPr>
          <a:xfrm>
            <a:off x="1943968" y="4024966"/>
            <a:ext cx="6014827" cy="1833789"/>
          </a:xfrm>
          <a:prstGeom prst="rect">
            <a:avLst/>
          </a:prstGeom>
        </p:spPr>
      </p:pic>
    </p:spTree>
    <p:extLst>
      <p:ext uri="{BB962C8B-B14F-4D97-AF65-F5344CB8AC3E}">
        <p14:creationId xmlns:p14="http://schemas.microsoft.com/office/powerpoint/2010/main" val="1024826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744819" y="253964"/>
            <a:ext cx="9316164"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Staff perspective</a:t>
            </a:r>
          </a:p>
        </p:txBody>
      </p:sp>
      <p:sp>
        <p:nvSpPr>
          <p:cNvPr id="3" name="Rectangle 2"/>
          <p:cNvSpPr/>
          <p:nvPr/>
        </p:nvSpPr>
        <p:spPr>
          <a:xfrm>
            <a:off x="287784" y="1359336"/>
            <a:ext cx="5472608" cy="7109639"/>
          </a:xfrm>
          <a:prstGeom prst="rect">
            <a:avLst/>
          </a:prstGeom>
        </p:spPr>
        <p:txBody>
          <a:bodyPr wrap="square">
            <a:spAutoFit/>
          </a:bodyPr>
          <a:lstStyle/>
          <a:p>
            <a:r>
              <a:rPr lang="en-GB" sz="2800" b="1" dirty="0"/>
              <a:t>Building strong relationships</a:t>
            </a:r>
          </a:p>
          <a:p>
            <a:endParaRPr lang="en-GB" sz="2800" dirty="0" smtClean="0"/>
          </a:p>
          <a:p>
            <a:pPr marL="457200" indent="-457200">
              <a:buFont typeface="Arial" panose="020B0604020202020204" pitchFamily="34" charset="0"/>
              <a:buChar char="•"/>
            </a:pPr>
            <a:r>
              <a:rPr lang="en-GB" sz="2800" dirty="0" smtClean="0"/>
              <a:t>Student chair &amp; secretary = committee leaders; staff facilitator supports their personal development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Close links between reps &amp; constituents: establishing cohort-wide forums twice a </a:t>
            </a:r>
            <a:r>
              <a:rPr lang="en-GB" sz="2800" dirty="0" smtClean="0"/>
              <a:t>year.</a:t>
            </a:r>
            <a:endParaRPr lang="en-GB" sz="2800" dirty="0"/>
          </a:p>
          <a:p>
            <a:endParaRPr lang="en-GB" sz="2800" dirty="0"/>
          </a:p>
          <a:p>
            <a:endParaRPr lang="en-GB" sz="28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832400" y="2412462"/>
            <a:ext cx="3600399" cy="2400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Tree>
    <p:extLst>
      <p:ext uri="{BB962C8B-B14F-4D97-AF65-F5344CB8AC3E}">
        <p14:creationId xmlns:p14="http://schemas.microsoft.com/office/powerpoint/2010/main" val="2140542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744819" y="253964"/>
            <a:ext cx="9316164"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Student perspective</a:t>
            </a:r>
          </a:p>
        </p:txBody>
      </p:sp>
      <p:sp>
        <p:nvSpPr>
          <p:cNvPr id="3" name="Rectangle 2"/>
          <p:cNvSpPr/>
          <p:nvPr/>
        </p:nvSpPr>
        <p:spPr>
          <a:xfrm>
            <a:off x="287784" y="1411172"/>
            <a:ext cx="5472608" cy="5386090"/>
          </a:xfrm>
          <a:prstGeom prst="rect">
            <a:avLst/>
          </a:prstGeom>
        </p:spPr>
        <p:txBody>
          <a:bodyPr wrap="square">
            <a:spAutoFit/>
          </a:bodyPr>
          <a:lstStyle/>
          <a:p>
            <a:r>
              <a:rPr lang="en-GB" sz="2800" b="1" dirty="0"/>
              <a:t>A departure from previous </a:t>
            </a:r>
            <a:r>
              <a:rPr lang="en-GB" sz="2800" b="1" dirty="0" smtClean="0"/>
              <a:t>experience</a:t>
            </a:r>
          </a:p>
          <a:p>
            <a:endParaRPr lang="en-GB" sz="2800" dirty="0"/>
          </a:p>
          <a:p>
            <a:pPr marL="457200" indent="-457200">
              <a:buFont typeface="Arial" panose="020B0604020202020204" pitchFamily="34" charset="0"/>
              <a:buChar char="•"/>
            </a:pPr>
            <a:r>
              <a:rPr lang="en-GB" sz="2800" dirty="0"/>
              <a:t>Students in the driving </a:t>
            </a:r>
            <a:r>
              <a:rPr lang="en-GB" sz="2800" dirty="0" smtClean="0"/>
              <a:t>seat.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 opportunity to make a real </a:t>
            </a:r>
            <a:r>
              <a:rPr lang="en-GB" sz="2800" dirty="0" smtClean="0"/>
              <a:t>difference.</a:t>
            </a:r>
            <a:endParaRPr lang="en-GB" sz="2800" dirty="0"/>
          </a:p>
          <a:p>
            <a:endParaRPr lang="en-GB" sz="28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p:txBody>
      </p:sp>
      <p:pic>
        <p:nvPicPr>
          <p:cNvPr id="1028" name="Picture 4" descr="57654.jpg"/>
          <p:cNvPicPr>
            <a:picLocks noChangeAspect="1" noChangeArrowheads="1"/>
          </p:cNvPicPr>
          <p:nvPr/>
        </p:nvPicPr>
        <p:blipFill rotWithShape="1">
          <a:blip r:embed="rId6">
            <a:extLst>
              <a:ext uri="{28A0092B-C50C-407E-A947-70E740481C1C}">
                <a14:useLocalDpi xmlns:a14="http://schemas.microsoft.com/office/drawing/2010/main" val="0"/>
              </a:ext>
            </a:extLst>
          </a:blip>
          <a:srcRect l="21102" t="25236" r="9600" b="22742"/>
          <a:stretch/>
        </p:blipFill>
        <p:spPr bwMode="auto">
          <a:xfrm>
            <a:off x="5832400" y="1572674"/>
            <a:ext cx="3600399" cy="4079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Tree>
    <p:extLst>
      <p:ext uri="{BB962C8B-B14F-4D97-AF65-F5344CB8AC3E}">
        <p14:creationId xmlns:p14="http://schemas.microsoft.com/office/powerpoint/2010/main" val="1381600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744819" y="253964"/>
            <a:ext cx="9316164"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Student perspective</a:t>
            </a:r>
          </a:p>
        </p:txBody>
      </p:sp>
      <p:sp>
        <p:nvSpPr>
          <p:cNvPr id="3" name="Rectangle 2"/>
          <p:cNvSpPr/>
          <p:nvPr/>
        </p:nvSpPr>
        <p:spPr>
          <a:xfrm>
            <a:off x="287784" y="1476053"/>
            <a:ext cx="5472608" cy="4955203"/>
          </a:xfrm>
          <a:prstGeom prst="rect">
            <a:avLst/>
          </a:prstGeom>
        </p:spPr>
        <p:txBody>
          <a:bodyPr wrap="square">
            <a:spAutoFit/>
          </a:bodyPr>
          <a:lstStyle/>
          <a:p>
            <a:r>
              <a:rPr lang="en-GB" sz="2800" b="1" dirty="0"/>
              <a:t>Student led initiatives</a:t>
            </a:r>
          </a:p>
          <a:p>
            <a:endParaRPr lang="en-GB" sz="2800" dirty="0"/>
          </a:p>
          <a:p>
            <a:pPr marL="457200" indent="-457200">
              <a:buFont typeface="Arial" panose="020B0604020202020204" pitchFamily="34" charset="0"/>
              <a:buChar char="•"/>
            </a:pPr>
            <a:r>
              <a:rPr lang="en-GB" sz="2800" dirty="0"/>
              <a:t>Working </a:t>
            </a:r>
            <a:r>
              <a:rPr lang="en-GB" sz="2800" dirty="0" smtClean="0"/>
              <a:t>groups.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Need for more recognition?</a:t>
            </a:r>
          </a:p>
          <a:p>
            <a:endParaRPr lang="en-GB" sz="2800" dirty="0"/>
          </a:p>
          <a:p>
            <a:endParaRPr lang="en-GB" sz="28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p:txBody>
      </p:sp>
      <p:pic>
        <p:nvPicPr>
          <p:cNvPr id="1028" name="Picture 4" descr="57654.jpg"/>
          <p:cNvPicPr>
            <a:picLocks noChangeAspect="1" noChangeArrowheads="1"/>
          </p:cNvPicPr>
          <p:nvPr/>
        </p:nvPicPr>
        <p:blipFill rotWithShape="1">
          <a:blip r:embed="rId6">
            <a:extLst>
              <a:ext uri="{28A0092B-C50C-407E-A947-70E740481C1C}">
                <a14:useLocalDpi xmlns:a14="http://schemas.microsoft.com/office/drawing/2010/main" val="0"/>
              </a:ext>
            </a:extLst>
          </a:blip>
          <a:srcRect l="21102" t="25236" r="9600" b="22742"/>
          <a:stretch/>
        </p:blipFill>
        <p:spPr bwMode="auto">
          <a:xfrm>
            <a:off x="5832400" y="1572674"/>
            <a:ext cx="3600399" cy="4079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Tree>
    <p:extLst>
      <p:ext uri="{BB962C8B-B14F-4D97-AF65-F5344CB8AC3E}">
        <p14:creationId xmlns:p14="http://schemas.microsoft.com/office/powerpoint/2010/main" val="400238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744819" y="253964"/>
            <a:ext cx="9316164"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Students’ Union perspective</a:t>
            </a:r>
          </a:p>
        </p:txBody>
      </p:sp>
      <p:sp>
        <p:nvSpPr>
          <p:cNvPr id="3" name="Rectangle 2"/>
          <p:cNvSpPr/>
          <p:nvPr/>
        </p:nvSpPr>
        <p:spPr>
          <a:xfrm>
            <a:off x="287784" y="1476053"/>
            <a:ext cx="5472608" cy="6955750"/>
          </a:xfrm>
          <a:prstGeom prst="rect">
            <a:avLst/>
          </a:prstGeom>
        </p:spPr>
        <p:txBody>
          <a:bodyPr wrap="square">
            <a:spAutoFit/>
          </a:bodyPr>
          <a:lstStyle/>
          <a:p>
            <a:r>
              <a:rPr lang="en-GB" sz="2800" b="1" dirty="0"/>
              <a:t>Encouraging students to lead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School of English UG SVC.</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Equality, Diversity and Inclusion: student ownership and shared outcomes.</a:t>
            </a:r>
          </a:p>
          <a:p>
            <a:pPr marL="457200" indent="-457200">
              <a:buFont typeface="Arial" panose="020B0604020202020204" pitchFamily="34" charset="0"/>
              <a:buChar char="•"/>
            </a:pPr>
            <a:endParaRPr lang="en-GB" sz="3000" dirty="0"/>
          </a:p>
          <a:p>
            <a:endParaRPr lang="en-GB" sz="3000" dirty="0">
              <a:solidFill>
                <a:srgbClr val="FF0000"/>
              </a:solidFill>
            </a:endParaRPr>
          </a:p>
          <a:p>
            <a:endParaRPr lang="en-GB" sz="2800" dirty="0"/>
          </a:p>
          <a:p>
            <a:endParaRPr lang="en-GB" sz="28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
        <p:nvSpPr>
          <p:cNvPr id="4" name="TextBox 3"/>
          <p:cNvSpPr txBox="1"/>
          <p:nvPr/>
        </p:nvSpPr>
        <p:spPr>
          <a:xfrm>
            <a:off x="5851319" y="3407597"/>
            <a:ext cx="3581482" cy="2462213"/>
          </a:xfrm>
          <a:prstGeom prst="rect">
            <a:avLst/>
          </a:prstGeom>
          <a:noFill/>
        </p:spPr>
        <p:txBody>
          <a:bodyPr wrap="square" rtlCol="0">
            <a:spAutoFit/>
          </a:bodyPr>
          <a:lstStyle/>
          <a:p>
            <a:r>
              <a:rPr lang="en-GB" sz="1400" i="1" dirty="0"/>
              <a:t>“In consultation with the Chair of the EDI Committee, I designed a survey which aimed to capture as much information about EDI in the School as we could. The results of the survey were discussed at the EDI Committee, SVC and Board of Studies. </a:t>
            </a:r>
          </a:p>
          <a:p>
            <a:endParaRPr lang="en-GB" sz="1400" i="1" dirty="0"/>
          </a:p>
          <a:p>
            <a:r>
              <a:rPr lang="en-GB" sz="1400" i="1" dirty="0"/>
              <a:t>Staff were really receptive to the comments that students made, and we decided to make four key changes based on the survey's results” </a:t>
            </a:r>
            <a:r>
              <a:rPr lang="en-GB" sz="1400" b="1" i="1" dirty="0"/>
              <a:t>– Sam Cooke, SVC Chair 2017/18</a:t>
            </a:r>
            <a:endParaRPr lang="en-GB" sz="1400" dirty="0"/>
          </a:p>
        </p:txBody>
      </p:sp>
      <p:pic>
        <p:nvPicPr>
          <p:cNvPr id="11" name="Picture 10" descr="K:\2017-2018\Representation Re-brand\Photos\School Rep Training\12)School Rep Training.jpg"/>
          <p:cNvPicPr/>
          <p:nvPr/>
        </p:nvPicPr>
        <p:blipFill rotWithShape="1">
          <a:blip r:embed="rId7" cstate="print">
            <a:extLst>
              <a:ext uri="{28A0092B-C50C-407E-A947-70E740481C1C}">
                <a14:useLocalDpi xmlns:a14="http://schemas.microsoft.com/office/drawing/2010/main" val="0"/>
              </a:ext>
            </a:extLst>
          </a:blip>
          <a:srcRect l="20204" t="9298" r="5167" b="9336"/>
          <a:stretch/>
        </p:blipFill>
        <p:spPr bwMode="auto">
          <a:xfrm>
            <a:off x="5858908" y="1540113"/>
            <a:ext cx="3573893" cy="18513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8060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2017-2018\Representation Re-brand\Photos\School Rep Training\1)School Rep 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ndemrepo\AppData\Local\Microsoft\Windows\Temporary Internet Files\Content.Outlook\PCMAUNB3\LOGO YOUR VOIC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107" y="5783722"/>
            <a:ext cx="2421518" cy="10135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008062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a:xfrm>
            <a:off x="744819" y="253964"/>
            <a:ext cx="9316164" cy="764704"/>
          </a:xfrm>
        </p:spPr>
        <p:txBody>
          <a:bodyPr>
            <a:noAutofit/>
          </a:bodyPr>
          <a:lstStyle/>
          <a:p>
            <a:r>
              <a:rPr lang="en-GB" sz="4800" dirty="0">
                <a:solidFill>
                  <a:schemeClr val="bg1"/>
                </a:solidFill>
                <a:effectLst>
                  <a:outerShdw blurRad="38100" dist="38100" dir="2700000" algn="tl">
                    <a:srgbClr val="000000">
                      <a:alpha val="43137"/>
                    </a:srgbClr>
                  </a:outerShdw>
                </a:effectLst>
                <a:latin typeface="Rustico"/>
              </a:rPr>
              <a:t>Students’ Union perspective</a:t>
            </a:r>
          </a:p>
        </p:txBody>
      </p:sp>
      <p:sp>
        <p:nvSpPr>
          <p:cNvPr id="3" name="Rectangle 2"/>
          <p:cNvSpPr/>
          <p:nvPr/>
        </p:nvSpPr>
        <p:spPr>
          <a:xfrm>
            <a:off x="287784" y="1476053"/>
            <a:ext cx="5472608" cy="7417415"/>
          </a:xfrm>
          <a:prstGeom prst="rect">
            <a:avLst/>
          </a:prstGeom>
        </p:spPr>
        <p:txBody>
          <a:bodyPr wrap="square">
            <a:spAutoFit/>
          </a:bodyPr>
          <a:lstStyle/>
          <a:p>
            <a:r>
              <a:rPr lang="en-GB" sz="2800" b="1" dirty="0"/>
              <a:t>Enhancing students through representation</a:t>
            </a:r>
          </a:p>
          <a:p>
            <a:endParaRPr lang="en-GB" sz="2800" dirty="0"/>
          </a:p>
          <a:p>
            <a:pPr marL="457200" indent="-457200">
              <a:buFont typeface="Arial" panose="020B0604020202020204" pitchFamily="34" charset="0"/>
              <a:buChar char="•"/>
            </a:pPr>
            <a:r>
              <a:rPr lang="en-GB" sz="2800" dirty="0"/>
              <a:t>School of Dental Sciences SSC</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‘Professional Learning through Student Representation Skills’ Award</a:t>
            </a:r>
          </a:p>
          <a:p>
            <a:pPr marL="457200" indent="-457200">
              <a:buFont typeface="Arial" panose="020B0604020202020204" pitchFamily="34" charset="0"/>
              <a:buChar char="•"/>
            </a:pPr>
            <a:endParaRPr lang="en-GB" sz="3000" dirty="0"/>
          </a:p>
          <a:p>
            <a:endParaRPr lang="en-GB" sz="3000" dirty="0">
              <a:solidFill>
                <a:srgbClr val="FF0000"/>
              </a:solidFill>
            </a:endParaRPr>
          </a:p>
          <a:p>
            <a:endParaRPr lang="en-GB" sz="2800" dirty="0"/>
          </a:p>
          <a:p>
            <a:endParaRPr lang="en-GB" sz="2800" dirty="0"/>
          </a:p>
          <a:p>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4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0512" y="5958839"/>
            <a:ext cx="839871" cy="715446"/>
          </a:xfrm>
          <a:prstGeom prst="rect">
            <a:avLst/>
          </a:prstGeom>
        </p:spPr>
      </p:pic>
      <p:sp>
        <p:nvSpPr>
          <p:cNvPr id="4" name="TextBox 3"/>
          <p:cNvSpPr txBox="1"/>
          <p:nvPr/>
        </p:nvSpPr>
        <p:spPr>
          <a:xfrm>
            <a:off x="6192440" y="5275761"/>
            <a:ext cx="3581482" cy="307777"/>
          </a:xfrm>
          <a:prstGeom prst="rect">
            <a:avLst/>
          </a:prstGeom>
          <a:noFill/>
        </p:spPr>
        <p:txBody>
          <a:bodyPr wrap="square" rtlCol="0">
            <a:spAutoFit/>
          </a:bodyPr>
          <a:lstStyle/>
          <a:p>
            <a:r>
              <a:rPr lang="en-GB" sz="1400" b="1" i="1" dirty="0"/>
              <a:t>Matthew Harper, Dental School Rep</a:t>
            </a:r>
            <a:endParaRPr lang="en-GB" sz="1400" dirty="0"/>
          </a:p>
        </p:txBody>
      </p:sp>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408" t="9039" r="-408" b="-9039"/>
          <a:stretch/>
        </p:blipFill>
        <p:spPr>
          <a:xfrm>
            <a:off x="6061248" y="1556310"/>
            <a:ext cx="3142701" cy="4074251"/>
          </a:xfrm>
          <a:prstGeom prst="rect">
            <a:avLst/>
          </a:prstGeom>
        </p:spPr>
      </p:pic>
    </p:spTree>
    <p:extLst>
      <p:ext uri="{BB962C8B-B14F-4D97-AF65-F5344CB8AC3E}">
        <p14:creationId xmlns:p14="http://schemas.microsoft.com/office/powerpoint/2010/main" val="147607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3201</TotalTime>
  <Words>376</Words>
  <Application>Microsoft Office PowerPoint</Application>
  <PresentationFormat>Custom</PresentationFormat>
  <Paragraphs>128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Rustico</vt:lpstr>
      <vt:lpstr>Arial</vt:lpstr>
      <vt:lpstr>Calibri</vt:lpstr>
      <vt:lpstr>Office Theme</vt:lpstr>
      <vt:lpstr>PowerPoint Presentation</vt:lpstr>
      <vt:lpstr>Objectives</vt:lpstr>
      <vt:lpstr>Why enhancement?</vt:lpstr>
      <vt:lpstr>Staff perspective</vt:lpstr>
      <vt:lpstr>Staff perspective</vt:lpstr>
      <vt:lpstr>Student perspective</vt:lpstr>
      <vt:lpstr>Student perspective</vt:lpstr>
      <vt:lpstr>Students’ Union perspective</vt:lpstr>
      <vt:lpstr>Students’ Union perspective</vt:lpstr>
      <vt:lpstr>Conclusion</vt:lpstr>
      <vt:lpstr>Any questions?</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ndemrepo</dc:creator>
  <cp:lastModifiedBy>David Jones - Representation Support Worker</cp:lastModifiedBy>
  <cp:revision>260</cp:revision>
  <cp:lastPrinted>2019-03-11T14:04:52Z</cp:lastPrinted>
  <dcterms:created xsi:type="dcterms:W3CDTF">2018-05-25T13:51:48Z</dcterms:created>
  <dcterms:modified xsi:type="dcterms:W3CDTF">2019-03-14T09:23:07Z</dcterms:modified>
</cp:coreProperties>
</file>