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668BD-E27D-4948-A83B-A2DDEDCB5C36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B18B8-E7D6-4C8D-B22B-3FB18EC69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62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179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243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99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645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886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090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578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B18B8-E7D6-4C8D-B22B-3FB18EC6977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1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33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82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05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56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19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88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00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02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02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99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93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004C7-C6F6-4E8E-8A4E-09800F7A476B}" type="datetimeFigureOut">
              <a:rPr lang="en-GB" smtClean="0"/>
              <a:t>08/03/2019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FCECF-841A-4A14-8487-53396FB79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1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EDA590-A5E8-4301-B34C-2DCBB94C7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2322" y="1600200"/>
            <a:ext cx="7772400" cy="238760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chemeClr val="accent1"/>
                </a:solidFill>
              </a:rPr>
              <a:t>Placement practices in Newcastle University: Differences between academic units and an insight into the student experience </a:t>
            </a:r>
            <a:r>
              <a:rPr lang="en-GB" sz="4000" b="1" dirty="0"/>
              <a:t/>
            </a:r>
            <a:br>
              <a:rPr lang="en-GB" sz="4000" b="1" dirty="0"/>
            </a:br>
            <a:endParaRPr lang="en-GB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0D86600-CDFA-4E4B-BD57-4CC0DBCB9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87800"/>
            <a:ext cx="6858000" cy="1655762"/>
          </a:xfrm>
        </p:spPr>
        <p:txBody>
          <a:bodyPr/>
          <a:lstStyle/>
          <a:p>
            <a:r>
              <a:rPr lang="en-GB" dirty="0"/>
              <a:t>Helen St Clair-Thompson, School of Psychology</a:t>
            </a:r>
          </a:p>
          <a:p>
            <a:r>
              <a:rPr lang="en-GB" dirty="0"/>
              <a:t>Lesley Wilson, Careers Service</a:t>
            </a:r>
          </a:p>
          <a:p>
            <a:r>
              <a:rPr lang="en-GB" dirty="0"/>
              <a:t>George Newstead, School of Psychology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51EE028-A7A1-4EA3-AD61-ECB5E3CEF938}"/>
              </a:ext>
            </a:extLst>
          </p:cNvPr>
          <p:cNvSpPr/>
          <p:nvPr/>
        </p:nvSpPr>
        <p:spPr>
          <a:xfrm>
            <a:off x="100584" y="109728"/>
            <a:ext cx="8942832" cy="66339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742" y="5643562"/>
            <a:ext cx="1813560" cy="573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9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D9870A-732E-438D-A987-E8EF77CD5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Background and 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E4FDD1C-CEF9-4E5D-B4FD-3FA33883B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7849"/>
            <a:ext cx="8141970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Several academic units offer the opportunity for students to take 9-12 month </a:t>
            </a:r>
            <a:r>
              <a:rPr lang="en-GB" dirty="0" smtClean="0"/>
              <a:t>placements</a:t>
            </a:r>
            <a:endParaRPr lang="en-GB" dirty="0"/>
          </a:p>
          <a:p>
            <a:r>
              <a:rPr lang="en-GB" dirty="0"/>
              <a:t>The practices that are used (e.g. for promoting placements, recruiting students, monitoring students, and assessing learning) differ </a:t>
            </a:r>
            <a:r>
              <a:rPr lang="en-GB" dirty="0" smtClean="0"/>
              <a:t>between units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The project therefore aimed to: </a:t>
            </a:r>
          </a:p>
          <a:p>
            <a:pPr marL="0" indent="0">
              <a:buNone/>
            </a:pPr>
            <a:r>
              <a:rPr lang="en-GB" dirty="0"/>
              <a:t>   </a:t>
            </a:r>
            <a:r>
              <a:rPr lang="en-GB" dirty="0">
                <a:solidFill>
                  <a:srgbClr val="FF0000"/>
                </a:solidFill>
              </a:rPr>
              <a:t>(1) document the practices used, by interviewing university </a:t>
            </a:r>
            <a:r>
              <a:rPr lang="en-GB" dirty="0" smtClean="0">
                <a:solidFill>
                  <a:srgbClr val="FF0000"/>
                </a:solidFill>
              </a:rPr>
              <a:t>staff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/>
              <a:t>   </a:t>
            </a:r>
            <a:r>
              <a:rPr lang="en-GB" dirty="0">
                <a:solidFill>
                  <a:srgbClr val="FF0000"/>
                </a:solidFill>
              </a:rPr>
              <a:t>(2) explore student satisfaction with different practices, by administering a </a:t>
            </a:r>
            <a:r>
              <a:rPr lang="en-GB" dirty="0" smtClean="0">
                <a:solidFill>
                  <a:srgbClr val="FF0000"/>
                </a:solidFill>
              </a:rPr>
              <a:t>questionnaire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42D86E8-7442-4B92-A7F3-9CCFA8027315}"/>
              </a:ext>
            </a:extLst>
          </p:cNvPr>
          <p:cNvSpPr/>
          <p:nvPr/>
        </p:nvSpPr>
        <p:spPr>
          <a:xfrm>
            <a:off x="100584" y="109728"/>
            <a:ext cx="8942832" cy="661873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43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32BC60-60E2-46F9-B882-B9FB391F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Placement Practices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C15E26-9AAF-40A3-BEC3-9D77114E6776}"/>
              </a:ext>
            </a:extLst>
          </p:cNvPr>
          <p:cNvSpPr txBox="1"/>
          <p:nvPr/>
        </p:nvSpPr>
        <p:spPr>
          <a:xfrm>
            <a:off x="3218688" y="2130551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Grade requirements </a:t>
            </a: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6D3988DD-299A-45F6-9C0D-88243560E3DD}"/>
              </a:ext>
            </a:extLst>
          </p:cNvPr>
          <p:cNvSpPr/>
          <p:nvPr/>
        </p:nvSpPr>
        <p:spPr>
          <a:xfrm>
            <a:off x="2971800" y="3172968"/>
            <a:ext cx="3200400" cy="1463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9360B80-0B18-4C66-95E5-6639755DF2C0}"/>
              </a:ext>
            </a:extLst>
          </p:cNvPr>
          <p:cNvSpPr txBox="1"/>
          <p:nvPr/>
        </p:nvSpPr>
        <p:spPr>
          <a:xfrm>
            <a:off x="3440488" y="3406532"/>
            <a:ext cx="23180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Differences </a:t>
            </a:r>
            <a:r>
              <a:rPr lang="en-GB" sz="2800" dirty="0" smtClean="0"/>
              <a:t>between </a:t>
            </a:r>
            <a:r>
              <a:rPr lang="en-GB" sz="2800" dirty="0"/>
              <a:t>units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137B7EB-F4FC-4E93-AE69-4A2ADFBC95F3}"/>
              </a:ext>
            </a:extLst>
          </p:cNvPr>
          <p:cNvSpPr txBox="1"/>
          <p:nvPr/>
        </p:nvSpPr>
        <p:spPr>
          <a:xfrm>
            <a:off x="6199632" y="2967335"/>
            <a:ext cx="2665476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Pre-placement support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82090F-82CA-4DE9-BE38-E812243217B0}"/>
              </a:ext>
            </a:extLst>
          </p:cNvPr>
          <p:cNvSpPr txBox="1"/>
          <p:nvPr/>
        </p:nvSpPr>
        <p:spPr>
          <a:xfrm>
            <a:off x="292608" y="2967335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Information on </a:t>
            </a:r>
            <a:r>
              <a:rPr lang="en-GB" sz="2000" dirty="0" smtClean="0"/>
              <a:t>website</a:t>
            </a:r>
            <a:endParaRPr lang="en-GB" sz="2000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6C4DF9F-56A3-4C41-B3DF-AA1B0D71CC80}"/>
              </a:ext>
            </a:extLst>
          </p:cNvPr>
          <p:cNvSpPr txBox="1"/>
          <p:nvPr/>
        </p:nvSpPr>
        <p:spPr>
          <a:xfrm>
            <a:off x="278892" y="4449614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Wellbeing support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C4B7179-CF0A-4E1E-A059-2F6CCBAA2EAD}"/>
              </a:ext>
            </a:extLst>
          </p:cNvPr>
          <p:cNvSpPr txBox="1"/>
          <p:nvPr/>
        </p:nvSpPr>
        <p:spPr>
          <a:xfrm>
            <a:off x="6158484" y="4405175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Contact with university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EBA33BC-4AC8-4A9C-BD51-901033903DB3}"/>
              </a:ext>
            </a:extLst>
          </p:cNvPr>
          <p:cNvSpPr txBox="1"/>
          <p:nvPr/>
        </p:nvSpPr>
        <p:spPr>
          <a:xfrm>
            <a:off x="3218688" y="5261152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Assessment methods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28A4B7B-6898-466A-8B20-6087A107C14D}"/>
              </a:ext>
            </a:extLst>
          </p:cNvPr>
          <p:cNvSpPr/>
          <p:nvPr/>
        </p:nvSpPr>
        <p:spPr>
          <a:xfrm>
            <a:off x="100584" y="109728"/>
            <a:ext cx="8942832" cy="66339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7C6BBB28-3C6F-4AD5-B97B-CC29069EFCE8}"/>
              </a:ext>
            </a:extLst>
          </p:cNvPr>
          <p:cNvCxnSpPr>
            <a:stCxn id="5" idx="0"/>
          </p:cNvCxnSpPr>
          <p:nvPr/>
        </p:nvCxnSpPr>
        <p:spPr>
          <a:xfrm flipV="1">
            <a:off x="4572000" y="2642616"/>
            <a:ext cx="0" cy="530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7054F4ED-8E46-4AF5-B018-7E6E097E43EF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4572000" y="4636008"/>
            <a:ext cx="0" cy="502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="" xmlns:a16="http://schemas.microsoft.com/office/drawing/2014/main" id="{75F592D1-BD92-4BBD-B95A-BAF69F604A6C}"/>
              </a:ext>
            </a:extLst>
          </p:cNvPr>
          <p:cNvCxnSpPr>
            <a:stCxn id="5" idx="7"/>
          </p:cNvCxnSpPr>
          <p:nvPr/>
        </p:nvCxnSpPr>
        <p:spPr>
          <a:xfrm flipV="1">
            <a:off x="5703512" y="3167390"/>
            <a:ext cx="349816" cy="219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7000A666-EDE7-43EF-9F00-DB013ADAA2B5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3145536" y="3155805"/>
            <a:ext cx="294952" cy="231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5A8C656-A034-459C-9AF6-BC984F65BB2D}"/>
              </a:ext>
            </a:extLst>
          </p:cNvPr>
          <p:cNvCxnSpPr>
            <a:stCxn id="5" idx="3"/>
          </p:cNvCxnSpPr>
          <p:nvPr/>
        </p:nvCxnSpPr>
        <p:spPr>
          <a:xfrm flipH="1">
            <a:off x="3145536" y="4421751"/>
            <a:ext cx="294952" cy="183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8B0DB229-8A09-4977-A26C-C8CD718A3575}"/>
              </a:ext>
            </a:extLst>
          </p:cNvPr>
          <p:cNvCxnSpPr>
            <a:stCxn id="5" idx="5"/>
          </p:cNvCxnSpPr>
          <p:nvPr/>
        </p:nvCxnSpPr>
        <p:spPr>
          <a:xfrm>
            <a:off x="5703512" y="4421751"/>
            <a:ext cx="349816" cy="183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2519" y="6127925"/>
            <a:ext cx="7338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/>
              <a:t>Psychology, Careers Service, Computing, Business, Modern Languages, Biomedical Sciences, Engineering, Combined Honours, Planning  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2930096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32BC60-60E2-46F9-B882-B9FB391F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Placement Practices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C15E26-9AAF-40A3-BEC3-9D77114E6776}"/>
              </a:ext>
            </a:extLst>
          </p:cNvPr>
          <p:cNvSpPr txBox="1"/>
          <p:nvPr/>
        </p:nvSpPr>
        <p:spPr>
          <a:xfrm>
            <a:off x="3218688" y="2130551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Insufficient resources</a:t>
            </a: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6D3988DD-299A-45F6-9C0D-88243560E3DD}"/>
              </a:ext>
            </a:extLst>
          </p:cNvPr>
          <p:cNvSpPr/>
          <p:nvPr/>
        </p:nvSpPr>
        <p:spPr>
          <a:xfrm>
            <a:off x="2971800" y="3172968"/>
            <a:ext cx="3200400" cy="1463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9360B80-0B18-4C66-95E5-6639755DF2C0}"/>
              </a:ext>
            </a:extLst>
          </p:cNvPr>
          <p:cNvSpPr txBox="1"/>
          <p:nvPr/>
        </p:nvSpPr>
        <p:spPr>
          <a:xfrm>
            <a:off x="3440488" y="3423297"/>
            <a:ext cx="2304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Similarities between units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EBA33BC-4AC8-4A9C-BD51-901033903DB3}"/>
              </a:ext>
            </a:extLst>
          </p:cNvPr>
          <p:cNvSpPr txBox="1"/>
          <p:nvPr/>
        </p:nvSpPr>
        <p:spPr>
          <a:xfrm>
            <a:off x="3218688" y="5261152"/>
            <a:ext cx="2706624" cy="40011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Focus on employability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28A4B7B-6898-466A-8B20-6087A107C14D}"/>
              </a:ext>
            </a:extLst>
          </p:cNvPr>
          <p:cNvSpPr/>
          <p:nvPr/>
        </p:nvSpPr>
        <p:spPr>
          <a:xfrm>
            <a:off x="100584" y="109728"/>
            <a:ext cx="8942832" cy="66339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="" xmlns:a16="http://schemas.microsoft.com/office/drawing/2014/main" id="{7C6BBB28-3C6F-4AD5-B97B-CC29069EFCE8}"/>
              </a:ext>
            </a:extLst>
          </p:cNvPr>
          <p:cNvCxnSpPr>
            <a:stCxn id="5" idx="0"/>
          </p:cNvCxnSpPr>
          <p:nvPr/>
        </p:nvCxnSpPr>
        <p:spPr>
          <a:xfrm flipV="1">
            <a:off x="4572000" y="2642616"/>
            <a:ext cx="0" cy="530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7054F4ED-8E46-4AF5-B018-7E6E097E43EF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4572000" y="4636008"/>
            <a:ext cx="0" cy="502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05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32BC60-60E2-46F9-B882-B9FB391F3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Student Dissatisfaction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6D3988DD-299A-45F6-9C0D-88243560E3DD}"/>
              </a:ext>
            </a:extLst>
          </p:cNvPr>
          <p:cNvSpPr/>
          <p:nvPr/>
        </p:nvSpPr>
        <p:spPr>
          <a:xfrm>
            <a:off x="2971800" y="3172968"/>
            <a:ext cx="3200400" cy="1463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9360B80-0B18-4C66-95E5-6639755DF2C0}"/>
              </a:ext>
            </a:extLst>
          </p:cNvPr>
          <p:cNvSpPr txBox="1"/>
          <p:nvPr/>
        </p:nvSpPr>
        <p:spPr>
          <a:xfrm>
            <a:off x="3465576" y="3429000"/>
            <a:ext cx="224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Themes of feedback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6C4DF9F-56A3-4C41-B3DF-AA1B0D71CC80}"/>
              </a:ext>
            </a:extLst>
          </p:cNvPr>
          <p:cNvSpPr txBox="1"/>
          <p:nvPr/>
        </p:nvSpPr>
        <p:spPr>
          <a:xfrm>
            <a:off x="278892" y="4449614"/>
            <a:ext cx="2706624" cy="40011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Wellbeing support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C4B7179-CF0A-4E1E-A059-2F6CCBAA2EAD}"/>
              </a:ext>
            </a:extLst>
          </p:cNvPr>
          <p:cNvSpPr txBox="1"/>
          <p:nvPr/>
        </p:nvSpPr>
        <p:spPr>
          <a:xfrm>
            <a:off x="6158484" y="4405175"/>
            <a:ext cx="2706624" cy="40011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/>
              <a:t>Contact with university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EBA33BC-4AC8-4A9C-BD51-901033903DB3}"/>
              </a:ext>
            </a:extLst>
          </p:cNvPr>
          <p:cNvSpPr txBox="1"/>
          <p:nvPr/>
        </p:nvSpPr>
        <p:spPr>
          <a:xfrm>
            <a:off x="3218688" y="5261152"/>
            <a:ext cx="2706624" cy="40011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Assessment methods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28A4B7B-6898-466A-8B20-6087A107C14D}"/>
              </a:ext>
            </a:extLst>
          </p:cNvPr>
          <p:cNvSpPr/>
          <p:nvPr/>
        </p:nvSpPr>
        <p:spPr>
          <a:xfrm>
            <a:off x="100584" y="109728"/>
            <a:ext cx="8942832" cy="661111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7054F4ED-8E46-4AF5-B018-7E6E097E43EF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4572000" y="4636008"/>
            <a:ext cx="0" cy="502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="" xmlns:a16="http://schemas.microsoft.com/office/drawing/2014/main" id="{75A8C656-A034-459C-9AF6-BC984F65BB2D}"/>
              </a:ext>
            </a:extLst>
          </p:cNvPr>
          <p:cNvCxnSpPr>
            <a:stCxn id="5" idx="3"/>
          </p:cNvCxnSpPr>
          <p:nvPr/>
        </p:nvCxnSpPr>
        <p:spPr>
          <a:xfrm flipH="1">
            <a:off x="3145536" y="4421751"/>
            <a:ext cx="294952" cy="183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="" xmlns:a16="http://schemas.microsoft.com/office/drawing/2014/main" id="{8B0DB229-8A09-4977-A26C-C8CD718A3575}"/>
              </a:ext>
            </a:extLst>
          </p:cNvPr>
          <p:cNvCxnSpPr>
            <a:stCxn id="5" idx="5"/>
          </p:cNvCxnSpPr>
          <p:nvPr/>
        </p:nvCxnSpPr>
        <p:spPr>
          <a:xfrm>
            <a:off x="5703512" y="4421751"/>
            <a:ext cx="349816" cy="1834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100060" y="6187440"/>
            <a:ext cx="833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 = 60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4F2DD918-0A58-4669-AC6E-A152406E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Implications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3D1C2B-5861-49BD-AE6B-CCFDBA441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608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600" dirty="0">
                <a:solidFill>
                  <a:srgbClr val="FF0000"/>
                </a:solidFill>
              </a:rPr>
              <a:t>Differences across academic units</a:t>
            </a:r>
          </a:p>
          <a:p>
            <a:r>
              <a:rPr lang="en-GB" sz="2600" dirty="0"/>
              <a:t>Are differences across academic units a problem? </a:t>
            </a:r>
          </a:p>
          <a:p>
            <a:r>
              <a:rPr lang="en-GB" sz="2600" dirty="0"/>
              <a:t>Should </a:t>
            </a:r>
            <a:r>
              <a:rPr lang="en-GB" sz="2600" dirty="0" smtClean="0"/>
              <a:t>there be a placement policy detailing the minimal requirements for placement support?</a:t>
            </a:r>
          </a:p>
          <a:p>
            <a:r>
              <a:rPr lang="en-GB" sz="2600" dirty="0" smtClean="0"/>
              <a:t>Can there be further guidance and planning regarding resources needed to successfully deliver placements? 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1008E19-7663-4197-B41D-6023357E530C}"/>
              </a:ext>
            </a:extLst>
          </p:cNvPr>
          <p:cNvSpPr/>
          <p:nvPr/>
        </p:nvSpPr>
        <p:spPr>
          <a:xfrm>
            <a:off x="100584" y="109728"/>
            <a:ext cx="8942832" cy="664159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43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4F2DD918-0A58-4669-AC6E-A152406E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accent1"/>
                </a:solidFill>
              </a:rPr>
              <a:t>Implications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D3D1C2B-5861-49BD-AE6B-CCFDBA441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437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>
                <a:solidFill>
                  <a:srgbClr val="FF0000"/>
                </a:solidFill>
              </a:rPr>
              <a:t>Priorities for development</a:t>
            </a:r>
          </a:p>
          <a:p>
            <a:r>
              <a:rPr lang="en-GB" sz="2600" dirty="0" smtClean="0"/>
              <a:t>Units that offer placements need to ensure they provide appropriate information to students about emergency procedures and wellbeing support</a:t>
            </a:r>
          </a:p>
          <a:p>
            <a:r>
              <a:rPr lang="en-GB" sz="2600" dirty="0" smtClean="0"/>
              <a:t>Staff should consider visiting all students on placement on at least one occasion </a:t>
            </a:r>
          </a:p>
          <a:p>
            <a:r>
              <a:rPr lang="en-GB" sz="2600" dirty="0" smtClean="0"/>
              <a:t>Further work should be done to explore appropriate assessment methods, students’ perceptions of reflective reports, and how to prepare students for reflection </a:t>
            </a:r>
            <a:endParaRPr lang="en-GB" sz="2600" dirty="0"/>
          </a:p>
          <a:p>
            <a:pPr marL="0" indent="0">
              <a:buNone/>
            </a:pPr>
            <a:endParaRPr lang="en-GB" sz="2600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81008E19-7663-4197-B41D-6023357E530C}"/>
              </a:ext>
            </a:extLst>
          </p:cNvPr>
          <p:cNvSpPr/>
          <p:nvPr/>
        </p:nvSpPr>
        <p:spPr>
          <a:xfrm>
            <a:off x="100584" y="109728"/>
            <a:ext cx="8942832" cy="65196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573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1"/>
                </a:solidFill>
              </a:rPr>
              <a:t>Questions?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h</a:t>
            </a:r>
            <a:r>
              <a:rPr lang="en-GB" dirty="0" smtClean="0"/>
              <a:t>elen.st-clair-thompson@ncl.ac.uk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81008E19-7663-4197-B41D-6023357E530C}"/>
              </a:ext>
            </a:extLst>
          </p:cNvPr>
          <p:cNvSpPr/>
          <p:nvPr/>
        </p:nvSpPr>
        <p:spPr>
          <a:xfrm>
            <a:off x="100584" y="109728"/>
            <a:ext cx="8942832" cy="65196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15" y="226333"/>
            <a:ext cx="1270228" cy="36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982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289</Words>
  <Application>Microsoft Office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Placement practices in Newcastle University: Differences between academic units and an insight into the student experience  </vt:lpstr>
      <vt:lpstr>Background and Aims</vt:lpstr>
      <vt:lpstr>Placement Practices</vt:lpstr>
      <vt:lpstr>Placement Practices</vt:lpstr>
      <vt:lpstr>Student Dissatisfaction</vt:lpstr>
      <vt:lpstr>Implications</vt:lpstr>
      <vt:lpstr>Implications</vt:lpstr>
      <vt:lpstr>Questions?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Placement practices in Newcastle University: Differences between academic units and an insight into the student experience</dc:title>
  <dc:creator>Helen St Clair Thompson</dc:creator>
  <cp:lastModifiedBy>Helen St Clair Thompson</cp:lastModifiedBy>
  <cp:revision>21</cp:revision>
  <dcterms:created xsi:type="dcterms:W3CDTF">2019-03-07T12:20:33Z</dcterms:created>
  <dcterms:modified xsi:type="dcterms:W3CDTF">2019-03-08T12:08:22Z</dcterms:modified>
</cp:coreProperties>
</file>