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6"/>
  </p:notesMasterIdLst>
  <p:sldIdLst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60" r:id="rId14"/>
    <p:sldId id="261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72862" autoAdjust="0"/>
  </p:normalViewPr>
  <p:slideViewPr>
    <p:cSldViewPr snapToGrid="0">
      <p:cViewPr varScale="1">
        <p:scale>
          <a:sx n="54" d="100"/>
          <a:sy n="54" d="100"/>
        </p:scale>
        <p:origin x="11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A25F7-614A-4567-92B3-53BFFB4C5DD9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F4ED2-CA5F-4953-8987-9F69AFE5B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99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4ED2-CA5F-4953-8987-9F69AFE5B10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973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4ED2-CA5F-4953-8987-9F69AFE5B10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075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4ED2-CA5F-4953-8987-9F69AFE5B10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525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11122E"/>
                </a:solidFill>
                <a:latin typeface="Arial"/>
              </a:rPr>
              <a:t>Recap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2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We’d be happy to talk about what we’ve learned </a:t>
            </a:r>
            <a:r>
              <a:rPr lang="en-GB" sz="1200" dirty="0" smtClean="0">
                <a:solidFill>
                  <a:srgbClr val="11122E"/>
                </a:solidFill>
                <a:latin typeface="Arial"/>
              </a:rPr>
              <a:t>through </a:t>
            </a:r>
            <a:r>
              <a:rPr kumimoji="0" lang="en-GB" sz="1200" b="0" i="0" u="none" strike="noStrike" kern="1200" cap="none" spc="0" normalizeH="0" noProof="0" dirty="0" smtClean="0">
                <a:ln>
                  <a:noFill/>
                </a:ln>
                <a:solidFill>
                  <a:srgbClr val="1112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developing </a:t>
            </a:r>
            <a:r>
              <a:rPr lang="en-GB" sz="1200" dirty="0" smtClean="0">
                <a:solidFill>
                  <a:srgbClr val="11122E"/>
                </a:solidFill>
                <a:latin typeface="Arial"/>
              </a:rPr>
              <a:t>these resources (Good, Bad, Ugly), explore whether any of these resources or approaches might be useful for others (and not just placement modules), and what we see as next steps?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CB057-47C9-4C4D-BC9E-2511343DFA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86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4ED2-CA5F-4953-8987-9F69AFE5B10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78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CB057-47C9-4C4D-BC9E-2511343DFA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64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4ED2-CA5F-4953-8987-9F69AFE5B10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23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4ED2-CA5F-4953-8987-9F69AFE5B1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62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4ED2-CA5F-4953-8987-9F69AFE5B10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087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4ED2-CA5F-4953-8987-9F69AFE5B10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037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</a:t>
            </a:r>
            <a:r>
              <a:rPr lang="en-GB" baseline="0" dirty="0" smtClean="0"/>
              <a:t> can we represent navigating a necessarily linear assessment schedule (</a:t>
            </a:r>
            <a:r>
              <a:rPr lang="en-GB" baseline="0" dirty="0" err="1" smtClean="0"/>
              <a:t>Uni</a:t>
            </a:r>
            <a:r>
              <a:rPr lang="en-GB" baseline="0" dirty="0" smtClean="0"/>
              <a:t> teaching/timetable weeks) with uniform </a:t>
            </a:r>
            <a:r>
              <a:rPr lang="en-GB" baseline="0" dirty="0" err="1" smtClean="0"/>
              <a:t>cpntact</a:t>
            </a:r>
            <a:r>
              <a:rPr lang="en-GB" baseline="0" dirty="0" smtClean="0"/>
              <a:t> and submission schedule alongside students’ staggered placement schedule. Find visual representation for uniform schedule. Our response has been to create resources for self-paced learning.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4ED2-CA5F-4953-8987-9F69AFE5B10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821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4ED2-CA5F-4953-8987-9F69AFE5B10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144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4ED2-CA5F-4953-8987-9F69AFE5B10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44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ncl_careers" TargetMode="External"/><Relationship Id="rId2" Type="http://schemas.openxmlformats.org/officeDocument/2006/relationships/hyperlink" Target="http://www.ncl.ac.uk/careers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instagram.com/ncl_careers/" TargetMode="External"/><Relationship Id="rId4" Type="http://schemas.openxmlformats.org/officeDocument/2006/relationships/hyperlink" Target="https://www.facebook.com/nclcareer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5360" y="631078"/>
            <a:ext cx="6336704" cy="2572220"/>
          </a:xfrm>
        </p:spPr>
        <p:txBody>
          <a:bodyPr anchor="b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3213398"/>
            <a:ext cx="4320480" cy="1655762"/>
          </a:xfrm>
        </p:spPr>
        <p:txBody>
          <a:bodyPr/>
          <a:lstStyle>
            <a:lvl1pPr marL="0" indent="0" algn="l">
              <a:buNone/>
              <a:defRPr sz="1842">
                <a:solidFill>
                  <a:schemeClr val="bg1"/>
                </a:solidFill>
              </a:defRPr>
            </a:lvl1pPr>
            <a:lvl2pPr marL="495298" indent="0" algn="ctr">
              <a:buNone/>
              <a:defRPr sz="2167"/>
            </a:lvl2pPr>
            <a:lvl3pPr marL="990595" indent="0" algn="ctr">
              <a:buNone/>
              <a:defRPr sz="1950"/>
            </a:lvl3pPr>
            <a:lvl4pPr marL="1485891" indent="0" algn="ctr">
              <a:buNone/>
              <a:defRPr sz="1733"/>
            </a:lvl4pPr>
            <a:lvl5pPr marL="1981189" indent="0" algn="ctr">
              <a:buNone/>
              <a:defRPr sz="1733"/>
            </a:lvl5pPr>
            <a:lvl6pPr marL="2476486" indent="0" algn="ctr">
              <a:buNone/>
              <a:defRPr sz="1733"/>
            </a:lvl6pPr>
            <a:lvl7pPr marL="2971783" indent="0" algn="ctr">
              <a:buNone/>
              <a:defRPr sz="1733"/>
            </a:lvl7pPr>
            <a:lvl8pPr marL="3467080" indent="0" algn="ctr">
              <a:buNone/>
              <a:defRPr sz="1733"/>
            </a:lvl8pPr>
            <a:lvl9pPr marL="3962377" indent="0" algn="ctr">
              <a:buNone/>
              <a:defRPr sz="17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Rectangle 11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7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7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7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77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0"/>
    </mc:Choice>
    <mc:Fallback xmlns="">
      <p:transition spd="slow" advClick="0" advTm="90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76352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71649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266946" indent="-285757"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3">
            <a:hlinkClick r:id="rId2"/>
          </p:cNvPr>
          <p:cNvSpPr/>
          <p:nvPr userDrawn="1"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hlinkClick r:id="rId3"/>
          </p:cNvPr>
          <p:cNvSpPr/>
          <p:nvPr userDrawn="1"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7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</p:cNvPr>
          <p:cNvSpPr/>
          <p:nvPr userDrawn="1"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7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7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14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0"/>
    </mc:Choice>
    <mc:Fallback xmlns="">
      <p:transition spd="slow" advClick="0" advTm="90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FA48DA-D2C0-474B-BC7C-AAD26E804EB2}" type="datetimeFigureOut"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112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25/03/2019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112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112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B7674-0D21-4725-88A8-4E691462094E}" type="slidenum"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112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112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71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00"/>
    </mc:Choice>
    <mc:Fallback xmlns="">
      <p:transition spd="slow" advClick="0" advTm="90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hyperlink" Target="https://www.instagram.com/ncl_careers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nclcareers/" TargetMode="External"/><Relationship Id="rId5" Type="http://schemas.openxmlformats.org/officeDocument/2006/relationships/hyperlink" Target="https://twitter.com/ncl_careers" TargetMode="External"/><Relationship Id="rId4" Type="http://schemas.openxmlformats.org/officeDocument/2006/relationships/hyperlink" Target="http://www.ncl.ac.uk/careers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ncl_careers/" TargetMode="External"/><Relationship Id="rId3" Type="http://schemas.openxmlformats.org/officeDocument/2006/relationships/theme" Target="../theme/theme2.xml"/><Relationship Id="rId7" Type="http://schemas.openxmlformats.org/officeDocument/2006/relationships/hyperlink" Target="https://www.facebook.com/nclcareers/" TargetMode="Externa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ncl_careers" TargetMode="External"/><Relationship Id="rId5" Type="http://schemas.openxmlformats.org/officeDocument/2006/relationships/hyperlink" Target="http://www.ncl.ac.uk/careers/" TargetMode="Externa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>
              <a:solidFill>
                <a:srgbClr val="11122E"/>
              </a:solidFill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>
              <a:solidFill>
                <a:srgbClr val="11122E"/>
              </a:solidFill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2530" y="1059683"/>
            <a:ext cx="67197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487" y="2924944"/>
            <a:ext cx="455454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Rectangle 9">
            <a:hlinkClick r:id="rId4"/>
          </p:cNvPr>
          <p:cNvSpPr/>
          <p:nvPr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rId4"/>
          </p:cNvPr>
          <p:cNvSpPr/>
          <p:nvPr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>
              <a:solidFill>
                <a:srgbClr val="FFFFFF"/>
              </a:solidFill>
            </a:endParaRPr>
          </a:p>
        </p:txBody>
      </p:sp>
      <p:sp>
        <p:nvSpPr>
          <p:cNvPr id="15" name="Rectangle 14">
            <a:hlinkClick r:id="rId5"/>
          </p:cNvPr>
          <p:cNvSpPr/>
          <p:nvPr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>
              <a:solidFill>
                <a:srgbClr val="FFFFFF"/>
              </a:solidFill>
            </a:endParaRPr>
          </a:p>
        </p:txBody>
      </p:sp>
      <p:sp>
        <p:nvSpPr>
          <p:cNvPr id="16" name="Rectangle 15">
            <a:hlinkClick r:id="rId6"/>
          </p:cNvPr>
          <p:cNvSpPr/>
          <p:nvPr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>
              <a:solidFill>
                <a:srgbClr val="FFFFFF"/>
              </a:solidFill>
            </a:endParaRPr>
          </a:p>
        </p:txBody>
      </p:sp>
      <p:sp>
        <p:nvSpPr>
          <p:cNvPr id="17" name="Rectangle 16">
            <a:hlinkClick r:id="rId7"/>
          </p:cNvPr>
          <p:cNvSpPr/>
          <p:nvPr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96400" y="341793"/>
            <a:ext cx="2160240" cy="8640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11122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9" y="454369"/>
            <a:ext cx="1944216" cy="6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1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00"/>
    </mc:Choice>
    <mc:Fallback xmlns="">
      <p:transition spd="slow" advClick="0" advTm="900000"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6500">
          <a:solidFill>
            <a:schemeClr val="bg1"/>
          </a:solidFill>
          <a:latin typeface="Franklin Gothic Demi Cond" charset="0"/>
          <a:ea typeface="Franklin Gothic Demi Cond" charset="0"/>
          <a:cs typeface="Franklin Gothic Demi Con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1842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  <a:lvl2pPr marL="804858" indent="-309561" algn="l" rtl="0" eaLnBrk="1" fontAlgn="base" hangingPunct="1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eaLnBrk="1" fontAlgn="base" hangingPunct="1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>
              <a:solidFill>
                <a:srgbClr val="11122E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5884" y="1628776"/>
            <a:ext cx="8832849" cy="825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767">
              <a:solidFill>
                <a:srgbClr val="11122E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5360" y="310714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5360" y="1653895"/>
            <a:ext cx="646964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Font size 20 - please amend in individual presentation if you require a different font size</a:t>
            </a:r>
          </a:p>
        </p:txBody>
      </p:sp>
      <p:sp>
        <p:nvSpPr>
          <p:cNvPr id="13" name="Rectangle 12">
            <a:hlinkClick r:id="rId5"/>
          </p:cNvPr>
          <p:cNvSpPr/>
          <p:nvPr/>
        </p:nvSpPr>
        <p:spPr>
          <a:xfrm>
            <a:off x="378240" y="6237315"/>
            <a:ext cx="2000037" cy="23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67">
              <a:solidFill>
                <a:srgbClr val="FFFFFF"/>
              </a:solidFill>
            </a:endParaRPr>
          </a:p>
        </p:txBody>
      </p:sp>
      <p:sp>
        <p:nvSpPr>
          <p:cNvPr id="14" name="Rectangle 13">
            <a:hlinkClick r:id="rId6"/>
          </p:cNvPr>
          <p:cNvSpPr/>
          <p:nvPr/>
        </p:nvSpPr>
        <p:spPr>
          <a:xfrm>
            <a:off x="1223309" y="5589240"/>
            <a:ext cx="369870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>
              <a:solidFill>
                <a:srgbClr val="FFFFFF"/>
              </a:solidFill>
            </a:endParaRPr>
          </a:p>
        </p:txBody>
      </p:sp>
      <p:sp>
        <p:nvSpPr>
          <p:cNvPr id="15" name="Rectangle 14">
            <a:hlinkClick r:id="rId7"/>
          </p:cNvPr>
          <p:cNvSpPr/>
          <p:nvPr/>
        </p:nvSpPr>
        <p:spPr>
          <a:xfrm>
            <a:off x="798644" y="5589240"/>
            <a:ext cx="3287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>
              <a:solidFill>
                <a:srgbClr val="FFFFFF"/>
              </a:solidFill>
            </a:endParaRPr>
          </a:p>
        </p:txBody>
      </p:sp>
      <p:sp>
        <p:nvSpPr>
          <p:cNvPr id="16" name="Rectangle 15">
            <a:hlinkClick r:id="rId8"/>
          </p:cNvPr>
          <p:cNvSpPr/>
          <p:nvPr/>
        </p:nvSpPr>
        <p:spPr>
          <a:xfrm>
            <a:off x="373979" y="5589240"/>
            <a:ext cx="342473" cy="29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6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00"/>
    </mc:Choice>
    <mc:Fallback xmlns="">
      <p:transition spd="slow" advClick="0" advTm="900000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5pPr>
      <a:lvl6pPr marL="495298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6pPr>
      <a:lvl7pPr marL="990595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7pPr>
      <a:lvl8pPr marL="1485891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8pPr>
      <a:lvl9pPr marL="1981189" algn="ctr" rtl="0" eaLnBrk="1" fontAlgn="base" hangingPunct="1">
        <a:spcBef>
          <a:spcPct val="0"/>
        </a:spcBef>
        <a:spcAft>
          <a:spcPct val="0"/>
        </a:spcAft>
        <a:defRPr sz="4767">
          <a:solidFill>
            <a:srgbClr val="DC0067"/>
          </a:solidFill>
          <a:latin typeface="Arial" charset="0"/>
        </a:defRPr>
      </a:lvl9pPr>
    </p:titleStyle>
    <p:bodyStyle>
      <a:lvl1pPr marL="371473" indent="-371473" algn="l" rtl="0" eaLnBrk="1" fontAlgn="base" hangingPunct="1">
        <a:spcBef>
          <a:spcPct val="20000"/>
        </a:spcBef>
        <a:spcAft>
          <a:spcPct val="0"/>
        </a:spcAft>
        <a:defRPr sz="16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804858" indent="-309561" algn="l" rtl="0" eaLnBrk="1" fontAlgn="base" hangingPunct="1">
        <a:spcBef>
          <a:spcPct val="20000"/>
        </a:spcBef>
        <a:spcAft>
          <a:spcPct val="0"/>
        </a:spcAft>
        <a:defRPr sz="3033">
          <a:solidFill>
            <a:srgbClr val="713E7E"/>
          </a:solidFill>
          <a:latin typeface="+mn-lt"/>
        </a:defRPr>
      </a:lvl2pPr>
      <a:lvl3pPr marL="1238243" indent="-247648" algn="l" rtl="0" eaLnBrk="1" fontAlgn="base" hangingPunct="1">
        <a:spcBef>
          <a:spcPct val="20000"/>
        </a:spcBef>
        <a:spcAft>
          <a:spcPct val="0"/>
        </a:spcAft>
        <a:defRPr sz="2600">
          <a:solidFill>
            <a:srgbClr val="713E7E"/>
          </a:solidFill>
          <a:latin typeface="+mn-lt"/>
        </a:defRPr>
      </a:lvl3pPr>
      <a:lvl4pPr marL="1733540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4pPr>
      <a:lvl5pPr marL="2228837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5pPr>
      <a:lvl6pPr marL="2724134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6pPr>
      <a:lvl7pPr marL="3219431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7pPr>
      <a:lvl8pPr marL="3714729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8pPr>
      <a:lvl9pPr marL="4210026" indent="-247648" algn="l" rtl="0" eaLnBrk="1" fontAlgn="base" hangingPunct="1">
        <a:spcBef>
          <a:spcPct val="20000"/>
        </a:spcBef>
        <a:spcAft>
          <a:spcPct val="0"/>
        </a:spcAft>
        <a:defRPr sz="2167">
          <a:solidFill>
            <a:srgbClr val="713E7E"/>
          </a:solidFill>
          <a:latin typeface="+mn-lt"/>
        </a:defRPr>
      </a:lvl9pPr>
    </p:bodyStyle>
    <p:otherStyle>
      <a:defPPr>
        <a:defRPr lang="en-US"/>
      </a:defPPr>
      <a:lvl1pPr marL="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98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95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91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89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86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080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377" algn="l" defTabSz="990595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6979840" cy="1134008"/>
          </a:xfrm>
        </p:spPr>
        <p:txBody>
          <a:bodyPr/>
          <a:lstStyle/>
          <a:p>
            <a:r>
              <a:rPr lang="en-GB" dirty="0" smtClean="0"/>
              <a:t>Introducing Ncl3000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4274" y="1065131"/>
            <a:ext cx="5329646" cy="1655762"/>
          </a:xfrm>
        </p:spPr>
        <p:txBody>
          <a:bodyPr/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Careers Service Placement Year Module</a:t>
            </a:r>
          </a:p>
        </p:txBody>
      </p:sp>
    </p:spTree>
    <p:extLst>
      <p:ext uri="{BB962C8B-B14F-4D97-AF65-F5344CB8AC3E}">
        <p14:creationId xmlns:p14="http://schemas.microsoft.com/office/powerpoint/2010/main" val="111934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1924778" cy="882316"/>
          </a:xfrm>
        </p:spPr>
        <p:txBody>
          <a:bodyPr/>
          <a:lstStyle/>
          <a:p>
            <a:r>
              <a:rPr lang="en-GB" sz="4800" dirty="0" smtClean="0"/>
              <a:t>Other resources</a:t>
            </a:r>
            <a:endParaRPr lang="en-GB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927" y="1015916"/>
            <a:ext cx="5743877" cy="4295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95" y="1015916"/>
            <a:ext cx="4852737" cy="468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5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5101389" cy="1411706"/>
          </a:xfrm>
        </p:spPr>
        <p:txBody>
          <a:bodyPr/>
          <a:lstStyle/>
          <a:p>
            <a:r>
              <a:rPr lang="en-GB" sz="4800" dirty="0" smtClean="0"/>
              <a:t>Pros &amp; Cons/ Evaluation so far</a:t>
            </a:r>
            <a:endParaRPr lang="en-GB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718" y="299822"/>
            <a:ext cx="7818482" cy="447270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9" y="4620127"/>
            <a:ext cx="5772150" cy="22002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4532243" y="1908313"/>
            <a:ext cx="6589644" cy="9939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522304" y="3010947"/>
            <a:ext cx="6927574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522304" y="4065104"/>
            <a:ext cx="3886200" cy="19879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532243" y="4629377"/>
            <a:ext cx="3925957" cy="0"/>
          </a:xfrm>
          <a:prstGeom prst="line">
            <a:avLst/>
          </a:prstGeom>
          <a:solidFill>
            <a:srgbClr val="FFFF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528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08"/>
            <a:ext cx="10972800" cy="823142"/>
          </a:xfrm>
        </p:spPr>
        <p:txBody>
          <a:bodyPr/>
          <a:lstStyle/>
          <a:p>
            <a:r>
              <a:rPr lang="en-GB" dirty="0" smtClean="0"/>
              <a:t>Review: where we’ve been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3677"/>
            <a:ext cx="4542503" cy="3629305"/>
          </a:xfrm>
        </p:spPr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79737"/>
            <a:ext cx="5936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2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Module Overview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 smtClean="0">
                <a:solidFill>
                  <a:srgbClr val="11122E"/>
                </a:solidFill>
                <a:latin typeface="Arial"/>
              </a:rPr>
              <a:t>Key Facts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 smtClean="0">
                <a:solidFill>
                  <a:srgbClr val="11122E"/>
                </a:solidFill>
                <a:latin typeface="Arial"/>
              </a:rPr>
              <a:t>(Some) Key Challenges</a:t>
            </a:r>
            <a:endParaRPr lang="en-GB" sz="2400" dirty="0">
              <a:solidFill>
                <a:srgbClr val="11122E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 smtClean="0">
                <a:solidFill>
                  <a:srgbClr val="11122E"/>
                </a:solidFill>
                <a:latin typeface="Arial"/>
              </a:rPr>
              <a:t>Focus on PDP is key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 smtClean="0">
                <a:solidFill>
                  <a:srgbClr val="11122E"/>
                </a:solidFill>
                <a:latin typeface="Arial"/>
              </a:rPr>
              <a:t>Practical implementation strategies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 smtClean="0">
                <a:solidFill>
                  <a:srgbClr val="11122E"/>
                </a:solidFill>
                <a:latin typeface="Arial"/>
              </a:rPr>
              <a:t>The journey so far . . 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6808"/>
            <a:ext cx="5974080" cy="525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2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36" y="419613"/>
            <a:ext cx="10363200" cy="1470025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78" y="2067486"/>
            <a:ext cx="2820715" cy="283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98"/>
            <a:ext cx="7601892" cy="823142"/>
          </a:xfrm>
        </p:spPr>
        <p:txBody>
          <a:bodyPr/>
          <a:lstStyle/>
          <a:p>
            <a:r>
              <a:rPr lang="en-GB" sz="4800" dirty="0" smtClean="0"/>
              <a:t>Today’s Roadmap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3677"/>
            <a:ext cx="4542503" cy="3629305"/>
          </a:xfrm>
        </p:spPr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 smtClean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92" y="0"/>
            <a:ext cx="4590108" cy="5235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917" y="1293677"/>
            <a:ext cx="64450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2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Module overview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srgbClr val="11122E"/>
                </a:solidFill>
                <a:latin typeface="Arial"/>
              </a:rPr>
              <a:t>Some key challenges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noProof="0" dirty="0" smtClean="0">
                <a:solidFill>
                  <a:srgbClr val="11122E"/>
                </a:solidFill>
                <a:latin typeface="Arial"/>
              </a:rPr>
              <a:t>How we used </a:t>
            </a:r>
            <a:r>
              <a:rPr lang="en-GB" sz="2400" dirty="0">
                <a:solidFill>
                  <a:srgbClr val="11122E"/>
                </a:solidFill>
                <a:latin typeface="Arial"/>
              </a:rPr>
              <a:t>l</a:t>
            </a:r>
            <a:r>
              <a:rPr lang="en-GB" sz="2400" noProof="0" dirty="0" smtClean="0">
                <a:solidFill>
                  <a:srgbClr val="11122E"/>
                </a:solidFill>
                <a:latin typeface="Arial"/>
              </a:rPr>
              <a:t>earning design to address these challenges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 smtClean="0">
                <a:solidFill>
                  <a:srgbClr val="11122E"/>
                </a:solidFill>
                <a:latin typeface="Arial"/>
              </a:rPr>
              <a:t>Focus on personal and professional development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noProof="0" dirty="0" smtClean="0">
                <a:solidFill>
                  <a:srgbClr val="11122E"/>
                </a:solidFill>
                <a:latin typeface="Arial"/>
              </a:rPr>
              <a:t>Bitesize learning via Blackboard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 smtClean="0">
                <a:solidFill>
                  <a:srgbClr val="11122E"/>
                </a:solidFill>
                <a:latin typeface="Arial"/>
              </a:rPr>
              <a:t>Formative assessment as advance milestones/checkpoints</a:t>
            </a:r>
            <a:r>
              <a:rPr lang="en-GB" sz="2400" noProof="0" dirty="0" smtClean="0">
                <a:solidFill>
                  <a:srgbClr val="11122E"/>
                </a:solidFill>
                <a:latin typeface="Arial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112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13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1924778" cy="914400"/>
          </a:xfrm>
        </p:spPr>
        <p:txBody>
          <a:bodyPr/>
          <a:lstStyle/>
          <a:p>
            <a:r>
              <a:rPr lang="en-GB" sz="4800" dirty="0" smtClean="0"/>
              <a:t>Key Facts: Lightning round</a:t>
            </a:r>
            <a:endParaRPr lang="en-GB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914400"/>
            <a:ext cx="7053943" cy="4840015"/>
          </a:xfrm>
        </p:spPr>
        <p:txBody>
          <a:bodyPr/>
          <a:lstStyle/>
          <a:p>
            <a:pPr marL="0" indent="0"/>
            <a:endParaRPr lang="en-US" sz="24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n-lt"/>
              </a:rPr>
              <a:t>9-12 month placement (1200 hours in total, minimum 1,131 completed in placement)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n-lt"/>
              </a:rPr>
              <a:t>Academic module contributing 120 credits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n-lt"/>
              </a:rPr>
              <a:t>Degree = xxx (</a:t>
            </a:r>
            <a:r>
              <a:rPr lang="en-GB" sz="2400" smtClean="0">
                <a:latin typeface="+mn-lt"/>
              </a:rPr>
              <a:t>e.g., Politics</a:t>
            </a:r>
            <a:r>
              <a:rPr lang="en-GB" sz="2400" dirty="0" smtClean="0">
                <a:latin typeface="+mn-lt"/>
              </a:rPr>
              <a:t>) with Placement Year/Year in Industry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 smtClean="0">
              <a:latin typeface="+mn-lt"/>
            </a:endParaRPr>
          </a:p>
        </p:txBody>
      </p:sp>
      <p:pic>
        <p:nvPicPr>
          <p:cNvPr id="2" name="Picture 1" descr="파일:Lightning in Zdolbuniv.jpg - 위키백과, 우리 모두의 백과사전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79" y="0"/>
            <a:ext cx="4571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2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1962504" cy="829907"/>
          </a:xfrm>
        </p:spPr>
        <p:txBody>
          <a:bodyPr/>
          <a:lstStyle/>
          <a:p>
            <a:r>
              <a:rPr lang="en-GB" sz="4800" dirty="0" smtClean="0"/>
              <a:t>Key challenges: Diversity</a:t>
            </a:r>
            <a:endParaRPr lang="en-GB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315" y="1143000"/>
            <a:ext cx="5499463" cy="3794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+mn-lt"/>
              </a:rPr>
              <a:t>2017/18=27 students; 2018/19=77; 2019/20=??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+mn-lt"/>
              </a:rPr>
              <a:t>D</a:t>
            </a:r>
            <a:r>
              <a:rPr lang="en-GB" sz="2400" dirty="0" smtClean="0">
                <a:latin typeface="+mn-lt"/>
              </a:rPr>
              <a:t>ifferent degree programmes/disciplines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+mn-lt"/>
              </a:rPr>
              <a:t>D</a:t>
            </a:r>
            <a:r>
              <a:rPr lang="en-GB" sz="2400" dirty="0" smtClean="0">
                <a:latin typeface="+mn-lt"/>
              </a:rPr>
              <a:t>ifferent placement organisations and roles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n-lt"/>
              </a:rPr>
              <a:t>Different stages in Career Planning/Thinking?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+mn-lt"/>
              </a:rPr>
              <a:t>Different career trajectories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dirty="0" smtClean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346" r="11924"/>
          <a:stretch/>
        </p:blipFill>
        <p:spPr>
          <a:xfrm>
            <a:off x="5597562" y="468743"/>
            <a:ext cx="6594438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8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4324375" cy="770709"/>
          </a:xfrm>
        </p:spPr>
        <p:txBody>
          <a:bodyPr/>
          <a:lstStyle/>
          <a:p>
            <a:r>
              <a:rPr lang="en-US" sz="4800" dirty="0"/>
              <a:t>So we</a:t>
            </a:r>
            <a:r>
              <a:rPr lang="en-US" sz="4800" dirty="0" smtClean="0"/>
              <a:t>:</a:t>
            </a:r>
            <a:endParaRPr lang="en-GB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2130" y="1143000"/>
            <a:ext cx="3794476" cy="291301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</a:rPr>
              <a:t>Focus learning design on core professional practice;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</a:rPr>
              <a:t>Bring personal and professional development front and </a:t>
            </a:r>
            <a:r>
              <a:rPr lang="en-US" sz="2400" dirty="0" err="1" smtClean="0">
                <a:latin typeface="+mn-lt"/>
              </a:rPr>
              <a:t>centre</a:t>
            </a:r>
            <a:r>
              <a:rPr lang="en-US" sz="2400" dirty="0">
                <a:latin typeface="+mn-lt"/>
              </a:rPr>
              <a:t>.</a:t>
            </a:r>
            <a:endParaRPr lang="en-US" sz="24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dirty="0" smtClean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663" y="1"/>
            <a:ext cx="7926338" cy="5290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878" y="2219436"/>
            <a:ext cx="7641907" cy="293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1924778" cy="1143000"/>
          </a:xfrm>
        </p:spPr>
        <p:txBody>
          <a:bodyPr/>
          <a:lstStyle/>
          <a:p>
            <a:r>
              <a:rPr lang="en-GB" sz="4800" dirty="0" smtClean="0"/>
              <a:t>Employability as Lifelong Learning</a:t>
            </a:r>
            <a:endParaRPr lang="en-GB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69725" y="2329076"/>
            <a:ext cx="931833" cy="1569660"/>
          </a:xfrm>
        </p:spPr>
        <p:txBody>
          <a:bodyPr/>
          <a:lstStyle/>
          <a:p>
            <a:pPr marL="0" indent="0"/>
            <a:r>
              <a:rPr lang="en-US" sz="9600" kern="1200" dirty="0" smtClean="0">
                <a:latin typeface="Arial Black" panose="020B0A04020102020204" pitchFamily="34" charset="0"/>
                <a:ea typeface="+mn-ea"/>
                <a:cs typeface="+mn-cs"/>
              </a:rPr>
              <a:t>=</a:t>
            </a:r>
            <a:endParaRPr lang="en-US" sz="24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3771" y="1397726"/>
            <a:ext cx="3801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 </a:t>
            </a:r>
            <a:endParaRPr lang="en-GB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096" t="-44" r="15706" b="539"/>
          <a:stretch/>
        </p:blipFill>
        <p:spPr>
          <a:xfrm>
            <a:off x="634181" y="1445339"/>
            <a:ext cx="2610464" cy="29349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786" r="23841"/>
          <a:stretch/>
        </p:blipFill>
        <p:spPr>
          <a:xfrm>
            <a:off x="4657155" y="1419690"/>
            <a:ext cx="2698955" cy="2960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2632" y="2329076"/>
            <a:ext cx="1017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latin typeface="Arial Black" panose="020B0A04020102020204" pitchFamily="34" charset="0"/>
              </a:rPr>
              <a:t>+</a:t>
            </a:r>
            <a:endParaRPr lang="en-GB" sz="9600" dirty="0"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71859" y="2548599"/>
            <a:ext cx="2631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Learning to Learn</a:t>
            </a:r>
          </a:p>
        </p:txBody>
      </p:sp>
    </p:spTree>
    <p:extLst>
      <p:ext uri="{BB962C8B-B14F-4D97-AF65-F5344CB8AC3E}">
        <p14:creationId xmlns:p14="http://schemas.microsoft.com/office/powerpoint/2010/main" val="353380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0"/>
            <a:ext cx="12030891" cy="1143000"/>
          </a:xfrm>
        </p:spPr>
        <p:txBody>
          <a:bodyPr/>
          <a:lstStyle/>
          <a:p>
            <a:r>
              <a:rPr lang="en-GB" sz="4800" dirty="0" smtClean="0"/>
              <a:t>Distance learning with different start and finish dates</a:t>
            </a:r>
            <a:endParaRPr lang="en-GB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440" r="13599"/>
          <a:stretch/>
        </p:blipFill>
        <p:spPr>
          <a:xfrm>
            <a:off x="16137" y="1253715"/>
            <a:ext cx="3539266" cy="2801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527" y="1576219"/>
            <a:ext cx="4202592" cy="3603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242" y="2000922"/>
            <a:ext cx="5084648" cy="317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1924778" cy="1143000"/>
          </a:xfrm>
        </p:spPr>
        <p:txBody>
          <a:bodyPr/>
          <a:lstStyle/>
          <a:p>
            <a:r>
              <a:rPr lang="en-GB" sz="4800" dirty="0" smtClean="0"/>
              <a:t>Bitesize and self-paced (with key milestones)</a:t>
            </a:r>
            <a:endParaRPr lang="en-GB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4859" b="15219"/>
          <a:stretch/>
        </p:blipFill>
        <p:spPr>
          <a:xfrm>
            <a:off x="236982" y="1143000"/>
            <a:ext cx="5961083" cy="4547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046" y="1143000"/>
            <a:ext cx="5559184" cy="370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1924778" cy="858253"/>
          </a:xfrm>
        </p:spPr>
        <p:txBody>
          <a:bodyPr/>
          <a:lstStyle/>
          <a:p>
            <a:r>
              <a:rPr lang="en-GB" sz="4800" dirty="0" smtClean="0"/>
              <a:t>Key Milestones: 3 Formative Assessment Points</a:t>
            </a:r>
            <a:endParaRPr lang="en-GB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7662"/>
          <a:stretch/>
        </p:blipFill>
        <p:spPr>
          <a:xfrm>
            <a:off x="5939717" y="1143000"/>
            <a:ext cx="6197015" cy="4283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69" y="1143000"/>
            <a:ext cx="5732520" cy="428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S Powerpoint temp NEW 2008">
  <a:themeElements>
    <a:clrScheme name="CAREERS SERVICE">
      <a:dk1>
        <a:srgbClr val="11122E"/>
      </a:dk1>
      <a:lt1>
        <a:srgbClr val="FFFFFF"/>
      </a:lt1>
      <a:dk2>
        <a:srgbClr val="CA181E"/>
      </a:dk2>
      <a:lt2>
        <a:srgbClr val="1DA0DB"/>
      </a:lt2>
      <a:accent1>
        <a:srgbClr val="11122E"/>
      </a:accent1>
      <a:accent2>
        <a:srgbClr val="FEFFFE"/>
      </a:accent2>
      <a:accent3>
        <a:srgbClr val="CA181E"/>
      </a:accent3>
      <a:accent4>
        <a:srgbClr val="1DA0DB"/>
      </a:accent4>
      <a:accent5>
        <a:srgbClr val="11122E"/>
      </a:accent5>
      <a:accent6>
        <a:srgbClr val="FEFFFE"/>
      </a:accent6>
      <a:hlink>
        <a:srgbClr val="CA181E"/>
      </a:hlink>
      <a:folHlink>
        <a:srgbClr val="CA181E"/>
      </a:folHlink>
    </a:clrScheme>
    <a:fontScheme name="2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05053 PowerPoint Temp">
  <a:themeElements>
    <a:clrScheme name="CAREERS SERVICE">
      <a:dk1>
        <a:srgbClr val="11122E"/>
      </a:dk1>
      <a:lt1>
        <a:srgbClr val="FFFFFF"/>
      </a:lt1>
      <a:dk2>
        <a:srgbClr val="CA181E"/>
      </a:dk2>
      <a:lt2>
        <a:srgbClr val="1DA0DB"/>
      </a:lt2>
      <a:accent1>
        <a:srgbClr val="11122E"/>
      </a:accent1>
      <a:accent2>
        <a:srgbClr val="FEFFFE"/>
      </a:accent2>
      <a:accent3>
        <a:srgbClr val="CA181E"/>
      </a:accent3>
      <a:accent4>
        <a:srgbClr val="1DA0DB"/>
      </a:accent4>
      <a:accent5>
        <a:srgbClr val="11122E"/>
      </a:accent5>
      <a:accent6>
        <a:srgbClr val="FEFFFE"/>
      </a:accent6>
      <a:hlink>
        <a:srgbClr val="CA181E"/>
      </a:hlink>
      <a:folHlink>
        <a:srgbClr val="CA181E"/>
      </a:folHlink>
    </a:clrScheme>
    <a:fontScheme name="1_05053 PowerPoint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05053 PowerPoint 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5053 PowerPoint Temp 13">
        <a:dk1>
          <a:srgbClr val="713E7E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5053 PowerPoint Temp 14">
        <a:dk1>
          <a:srgbClr val="713E7E"/>
        </a:dk1>
        <a:lt1>
          <a:srgbClr val="FFFFFF"/>
        </a:lt1>
        <a:dk2>
          <a:srgbClr val="DC006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5F34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306</Words>
  <Application>Microsoft Office PowerPoint</Application>
  <PresentationFormat>Widescreen</PresentationFormat>
  <Paragraphs>62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Franklin Gothic Demi Cond</vt:lpstr>
      <vt:lpstr>Franklin Gothic Medium Cond</vt:lpstr>
      <vt:lpstr>Wingdings</vt:lpstr>
      <vt:lpstr>4_CS Powerpoint temp NEW 2008</vt:lpstr>
      <vt:lpstr>8_05053 PowerPoint Temp</vt:lpstr>
      <vt:lpstr>Introducing Ncl3000</vt:lpstr>
      <vt:lpstr>Today’s Roadmap</vt:lpstr>
      <vt:lpstr>Key Facts: Lightning round</vt:lpstr>
      <vt:lpstr>Key challenges: Diversity</vt:lpstr>
      <vt:lpstr>So we:</vt:lpstr>
      <vt:lpstr>Employability as Lifelong Learning</vt:lpstr>
      <vt:lpstr>Distance learning with different start and finish dates</vt:lpstr>
      <vt:lpstr>Bitesize and self-paced (with key milestones)</vt:lpstr>
      <vt:lpstr>Key Milestones: 3 Formative Assessment Points</vt:lpstr>
      <vt:lpstr>Other resources</vt:lpstr>
      <vt:lpstr>Pros &amp; Cons/ Evaluation so far</vt:lpstr>
      <vt:lpstr>Review: where we’ve been</vt:lpstr>
      <vt:lpstr>Questions?</vt:lpstr>
    </vt:vector>
  </TitlesOfParts>
  <Company>Newcastle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Ncl3000</dc:title>
  <dc:creator>Gigi Herbert</dc:creator>
  <cp:lastModifiedBy>Janice Trewick</cp:lastModifiedBy>
  <cp:revision>34</cp:revision>
  <cp:lastPrinted>2019-03-20T16:34:08Z</cp:lastPrinted>
  <dcterms:created xsi:type="dcterms:W3CDTF">2019-03-19T16:15:04Z</dcterms:created>
  <dcterms:modified xsi:type="dcterms:W3CDTF">2019-03-25T16:15:18Z</dcterms:modified>
</cp:coreProperties>
</file>