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4" r:id="rId5"/>
    <p:sldId id="265" r:id="rId6"/>
    <p:sldId id="270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87" d="100"/>
          <a:sy n="87" d="100"/>
        </p:scale>
        <p:origin x="777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5409117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Abdullah Ben awadh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Neuroscience, Newcastle University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A.Ben-Awadh2@newcastle.ac.uk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altLang="ko-K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a_benawadh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Supervisors: Dr Iain Keenan,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 Jill Clark, Dr Gavin Clowry, Prof Susan Lindsay 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07504" y="4869160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ko-KR" sz="2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Integrating learning technologies for 3D visualisation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0C850-08C1-48B5-9C40-F2E9C6C40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7831"/>
            <a:ext cx="1572904" cy="1487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970F1-8749-46E4-8D6F-2A723B6F8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272" y="6190380"/>
            <a:ext cx="2036240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Rationale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952" y="2255168"/>
            <a:ext cx="8651304" cy="295232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An understanding of 3D anatomical relationships is fundamental in the training of medical students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Interpretation of 3D anatomical features in 2D cross-sectional clinical images can be challenging</a:t>
            </a:r>
          </a:p>
          <a:p>
            <a:r>
              <a:rPr lang="en-US" altLang="ko-KR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Digital visualisation technologies can be valuable for student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93873FC-53E6-442C-94CE-352D9EB9471B}"/>
              </a:ext>
            </a:extLst>
          </p:cNvPr>
          <p:cNvSpPr txBox="1">
            <a:spLocks/>
          </p:cNvSpPr>
          <p:nvPr/>
        </p:nvSpPr>
        <p:spPr>
          <a:xfrm>
            <a:off x="179512" y="3501008"/>
            <a:ext cx="9433048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altLang="ko-KR" b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16294D4-E7A2-4F6E-AEAB-6BB0B1E54124}"/>
              </a:ext>
            </a:extLst>
          </p:cNvPr>
          <p:cNvSpPr txBox="1">
            <a:spLocks/>
          </p:cNvSpPr>
          <p:nvPr/>
        </p:nvSpPr>
        <p:spPr>
          <a:xfrm>
            <a:off x="179512" y="4581128"/>
            <a:ext cx="928903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altLang="ko-KR" b="1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418AF-ADFB-4F33-A44E-39755E87EEFE}"/>
              </a:ext>
            </a:extLst>
          </p:cNvPr>
          <p:cNvSpPr txBox="1">
            <a:spLocks/>
          </p:cNvSpPr>
          <p:nvPr/>
        </p:nvSpPr>
        <p:spPr>
          <a:xfrm>
            <a:off x="-14824" y="6397352"/>
            <a:ext cx="749400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b="1" dirty="0"/>
              <a:t>(</a:t>
            </a:r>
            <a:r>
              <a:rPr lang="en-US" altLang="ko-KR" sz="1050" b="1" dirty="0" err="1"/>
              <a:t>Bajka</a:t>
            </a:r>
            <a:r>
              <a:rPr lang="en-US" altLang="ko-KR" sz="1050" b="1" dirty="0"/>
              <a:t> et al., 2004; Choudhury, </a:t>
            </a:r>
            <a:r>
              <a:rPr lang="en-US" altLang="ko-KR" sz="1050" b="1" dirty="0" err="1"/>
              <a:t>Gouldsborough</a:t>
            </a:r>
            <a:r>
              <a:rPr lang="en-US" altLang="ko-KR" sz="1050" b="1" dirty="0"/>
              <a:t>, &amp; Gabriel, 2010; Palombi, </a:t>
            </a:r>
            <a:r>
              <a:rPr lang="en-US" altLang="ko-KR" sz="1050" b="1" dirty="0" err="1"/>
              <a:t>Pihuit</a:t>
            </a:r>
            <a:r>
              <a:rPr lang="en-US" altLang="ko-KR" sz="1050" b="1" dirty="0"/>
              <a:t>, &amp; </a:t>
            </a:r>
            <a:r>
              <a:rPr lang="en-US" altLang="ko-KR" sz="1050" b="1" dirty="0" err="1"/>
              <a:t>Cani</a:t>
            </a:r>
            <a:r>
              <a:rPr lang="en-US" altLang="ko-KR" sz="1050" b="1" dirty="0"/>
              <a:t>, 2011; Webb &amp; Choi, 2014)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3D digital visualisation technologies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4337450"/>
            <a:ext cx="3816424" cy="460648"/>
          </a:xfrm>
        </p:spPr>
        <p:txBody>
          <a:bodyPr/>
          <a:lstStyle/>
          <a:p>
            <a:pPr lvl="0"/>
            <a:r>
              <a:rPr lang="en-US" altLang="ko-KR" b="1" dirty="0"/>
              <a:t>1- Sectra visualisation table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93873FC-53E6-442C-94CE-352D9EB9471B}"/>
              </a:ext>
            </a:extLst>
          </p:cNvPr>
          <p:cNvSpPr txBox="1">
            <a:spLocks/>
          </p:cNvSpPr>
          <p:nvPr/>
        </p:nvSpPr>
        <p:spPr>
          <a:xfrm>
            <a:off x="4427984" y="1980644"/>
            <a:ext cx="54006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/>
              <a:t>2- Three- Dimensional Printing (3DP)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ko-KR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BED48-F09A-40F0-8106-9C151984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08" y="1226702"/>
            <a:ext cx="2935118" cy="3030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8C27CB-8A13-4E7D-A448-82F72C7DA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349" y="2492896"/>
            <a:ext cx="1965887" cy="2472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532684-1D8D-4481-BDF3-6CA9B79B3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4256940"/>
            <a:ext cx="2086668" cy="21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Methods </a:t>
            </a:r>
            <a:endParaRPr lang="ko-KR" alt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93873FC-53E6-442C-94CE-352D9EB9471B}"/>
              </a:ext>
            </a:extLst>
          </p:cNvPr>
          <p:cNvSpPr txBox="1">
            <a:spLocks/>
          </p:cNvSpPr>
          <p:nvPr/>
        </p:nvSpPr>
        <p:spPr>
          <a:xfrm>
            <a:off x="179512" y="2615703"/>
            <a:ext cx="9433048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altLang="ko-KR" b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16294D4-E7A2-4F6E-AEAB-6BB0B1E54124}"/>
              </a:ext>
            </a:extLst>
          </p:cNvPr>
          <p:cNvSpPr txBox="1">
            <a:spLocks/>
          </p:cNvSpPr>
          <p:nvPr/>
        </p:nvSpPr>
        <p:spPr>
          <a:xfrm>
            <a:off x="179512" y="4581128"/>
            <a:ext cx="928903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altLang="ko-KR" b="1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46348" y="2420888"/>
            <a:ext cx="8651304" cy="360040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Sample: Year 1 MBBS students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Year 1 gross anatomy - 90mins practical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Sectra + 3DP models (thorax) – 10min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VHD 2D images (abdomen) – 10 min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Experimental pre-post testing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7 point Likert-type questionnaires (strongly disagree –strongly agree)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Statistical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lvl="0"/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97324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200" dirty="0"/>
            </a:br>
            <a:r>
              <a:rPr lang="en-GB" sz="3200" dirty="0"/>
              <a:t>Student performance </a:t>
            </a:r>
            <a:br>
              <a:rPr lang="en-GB" sz="3200" dirty="0"/>
            </a:br>
            <a:endParaRPr lang="ko-KR" alt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16294D4-E7A2-4F6E-AEAB-6BB0B1E54124}"/>
              </a:ext>
            </a:extLst>
          </p:cNvPr>
          <p:cNvSpPr txBox="1">
            <a:spLocks/>
          </p:cNvSpPr>
          <p:nvPr/>
        </p:nvSpPr>
        <p:spPr>
          <a:xfrm>
            <a:off x="179512" y="4581128"/>
            <a:ext cx="928903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altLang="ko-KR" b="1" dirty="0"/>
          </a:p>
        </p:txBody>
      </p:sp>
      <p:sp>
        <p:nvSpPr>
          <p:cNvPr id="2" name="Rectangle 1"/>
          <p:cNvSpPr/>
          <p:nvPr/>
        </p:nvSpPr>
        <p:spPr>
          <a:xfrm>
            <a:off x="1259632" y="1139729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performance using </a:t>
            </a:r>
            <a:r>
              <a:rPr lang="en-GB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Sectra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2D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AC85C-4298-458F-BFA6-C1C65F64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3" y="1844824"/>
            <a:ext cx="8356474" cy="49344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3E6251-70C1-4DF0-801E-13F309530BBC}"/>
              </a:ext>
            </a:extLst>
          </p:cNvPr>
          <p:cNvSpPr txBox="1"/>
          <p:nvPr/>
        </p:nvSpPr>
        <p:spPr>
          <a:xfrm>
            <a:off x="2984702" y="1772816"/>
            <a:ext cx="291154" cy="60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378262-603A-438D-9857-6A214D14E821}"/>
              </a:ext>
            </a:extLst>
          </p:cNvPr>
          <p:cNvSpPr txBox="1"/>
          <p:nvPr/>
        </p:nvSpPr>
        <p:spPr>
          <a:xfrm>
            <a:off x="7123046" y="3406561"/>
            <a:ext cx="186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n= 229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35CA9A-B429-4B9C-8A30-E702FB8CCD8F}"/>
              </a:ext>
            </a:extLst>
          </p:cNvPr>
          <p:cNvSpPr txBox="1"/>
          <p:nvPr/>
        </p:nvSpPr>
        <p:spPr>
          <a:xfrm>
            <a:off x="7164288" y="3746142"/>
            <a:ext cx="186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 p &lt; 0.001</a:t>
            </a:r>
          </a:p>
        </p:txBody>
      </p:sp>
    </p:spTree>
    <p:extLst>
      <p:ext uri="{BB962C8B-B14F-4D97-AF65-F5344CB8AC3E}">
        <p14:creationId xmlns:p14="http://schemas.microsoft.com/office/powerpoint/2010/main" val="142067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200" dirty="0"/>
            </a:br>
            <a:r>
              <a:rPr lang="en-GB" sz="3200" dirty="0"/>
              <a:t>Mean response to Likert-type items</a:t>
            </a:r>
            <a:br>
              <a:rPr lang="en-GB" dirty="0">
                <a:solidFill>
                  <a:prstClr val="black"/>
                </a:solidFill>
              </a:rPr>
            </a:br>
            <a:endParaRPr lang="ko-KR" alt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16294D4-E7A2-4F6E-AEAB-6BB0B1E54124}"/>
              </a:ext>
            </a:extLst>
          </p:cNvPr>
          <p:cNvSpPr txBox="1">
            <a:spLocks/>
          </p:cNvSpPr>
          <p:nvPr/>
        </p:nvSpPr>
        <p:spPr>
          <a:xfrm>
            <a:off x="179512" y="4581128"/>
            <a:ext cx="928903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altLang="ko-K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D3D916-1B56-4FB7-87D2-944266C43622}"/>
              </a:ext>
            </a:extLst>
          </p:cNvPr>
          <p:cNvSpPr txBox="1"/>
          <p:nvPr/>
        </p:nvSpPr>
        <p:spPr>
          <a:xfrm>
            <a:off x="64547" y="2107310"/>
            <a:ext cx="5097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find the session useful?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0442B2-DD41-4256-9612-073A8E8FFEEE}"/>
              </a:ext>
            </a:extLst>
          </p:cNvPr>
          <p:cNvSpPr txBox="1"/>
          <p:nvPr/>
        </p:nvSpPr>
        <p:spPr>
          <a:xfrm>
            <a:off x="7138" y="4511275"/>
            <a:ext cx="5305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Did you find the 3D render option useful?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98EAD-05B9-4FBE-B5CE-773A10F0C020}"/>
              </a:ext>
            </a:extLst>
          </p:cNvPr>
          <p:cNvSpPr txBox="1"/>
          <p:nvPr/>
        </p:nvSpPr>
        <p:spPr>
          <a:xfrm>
            <a:off x="53597" y="5156323"/>
            <a:ext cx="504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Has interaction and manipulation of images on Sectra improved your anatomy learning and understanding?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877DB-0104-4104-B72C-9AEF3D43DF9D}"/>
              </a:ext>
            </a:extLst>
          </p:cNvPr>
          <p:cNvSpPr txBox="1"/>
          <p:nvPr/>
        </p:nvSpPr>
        <p:spPr>
          <a:xfrm>
            <a:off x="50985" y="5975465"/>
            <a:ext cx="5097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Sectra a useful self-directed learning resource for studying clinical images?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5EB415-9D08-4691-B101-906D11499FBE}"/>
              </a:ext>
            </a:extLst>
          </p:cNvPr>
          <p:cNvSpPr txBox="1"/>
          <p:nvPr/>
        </p:nvSpPr>
        <p:spPr>
          <a:xfrm>
            <a:off x="50984" y="3580275"/>
            <a:ext cx="5097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feel more confident after using the Sectra to identify structures in cross-sectional images?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906C6-9E4F-4CC7-B210-6321C36BDF0D}"/>
              </a:ext>
            </a:extLst>
          </p:cNvPr>
          <p:cNvSpPr txBox="1"/>
          <p:nvPr/>
        </p:nvSpPr>
        <p:spPr>
          <a:xfrm>
            <a:off x="82891" y="2829758"/>
            <a:ext cx="559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Sectra help your 3D understanding </a:t>
            </a:r>
          </a:p>
          <a:p>
            <a:pPr latinLnBrk="0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anatomical regions?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A7942-739C-4B59-B7A2-4FE4E3BBDDB9}"/>
              </a:ext>
            </a:extLst>
          </p:cNvPr>
          <p:cNvSpPr txBox="1"/>
          <p:nvPr/>
        </p:nvSpPr>
        <p:spPr>
          <a:xfrm>
            <a:off x="7138" y="1271189"/>
            <a:ext cx="422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Sectra usage (1</a:t>
            </a:r>
            <a:r>
              <a:rPr lang="en-GB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MBBS) n=319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25546-FA80-4C64-8D02-F3B9783E9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141" y="1665801"/>
            <a:ext cx="4065859" cy="50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2701516"/>
            <a:ext cx="7416824" cy="205963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Medical students had positive perceptions of Sectra and 3DP models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Students performance had a highly significant improvement using 3D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3D learning technologies can effectively supplement traditional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ko-KR" b="1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93873FC-53E6-442C-94CE-352D9EB9471B}"/>
              </a:ext>
            </a:extLst>
          </p:cNvPr>
          <p:cNvSpPr txBox="1">
            <a:spLocks/>
          </p:cNvSpPr>
          <p:nvPr/>
        </p:nvSpPr>
        <p:spPr>
          <a:xfrm>
            <a:off x="179512" y="3501008"/>
            <a:ext cx="9433048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altLang="ko-KR" b="1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16294D4-E7A2-4F6E-AEAB-6BB0B1E54124}"/>
              </a:ext>
            </a:extLst>
          </p:cNvPr>
          <p:cNvSpPr txBox="1">
            <a:spLocks/>
          </p:cNvSpPr>
          <p:nvPr/>
        </p:nvSpPr>
        <p:spPr>
          <a:xfrm>
            <a:off x="179512" y="4581128"/>
            <a:ext cx="9505056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4398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1B9FD-31FC-423A-AF4F-AAA539B9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6237312"/>
            <a:ext cx="1658256" cy="566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BEA3E3-1110-4181-AABF-9300AC796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86"/>
          <a:stretch/>
        </p:blipFill>
        <p:spPr>
          <a:xfrm>
            <a:off x="0" y="5783119"/>
            <a:ext cx="1132803" cy="10748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AA39C6-DCC8-49F4-A419-B3080B0D0EAC}"/>
              </a:ext>
            </a:extLst>
          </p:cNvPr>
          <p:cNvSpPr txBox="1"/>
          <p:nvPr/>
        </p:nvSpPr>
        <p:spPr>
          <a:xfrm>
            <a:off x="1055914" y="6488668"/>
            <a:ext cx="165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@</a:t>
            </a:r>
            <a:r>
              <a:rPr lang="en-GB" dirty="0" err="1">
                <a:solidFill>
                  <a:srgbClr val="00B0F0"/>
                </a:solidFill>
              </a:rPr>
              <a:t>a_benawadh</a:t>
            </a:r>
            <a:r>
              <a:rPr lang="en-GB" dirty="0">
                <a:solidFill>
                  <a:srgbClr val="00B0F0"/>
                </a:solidFill>
              </a:rPr>
              <a:t> 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7B041D-A98A-4BCD-A615-BFC3E7218F29}"/>
              </a:ext>
            </a:extLst>
          </p:cNvPr>
          <p:cNvSpPr txBox="1">
            <a:spLocks/>
          </p:cNvSpPr>
          <p:nvPr/>
        </p:nvSpPr>
        <p:spPr>
          <a:xfrm>
            <a:off x="3278696" y="2766219"/>
            <a:ext cx="25866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b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4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94049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298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Office Theme</vt:lpstr>
      <vt:lpstr>Custom Design</vt:lpstr>
      <vt:lpstr>PowerPoint Presentation</vt:lpstr>
      <vt:lpstr>Rationale</vt:lpstr>
      <vt:lpstr>3D digital visualisation technologies </vt:lpstr>
      <vt:lpstr>Methods </vt:lpstr>
      <vt:lpstr> Student performance  </vt:lpstr>
      <vt:lpstr> Mean response to Likert-type items </vt:lpstr>
      <vt:lpstr>Summary </vt:lpstr>
      <vt:lpstr>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Abdullah Ben awadh</cp:lastModifiedBy>
  <cp:revision>47</cp:revision>
  <dcterms:created xsi:type="dcterms:W3CDTF">2014-04-01T16:35:38Z</dcterms:created>
  <dcterms:modified xsi:type="dcterms:W3CDTF">2019-03-15T11:29:32Z</dcterms:modified>
</cp:coreProperties>
</file>