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5"/>
  </p:notesMasterIdLst>
  <p:sldIdLst>
    <p:sldId id="261" r:id="rId3"/>
    <p:sldId id="297" r:id="rId4"/>
    <p:sldId id="279" r:id="rId5"/>
    <p:sldId id="298" r:id="rId6"/>
    <p:sldId id="285" r:id="rId7"/>
    <p:sldId id="286" r:id="rId8"/>
    <p:sldId id="287" r:id="rId9"/>
    <p:sldId id="288" r:id="rId10"/>
    <p:sldId id="289" r:id="rId11"/>
    <p:sldId id="294" r:id="rId12"/>
    <p:sldId id="295" r:id="rId13"/>
    <p:sldId id="291" r:id="rId14"/>
    <p:sldId id="299" r:id="rId15"/>
    <p:sldId id="262" r:id="rId16"/>
    <p:sldId id="275" r:id="rId17"/>
    <p:sldId id="274" r:id="rId18"/>
    <p:sldId id="300" r:id="rId19"/>
    <p:sldId id="276" r:id="rId20"/>
    <p:sldId id="277" r:id="rId21"/>
    <p:sldId id="278" r:id="rId22"/>
    <p:sldId id="301" r:id="rId23"/>
    <p:sldId id="296" r:id="rId2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Keating" initials="LK" lastIdx="0" clrIdx="0">
    <p:extLst>
      <p:ext uri="{19B8F6BF-5375-455C-9EA6-DF929625EA0E}">
        <p15:presenceInfo xmlns:p15="http://schemas.microsoft.com/office/powerpoint/2012/main" userId="S-1-5-21-1417001333-839522115-1801674531-49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A72"/>
    <a:srgbClr val="07A7E3"/>
    <a:srgbClr val="1C1C1C"/>
    <a:srgbClr val="94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99" autoAdjust="0"/>
  </p:normalViewPr>
  <p:slideViewPr>
    <p:cSldViewPr snapToGrid="0">
      <p:cViewPr varScale="1">
        <p:scale>
          <a:sx n="101" d="100"/>
          <a:sy n="101" d="100"/>
        </p:scale>
        <p:origin x="114" y="624"/>
      </p:cViewPr>
      <p:guideLst/>
    </p:cSldViewPr>
  </p:slideViewPr>
  <p:notesTextViewPr>
    <p:cViewPr>
      <p:scale>
        <a:sx n="1" d="1"/>
        <a:sy n="1" d="1"/>
      </p:scale>
      <p:origin x="0" y="0"/>
    </p:cViewPr>
  </p:notesTextViewPr>
  <p:sorterViewPr>
    <p:cViewPr varScale="1">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0388C-2399-4447-B29B-2A8E39C7715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9715B7AB-71C9-424C-8B18-6D3F3B5BE4E3}">
      <dgm:prSet phldrT="[Text]" custT="1"/>
      <dgm:spPr>
        <a:solidFill>
          <a:srgbClr val="07A7E3"/>
        </a:solidFill>
      </dgm:spPr>
      <dgm:t>
        <a:bodyPr/>
        <a:lstStyle/>
        <a:p>
          <a:r>
            <a:rPr lang="en-GB" sz="2400" dirty="0"/>
            <a:t>Academic and research skills resources </a:t>
          </a:r>
        </a:p>
      </dgm:t>
    </dgm:pt>
    <dgm:pt modelId="{348D7E23-61B8-4B12-91E5-DE7593E4717D}" type="parTrans" cxnId="{70A44785-2FC3-4A4E-BCD1-74C0A75A9A20}">
      <dgm:prSet/>
      <dgm:spPr/>
      <dgm:t>
        <a:bodyPr/>
        <a:lstStyle/>
        <a:p>
          <a:endParaRPr lang="en-GB"/>
        </a:p>
      </dgm:t>
    </dgm:pt>
    <dgm:pt modelId="{1ED17792-2801-408C-8028-4BB9F225E6DC}" type="sibTrans" cxnId="{70A44785-2FC3-4A4E-BCD1-74C0A75A9A20}">
      <dgm:prSet/>
      <dgm:spPr>
        <a:ln>
          <a:solidFill>
            <a:srgbClr val="07A7E3"/>
          </a:solidFill>
        </a:ln>
      </dgm:spPr>
      <dgm:t>
        <a:bodyPr/>
        <a:lstStyle/>
        <a:p>
          <a:endParaRPr lang="en-GB"/>
        </a:p>
      </dgm:t>
    </dgm:pt>
    <dgm:pt modelId="{9132A117-CFD5-4B84-8B8E-A3C2278545CE}">
      <dgm:prSet phldrT="[Text]" custT="1"/>
      <dgm:spPr>
        <a:solidFill>
          <a:srgbClr val="07A7E3"/>
        </a:solidFill>
      </dgm:spPr>
      <dgm:t>
        <a:bodyPr/>
        <a:lstStyle/>
        <a:p>
          <a:r>
            <a:rPr lang="en-GB" sz="2400" dirty="0"/>
            <a:t>Employability </a:t>
          </a:r>
        </a:p>
      </dgm:t>
    </dgm:pt>
    <dgm:pt modelId="{B2181823-DC70-4E12-891D-C579E7B4AED9}" type="parTrans" cxnId="{D6BBA057-9E2D-483B-AC09-174DC2A58709}">
      <dgm:prSet/>
      <dgm:spPr/>
      <dgm:t>
        <a:bodyPr/>
        <a:lstStyle/>
        <a:p>
          <a:endParaRPr lang="en-GB"/>
        </a:p>
      </dgm:t>
    </dgm:pt>
    <dgm:pt modelId="{1614F4CE-C065-48B0-89E7-71B6417E4F7A}" type="sibTrans" cxnId="{D6BBA057-9E2D-483B-AC09-174DC2A58709}">
      <dgm:prSet/>
      <dgm:spPr/>
      <dgm:t>
        <a:bodyPr/>
        <a:lstStyle/>
        <a:p>
          <a:endParaRPr lang="en-GB"/>
        </a:p>
      </dgm:t>
    </dgm:pt>
    <dgm:pt modelId="{B26F2048-E752-46E9-9B81-5404F01E6150}">
      <dgm:prSet phldrT="[Text]" custT="1"/>
      <dgm:spPr>
        <a:solidFill>
          <a:srgbClr val="07A7E3"/>
        </a:solidFill>
      </dgm:spPr>
      <dgm:t>
        <a:bodyPr/>
        <a:lstStyle/>
        <a:p>
          <a:r>
            <a:rPr lang="en-GB" sz="2400" dirty="0"/>
            <a:t>Reading lists online</a:t>
          </a:r>
        </a:p>
      </dgm:t>
    </dgm:pt>
    <dgm:pt modelId="{9BF90BD4-C0A6-4737-AA70-553DFDA69049}" type="parTrans" cxnId="{3D9F4934-71F1-4376-923D-A17A5ACD3A87}">
      <dgm:prSet/>
      <dgm:spPr/>
      <dgm:t>
        <a:bodyPr/>
        <a:lstStyle/>
        <a:p>
          <a:endParaRPr lang="en-GB"/>
        </a:p>
      </dgm:t>
    </dgm:pt>
    <dgm:pt modelId="{989B35DC-9D89-4CA0-B2B7-927AF25C95BA}" type="sibTrans" cxnId="{3D9F4934-71F1-4376-923D-A17A5ACD3A87}">
      <dgm:prSet/>
      <dgm:spPr/>
      <dgm:t>
        <a:bodyPr/>
        <a:lstStyle/>
        <a:p>
          <a:endParaRPr lang="en-GB"/>
        </a:p>
      </dgm:t>
    </dgm:pt>
    <dgm:pt modelId="{1D5C1298-DD1D-47A3-A805-AAEE787F1986}">
      <dgm:prSet phldrT="[Text]" custT="1"/>
      <dgm:spPr>
        <a:solidFill>
          <a:srgbClr val="113A72"/>
        </a:solidFill>
      </dgm:spPr>
      <dgm:t>
        <a:bodyPr/>
        <a:lstStyle/>
        <a:p>
          <a:r>
            <a:rPr lang="en-GB" sz="3200" dirty="0">
              <a:latin typeface="+mj-lt"/>
            </a:rPr>
            <a:t>Explore for yourselves</a:t>
          </a:r>
        </a:p>
      </dgm:t>
    </dgm:pt>
    <dgm:pt modelId="{ADA04062-72D3-47F3-87F2-013E11D80D56}" type="parTrans" cxnId="{947D1DA3-09D1-4E0A-B1ED-7262396F067D}">
      <dgm:prSet/>
      <dgm:spPr/>
      <dgm:t>
        <a:bodyPr/>
        <a:lstStyle/>
        <a:p>
          <a:endParaRPr lang="en-GB"/>
        </a:p>
      </dgm:t>
    </dgm:pt>
    <dgm:pt modelId="{F5F126EF-F250-4F33-8FB9-8709963D492E}" type="sibTrans" cxnId="{947D1DA3-09D1-4E0A-B1ED-7262396F067D}">
      <dgm:prSet/>
      <dgm:spPr/>
      <dgm:t>
        <a:bodyPr/>
        <a:lstStyle/>
        <a:p>
          <a:endParaRPr lang="en-GB"/>
        </a:p>
      </dgm:t>
    </dgm:pt>
    <dgm:pt modelId="{2B038C9C-01B7-4E00-AFAC-C6C479684919}">
      <dgm:prSet phldrT="[Text]" custT="1"/>
      <dgm:spPr>
        <a:solidFill>
          <a:srgbClr val="07A7E3"/>
        </a:solidFill>
      </dgm:spPr>
      <dgm:t>
        <a:bodyPr/>
        <a:lstStyle/>
        <a:p>
          <a:r>
            <a:rPr lang="en-GB" sz="2800" dirty="0">
              <a:latin typeface="+mj-lt"/>
            </a:rPr>
            <a:t>What we’ve been up to</a:t>
          </a:r>
        </a:p>
      </dgm:t>
    </dgm:pt>
    <dgm:pt modelId="{E19FCA4E-EB26-4C26-A0FC-BC57865FF6E8}" type="parTrans" cxnId="{375A2AFD-4343-4C98-A16E-50DE8F23B72B}">
      <dgm:prSet/>
      <dgm:spPr/>
      <dgm:t>
        <a:bodyPr/>
        <a:lstStyle/>
        <a:p>
          <a:endParaRPr lang="en-GB"/>
        </a:p>
      </dgm:t>
    </dgm:pt>
    <dgm:pt modelId="{1F9D7D5B-3744-43E3-85FA-02FEDCC18DDF}" type="sibTrans" cxnId="{375A2AFD-4343-4C98-A16E-50DE8F23B72B}">
      <dgm:prSet/>
      <dgm:spPr/>
      <dgm:t>
        <a:bodyPr/>
        <a:lstStyle/>
        <a:p>
          <a:endParaRPr lang="en-GB"/>
        </a:p>
      </dgm:t>
    </dgm:pt>
    <dgm:pt modelId="{CA74ECCE-20D5-440B-BD17-AFA5011AC219}">
      <dgm:prSet phldrT="[Text]" custT="1"/>
      <dgm:spPr>
        <a:solidFill>
          <a:srgbClr val="113A72"/>
        </a:solidFill>
      </dgm:spPr>
      <dgm:t>
        <a:bodyPr/>
        <a:lstStyle/>
        <a:p>
          <a:r>
            <a:rPr lang="en-GB" sz="2800" dirty="0"/>
            <a:t>Feedback and discussion</a:t>
          </a:r>
        </a:p>
      </dgm:t>
    </dgm:pt>
    <dgm:pt modelId="{0B58AB6A-6174-48F2-B420-072DD77A178E}" type="parTrans" cxnId="{6A2990B4-BE13-40CF-A12B-01D862104D4A}">
      <dgm:prSet/>
      <dgm:spPr/>
      <dgm:t>
        <a:bodyPr/>
        <a:lstStyle/>
        <a:p>
          <a:endParaRPr lang="en-GB"/>
        </a:p>
      </dgm:t>
    </dgm:pt>
    <dgm:pt modelId="{DC40957B-6BD6-4837-86D1-015D35EA5DB8}" type="sibTrans" cxnId="{6A2990B4-BE13-40CF-A12B-01D862104D4A}">
      <dgm:prSet/>
      <dgm:spPr/>
      <dgm:t>
        <a:bodyPr/>
        <a:lstStyle/>
        <a:p>
          <a:endParaRPr lang="en-GB"/>
        </a:p>
      </dgm:t>
    </dgm:pt>
    <dgm:pt modelId="{B1D460C6-200D-4A1D-B97B-CAB17CA5C334}">
      <dgm:prSet phldrT="[Text]" custT="1"/>
      <dgm:spPr>
        <a:solidFill>
          <a:srgbClr val="113A72"/>
        </a:solidFill>
      </dgm:spPr>
      <dgm:t>
        <a:bodyPr/>
        <a:lstStyle/>
        <a:p>
          <a:r>
            <a:rPr lang="en-GB" sz="2800" dirty="0" smtClean="0"/>
            <a:t>Have a look at our resources</a:t>
          </a:r>
          <a:endParaRPr lang="en-GB" sz="2800" dirty="0"/>
        </a:p>
      </dgm:t>
    </dgm:pt>
    <dgm:pt modelId="{760BF30A-C15F-4CD1-B9FB-8A295B7C57CF}" type="parTrans" cxnId="{F986DC45-F6A5-45F3-9012-913003A953CA}">
      <dgm:prSet/>
      <dgm:spPr/>
      <dgm:t>
        <a:bodyPr/>
        <a:lstStyle/>
        <a:p>
          <a:endParaRPr lang="en-US"/>
        </a:p>
      </dgm:t>
    </dgm:pt>
    <dgm:pt modelId="{EDF85D41-6325-403B-85A5-D28E138CE5B0}" type="sibTrans" cxnId="{F986DC45-F6A5-45F3-9012-913003A953CA}">
      <dgm:prSet/>
      <dgm:spPr/>
      <dgm:t>
        <a:bodyPr/>
        <a:lstStyle/>
        <a:p>
          <a:endParaRPr lang="en-US"/>
        </a:p>
      </dgm:t>
    </dgm:pt>
    <dgm:pt modelId="{460548E6-A27A-4874-A570-777C7739CE9E}" type="pres">
      <dgm:prSet presAssocID="{3570388C-2399-4447-B29B-2A8E39C77150}" presName="Name0" presStyleCnt="0">
        <dgm:presLayoutVars>
          <dgm:chMax val="7"/>
          <dgm:chPref val="7"/>
          <dgm:dir/>
        </dgm:presLayoutVars>
      </dgm:prSet>
      <dgm:spPr/>
    </dgm:pt>
    <dgm:pt modelId="{2F0C98C0-3A9D-44FB-A1C7-B030053785DA}" type="pres">
      <dgm:prSet presAssocID="{3570388C-2399-4447-B29B-2A8E39C77150}" presName="Name1" presStyleCnt="0"/>
      <dgm:spPr/>
    </dgm:pt>
    <dgm:pt modelId="{AF0A45D7-7533-4837-AAC3-3555CEEE9F46}" type="pres">
      <dgm:prSet presAssocID="{3570388C-2399-4447-B29B-2A8E39C77150}" presName="cycle" presStyleCnt="0"/>
      <dgm:spPr/>
    </dgm:pt>
    <dgm:pt modelId="{C6EDB19F-1203-4458-A5DB-BAB31298B16F}" type="pres">
      <dgm:prSet presAssocID="{3570388C-2399-4447-B29B-2A8E39C77150}" presName="srcNode" presStyleLbl="node1" presStyleIdx="0" presStyleCnt="2"/>
      <dgm:spPr/>
    </dgm:pt>
    <dgm:pt modelId="{86D4572E-AA6F-4DC4-8D24-7683049C5889}" type="pres">
      <dgm:prSet presAssocID="{3570388C-2399-4447-B29B-2A8E39C77150}" presName="conn" presStyleLbl="parChTrans1D2" presStyleIdx="0" presStyleCnt="1"/>
      <dgm:spPr/>
      <dgm:t>
        <a:bodyPr/>
        <a:lstStyle/>
        <a:p>
          <a:endParaRPr lang="en-US"/>
        </a:p>
      </dgm:t>
    </dgm:pt>
    <dgm:pt modelId="{D5A4C733-724E-4AE6-B63F-FA6B265E0E43}" type="pres">
      <dgm:prSet presAssocID="{3570388C-2399-4447-B29B-2A8E39C77150}" presName="extraNode" presStyleLbl="node1" presStyleIdx="0" presStyleCnt="2"/>
      <dgm:spPr/>
    </dgm:pt>
    <dgm:pt modelId="{55A9F4C2-5BA8-47CF-AD72-E49638FD5E16}" type="pres">
      <dgm:prSet presAssocID="{3570388C-2399-4447-B29B-2A8E39C77150}" presName="dstNode" presStyleLbl="node1" presStyleIdx="0" presStyleCnt="2"/>
      <dgm:spPr/>
    </dgm:pt>
    <dgm:pt modelId="{053D3CE9-2D24-4771-BBC9-2A09AE5F0E3B}" type="pres">
      <dgm:prSet presAssocID="{2B038C9C-01B7-4E00-AFAC-C6C479684919}" presName="text_1" presStyleLbl="node1" presStyleIdx="0" presStyleCnt="2" custScaleY="113296">
        <dgm:presLayoutVars>
          <dgm:bulletEnabled val="1"/>
        </dgm:presLayoutVars>
      </dgm:prSet>
      <dgm:spPr/>
      <dgm:t>
        <a:bodyPr/>
        <a:lstStyle/>
        <a:p>
          <a:endParaRPr lang="en-US"/>
        </a:p>
      </dgm:t>
    </dgm:pt>
    <dgm:pt modelId="{CF59CB8F-5A1D-4341-AD73-BC572089C270}" type="pres">
      <dgm:prSet presAssocID="{2B038C9C-01B7-4E00-AFAC-C6C479684919}" presName="accent_1" presStyleCnt="0"/>
      <dgm:spPr/>
    </dgm:pt>
    <dgm:pt modelId="{6036D01A-AA46-4112-BAFA-67390873DBB1}" type="pres">
      <dgm:prSet presAssocID="{2B038C9C-01B7-4E00-AFAC-C6C479684919}" presName="accentRepeatNode" presStyleLbl="solidFgAcc1" presStyleIdx="0" presStyleCnt="2"/>
      <dgm:spPr>
        <a:ln>
          <a:solidFill>
            <a:srgbClr val="07A7E3"/>
          </a:solidFill>
        </a:ln>
      </dgm:spPr>
    </dgm:pt>
    <dgm:pt modelId="{705F960B-E54F-469D-816A-EAE7390B89FB}" type="pres">
      <dgm:prSet presAssocID="{1D5C1298-DD1D-47A3-A805-AAEE787F1986}" presName="text_2" presStyleLbl="node1" presStyleIdx="1" presStyleCnt="2">
        <dgm:presLayoutVars>
          <dgm:bulletEnabled val="1"/>
        </dgm:presLayoutVars>
      </dgm:prSet>
      <dgm:spPr/>
      <dgm:t>
        <a:bodyPr/>
        <a:lstStyle/>
        <a:p>
          <a:endParaRPr lang="en-US"/>
        </a:p>
      </dgm:t>
    </dgm:pt>
    <dgm:pt modelId="{D583485E-5C48-4C22-A786-60F238647EAB}" type="pres">
      <dgm:prSet presAssocID="{1D5C1298-DD1D-47A3-A805-AAEE787F1986}" presName="accent_2" presStyleCnt="0"/>
      <dgm:spPr/>
    </dgm:pt>
    <dgm:pt modelId="{B5C10361-0AE9-43A7-B7FD-E6049655AA25}" type="pres">
      <dgm:prSet presAssocID="{1D5C1298-DD1D-47A3-A805-AAEE787F1986}" presName="accentRepeatNode" presStyleLbl="solidFgAcc1" presStyleIdx="1" presStyleCnt="2"/>
      <dgm:spPr>
        <a:ln>
          <a:solidFill>
            <a:srgbClr val="113A72"/>
          </a:solidFill>
        </a:ln>
      </dgm:spPr>
    </dgm:pt>
  </dgm:ptLst>
  <dgm:cxnLst>
    <dgm:cxn modelId="{BADBE324-9A74-47AF-BEE7-8C9570241E79}" type="presOf" srcId="{9715B7AB-71C9-424C-8B18-6D3F3B5BE4E3}" destId="{053D3CE9-2D24-4771-BBC9-2A09AE5F0E3B}" srcOrd="0" destOrd="1" presId="urn:microsoft.com/office/officeart/2008/layout/VerticalCurvedList"/>
    <dgm:cxn modelId="{375A2AFD-4343-4C98-A16E-50DE8F23B72B}" srcId="{3570388C-2399-4447-B29B-2A8E39C77150}" destId="{2B038C9C-01B7-4E00-AFAC-C6C479684919}" srcOrd="0" destOrd="0" parTransId="{E19FCA4E-EB26-4C26-A0FC-BC57865FF6E8}" sibTransId="{1F9D7D5B-3744-43E3-85FA-02FEDCC18DDF}"/>
    <dgm:cxn modelId="{E1DBF452-668B-4E70-AC09-7CBDD66DA3A8}" type="presOf" srcId="{B1D460C6-200D-4A1D-B97B-CAB17CA5C334}" destId="{705F960B-E54F-469D-816A-EAE7390B89FB}" srcOrd="0" destOrd="1" presId="urn:microsoft.com/office/officeart/2008/layout/VerticalCurvedList"/>
    <dgm:cxn modelId="{D6BBA057-9E2D-483B-AC09-174DC2A58709}" srcId="{2B038C9C-01B7-4E00-AFAC-C6C479684919}" destId="{9132A117-CFD5-4B84-8B8E-A3C2278545CE}" srcOrd="1" destOrd="0" parTransId="{B2181823-DC70-4E12-891D-C579E7B4AED9}" sibTransId="{1614F4CE-C065-48B0-89E7-71B6417E4F7A}"/>
    <dgm:cxn modelId="{376DCAC9-1F5A-47FE-8826-E864F032F6F7}" type="presOf" srcId="{1D5C1298-DD1D-47A3-A805-AAEE787F1986}" destId="{705F960B-E54F-469D-816A-EAE7390B89FB}" srcOrd="0" destOrd="0" presId="urn:microsoft.com/office/officeart/2008/layout/VerticalCurvedList"/>
    <dgm:cxn modelId="{70A44785-2FC3-4A4E-BCD1-74C0A75A9A20}" srcId="{2B038C9C-01B7-4E00-AFAC-C6C479684919}" destId="{9715B7AB-71C9-424C-8B18-6D3F3B5BE4E3}" srcOrd="0" destOrd="0" parTransId="{348D7E23-61B8-4B12-91E5-DE7593E4717D}" sibTransId="{1ED17792-2801-408C-8028-4BB9F225E6DC}"/>
    <dgm:cxn modelId="{3D9F4934-71F1-4376-923D-A17A5ACD3A87}" srcId="{2B038C9C-01B7-4E00-AFAC-C6C479684919}" destId="{B26F2048-E752-46E9-9B81-5404F01E6150}" srcOrd="2" destOrd="0" parTransId="{9BF90BD4-C0A6-4737-AA70-553DFDA69049}" sibTransId="{989B35DC-9D89-4CA0-B2B7-927AF25C95BA}"/>
    <dgm:cxn modelId="{EF1180DE-92B8-4407-9F83-C532F60C08F8}" type="presOf" srcId="{3570388C-2399-4447-B29B-2A8E39C77150}" destId="{460548E6-A27A-4874-A570-777C7739CE9E}" srcOrd="0" destOrd="0" presId="urn:microsoft.com/office/officeart/2008/layout/VerticalCurvedList"/>
    <dgm:cxn modelId="{E813977C-37F8-476B-9915-CD6BD315E1F1}" type="presOf" srcId="{B26F2048-E752-46E9-9B81-5404F01E6150}" destId="{053D3CE9-2D24-4771-BBC9-2A09AE5F0E3B}" srcOrd="0" destOrd="3" presId="urn:microsoft.com/office/officeart/2008/layout/VerticalCurvedList"/>
    <dgm:cxn modelId="{F986DC45-F6A5-45F3-9012-913003A953CA}" srcId="{1D5C1298-DD1D-47A3-A805-AAEE787F1986}" destId="{B1D460C6-200D-4A1D-B97B-CAB17CA5C334}" srcOrd="0" destOrd="0" parTransId="{760BF30A-C15F-4CD1-B9FB-8A295B7C57CF}" sibTransId="{EDF85D41-6325-403B-85A5-D28E138CE5B0}"/>
    <dgm:cxn modelId="{1DA44800-5954-4287-A3D0-5EBD862720A1}" type="presOf" srcId="{2B038C9C-01B7-4E00-AFAC-C6C479684919}" destId="{053D3CE9-2D24-4771-BBC9-2A09AE5F0E3B}" srcOrd="0" destOrd="0" presId="urn:microsoft.com/office/officeart/2008/layout/VerticalCurvedList"/>
    <dgm:cxn modelId="{947D1DA3-09D1-4E0A-B1ED-7262396F067D}" srcId="{3570388C-2399-4447-B29B-2A8E39C77150}" destId="{1D5C1298-DD1D-47A3-A805-AAEE787F1986}" srcOrd="1" destOrd="0" parTransId="{ADA04062-72D3-47F3-87F2-013E11D80D56}" sibTransId="{F5F126EF-F250-4F33-8FB9-8709963D492E}"/>
    <dgm:cxn modelId="{6A2990B4-BE13-40CF-A12B-01D862104D4A}" srcId="{1D5C1298-DD1D-47A3-A805-AAEE787F1986}" destId="{CA74ECCE-20D5-440B-BD17-AFA5011AC219}" srcOrd="1" destOrd="0" parTransId="{0B58AB6A-6174-48F2-B420-072DD77A178E}" sibTransId="{DC40957B-6BD6-4837-86D1-015D35EA5DB8}"/>
    <dgm:cxn modelId="{E2A89EED-14D1-4C02-9E5E-AC414C3B2EB3}" type="presOf" srcId="{1ED17792-2801-408C-8028-4BB9F225E6DC}" destId="{86D4572E-AA6F-4DC4-8D24-7683049C5889}" srcOrd="0" destOrd="0" presId="urn:microsoft.com/office/officeart/2008/layout/VerticalCurvedList"/>
    <dgm:cxn modelId="{BA274C91-635C-439B-9A20-7207F8757378}" type="presOf" srcId="{9132A117-CFD5-4B84-8B8E-A3C2278545CE}" destId="{053D3CE9-2D24-4771-BBC9-2A09AE5F0E3B}" srcOrd="0" destOrd="2" presId="urn:microsoft.com/office/officeart/2008/layout/VerticalCurvedList"/>
    <dgm:cxn modelId="{26F899D9-6DA6-463A-96A7-B6422B360FDB}" type="presOf" srcId="{CA74ECCE-20D5-440B-BD17-AFA5011AC219}" destId="{705F960B-E54F-469D-816A-EAE7390B89FB}" srcOrd="0" destOrd="2" presId="urn:microsoft.com/office/officeart/2008/layout/VerticalCurvedList"/>
    <dgm:cxn modelId="{6240E915-6E04-45FA-BEA1-630D44AE93AE}" type="presParOf" srcId="{460548E6-A27A-4874-A570-777C7739CE9E}" destId="{2F0C98C0-3A9D-44FB-A1C7-B030053785DA}" srcOrd="0" destOrd="0" presId="urn:microsoft.com/office/officeart/2008/layout/VerticalCurvedList"/>
    <dgm:cxn modelId="{C1D93663-8CCD-4EE0-A03F-E78EF56F652A}" type="presParOf" srcId="{2F0C98C0-3A9D-44FB-A1C7-B030053785DA}" destId="{AF0A45D7-7533-4837-AAC3-3555CEEE9F46}" srcOrd="0" destOrd="0" presId="urn:microsoft.com/office/officeart/2008/layout/VerticalCurvedList"/>
    <dgm:cxn modelId="{8B34C950-5DBB-4863-8280-C7E3119306E5}" type="presParOf" srcId="{AF0A45D7-7533-4837-AAC3-3555CEEE9F46}" destId="{C6EDB19F-1203-4458-A5DB-BAB31298B16F}" srcOrd="0" destOrd="0" presId="urn:microsoft.com/office/officeart/2008/layout/VerticalCurvedList"/>
    <dgm:cxn modelId="{901C2298-7658-42D5-B1CB-FE4C93886E93}" type="presParOf" srcId="{AF0A45D7-7533-4837-AAC3-3555CEEE9F46}" destId="{86D4572E-AA6F-4DC4-8D24-7683049C5889}" srcOrd="1" destOrd="0" presId="urn:microsoft.com/office/officeart/2008/layout/VerticalCurvedList"/>
    <dgm:cxn modelId="{BFD8A1DB-EBA1-49CB-AEF3-0F0DDF71CC18}" type="presParOf" srcId="{AF0A45D7-7533-4837-AAC3-3555CEEE9F46}" destId="{D5A4C733-724E-4AE6-B63F-FA6B265E0E43}" srcOrd="2" destOrd="0" presId="urn:microsoft.com/office/officeart/2008/layout/VerticalCurvedList"/>
    <dgm:cxn modelId="{D3DCF42A-65AA-4231-9A83-DBB45867FAAD}" type="presParOf" srcId="{AF0A45D7-7533-4837-AAC3-3555CEEE9F46}" destId="{55A9F4C2-5BA8-47CF-AD72-E49638FD5E16}" srcOrd="3" destOrd="0" presId="urn:microsoft.com/office/officeart/2008/layout/VerticalCurvedList"/>
    <dgm:cxn modelId="{F4927AE1-F1EC-4C39-9AAD-DCE69164616B}" type="presParOf" srcId="{2F0C98C0-3A9D-44FB-A1C7-B030053785DA}" destId="{053D3CE9-2D24-4771-BBC9-2A09AE5F0E3B}" srcOrd="1" destOrd="0" presId="urn:microsoft.com/office/officeart/2008/layout/VerticalCurvedList"/>
    <dgm:cxn modelId="{BBA97C7C-1780-44BC-8065-85A9CF4C81DE}" type="presParOf" srcId="{2F0C98C0-3A9D-44FB-A1C7-B030053785DA}" destId="{CF59CB8F-5A1D-4341-AD73-BC572089C270}" srcOrd="2" destOrd="0" presId="urn:microsoft.com/office/officeart/2008/layout/VerticalCurvedList"/>
    <dgm:cxn modelId="{0046D25E-908D-417C-A7DD-F52A74609BB2}" type="presParOf" srcId="{CF59CB8F-5A1D-4341-AD73-BC572089C270}" destId="{6036D01A-AA46-4112-BAFA-67390873DBB1}" srcOrd="0" destOrd="0" presId="urn:microsoft.com/office/officeart/2008/layout/VerticalCurvedList"/>
    <dgm:cxn modelId="{D5CB3FE3-052B-401B-A0D9-33F610868D99}" type="presParOf" srcId="{2F0C98C0-3A9D-44FB-A1C7-B030053785DA}" destId="{705F960B-E54F-469D-816A-EAE7390B89FB}" srcOrd="3" destOrd="0" presId="urn:microsoft.com/office/officeart/2008/layout/VerticalCurvedList"/>
    <dgm:cxn modelId="{39F1C04D-861C-43E9-812F-07A118D954FC}" type="presParOf" srcId="{2F0C98C0-3A9D-44FB-A1C7-B030053785DA}" destId="{D583485E-5C48-4C22-A786-60F238647EAB}" srcOrd="4" destOrd="0" presId="urn:microsoft.com/office/officeart/2008/layout/VerticalCurvedList"/>
    <dgm:cxn modelId="{0C465CFA-5006-4D9F-B4A4-9CC038483028}" type="presParOf" srcId="{D583485E-5C48-4C22-A786-60F238647EAB}" destId="{B5C10361-0AE9-43A7-B7FD-E6049655AA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4572E-AA6F-4DC4-8D24-7683049C5889}">
      <dsp:nvSpPr>
        <dsp:cNvPr id="0" name=""/>
        <dsp:cNvSpPr/>
      </dsp:nvSpPr>
      <dsp:spPr>
        <a:xfrm>
          <a:off x="-5935276" y="-915358"/>
          <a:ext cx="7121174" cy="7121174"/>
        </a:xfrm>
        <a:prstGeom prst="blockArc">
          <a:avLst>
            <a:gd name="adj1" fmla="val 18900000"/>
            <a:gd name="adj2" fmla="val 2700000"/>
            <a:gd name="adj3" fmla="val 303"/>
          </a:avLst>
        </a:prstGeom>
        <a:noFill/>
        <a:ln w="12700" cap="flat" cmpd="sng" algn="ctr">
          <a:solidFill>
            <a:srgbClr val="07A7E3"/>
          </a:solidFill>
          <a:prstDash val="solid"/>
          <a:miter lim="800000"/>
        </a:ln>
        <a:effectLst/>
      </dsp:spPr>
      <dsp:style>
        <a:lnRef idx="2">
          <a:scrgbClr r="0" g="0" b="0"/>
        </a:lnRef>
        <a:fillRef idx="0">
          <a:scrgbClr r="0" g="0" b="0"/>
        </a:fillRef>
        <a:effectRef idx="0">
          <a:scrgbClr r="0" g="0" b="0"/>
        </a:effectRef>
        <a:fontRef idx="minor"/>
      </dsp:style>
    </dsp:sp>
    <dsp:sp modelId="{053D3CE9-2D24-4771-BBC9-2A09AE5F0E3B}">
      <dsp:nvSpPr>
        <dsp:cNvPr id="0" name=""/>
        <dsp:cNvSpPr/>
      </dsp:nvSpPr>
      <dsp:spPr>
        <a:xfrm>
          <a:off x="972518" y="655318"/>
          <a:ext cx="7354360" cy="1712330"/>
        </a:xfrm>
        <a:prstGeom prst="rect">
          <a:avLst/>
        </a:prstGeom>
        <a:solidFill>
          <a:srgbClr val="07A7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9656" tIns="71120" rIns="71120" bIns="71120" numCol="1" spcCol="1270" anchor="t" anchorCtr="0">
          <a:noAutofit/>
        </a:bodyPr>
        <a:lstStyle/>
        <a:p>
          <a:pPr lvl="0" algn="l" defTabSz="1244600">
            <a:lnSpc>
              <a:spcPct val="90000"/>
            </a:lnSpc>
            <a:spcBef>
              <a:spcPct val="0"/>
            </a:spcBef>
            <a:spcAft>
              <a:spcPct val="35000"/>
            </a:spcAft>
          </a:pPr>
          <a:r>
            <a:rPr lang="en-GB" sz="2800" kern="1200" dirty="0">
              <a:latin typeface="+mj-lt"/>
            </a:rPr>
            <a:t>What we’ve been up to</a:t>
          </a:r>
        </a:p>
        <a:p>
          <a:pPr marL="228600" lvl="1" indent="-228600" algn="l" defTabSz="1066800">
            <a:lnSpc>
              <a:spcPct val="90000"/>
            </a:lnSpc>
            <a:spcBef>
              <a:spcPct val="0"/>
            </a:spcBef>
            <a:spcAft>
              <a:spcPct val="15000"/>
            </a:spcAft>
            <a:buChar char="••"/>
          </a:pPr>
          <a:r>
            <a:rPr lang="en-GB" sz="2400" kern="1200" dirty="0"/>
            <a:t>Academic and research skills resources </a:t>
          </a:r>
        </a:p>
        <a:p>
          <a:pPr marL="228600" lvl="1" indent="-228600" algn="l" defTabSz="1066800">
            <a:lnSpc>
              <a:spcPct val="90000"/>
            </a:lnSpc>
            <a:spcBef>
              <a:spcPct val="0"/>
            </a:spcBef>
            <a:spcAft>
              <a:spcPct val="15000"/>
            </a:spcAft>
            <a:buChar char="••"/>
          </a:pPr>
          <a:r>
            <a:rPr lang="en-GB" sz="2400" kern="1200" dirty="0"/>
            <a:t>Employability </a:t>
          </a:r>
        </a:p>
        <a:p>
          <a:pPr marL="228600" lvl="1" indent="-228600" algn="l" defTabSz="1066800">
            <a:lnSpc>
              <a:spcPct val="90000"/>
            </a:lnSpc>
            <a:spcBef>
              <a:spcPct val="0"/>
            </a:spcBef>
            <a:spcAft>
              <a:spcPct val="15000"/>
            </a:spcAft>
            <a:buChar char="••"/>
          </a:pPr>
          <a:r>
            <a:rPr lang="en-GB" sz="2400" kern="1200" dirty="0"/>
            <a:t>Reading lists online</a:t>
          </a:r>
        </a:p>
      </dsp:txBody>
      <dsp:txXfrm>
        <a:off x="972518" y="655318"/>
        <a:ext cx="7354360" cy="1712330"/>
      </dsp:txXfrm>
    </dsp:sp>
    <dsp:sp modelId="{6036D01A-AA46-4112-BAFA-67390873DBB1}">
      <dsp:nvSpPr>
        <dsp:cNvPr id="0" name=""/>
        <dsp:cNvSpPr/>
      </dsp:nvSpPr>
      <dsp:spPr>
        <a:xfrm>
          <a:off x="27907" y="566872"/>
          <a:ext cx="1889222" cy="1889222"/>
        </a:xfrm>
        <a:prstGeom prst="ellipse">
          <a:avLst/>
        </a:prstGeom>
        <a:solidFill>
          <a:schemeClr val="lt1">
            <a:hueOff val="0"/>
            <a:satOff val="0"/>
            <a:lumOff val="0"/>
            <a:alphaOff val="0"/>
          </a:schemeClr>
        </a:solidFill>
        <a:ln w="12700" cap="flat" cmpd="sng" algn="ctr">
          <a:solidFill>
            <a:srgbClr val="07A7E3"/>
          </a:solidFill>
          <a:prstDash val="solid"/>
          <a:miter lim="800000"/>
        </a:ln>
        <a:effectLst/>
      </dsp:spPr>
      <dsp:style>
        <a:lnRef idx="2">
          <a:scrgbClr r="0" g="0" b="0"/>
        </a:lnRef>
        <a:fillRef idx="1">
          <a:scrgbClr r="0" g="0" b="0"/>
        </a:fillRef>
        <a:effectRef idx="0">
          <a:scrgbClr r="0" g="0" b="0"/>
        </a:effectRef>
        <a:fontRef idx="minor"/>
      </dsp:style>
    </dsp:sp>
    <dsp:sp modelId="{705F960B-E54F-469D-816A-EAE7390B89FB}">
      <dsp:nvSpPr>
        <dsp:cNvPr id="0" name=""/>
        <dsp:cNvSpPr/>
      </dsp:nvSpPr>
      <dsp:spPr>
        <a:xfrm>
          <a:off x="972518" y="3023284"/>
          <a:ext cx="7354360" cy="1511377"/>
        </a:xfrm>
        <a:prstGeom prst="rect">
          <a:avLst/>
        </a:prstGeom>
        <a:solidFill>
          <a:srgbClr val="113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9656" tIns="81280" rIns="81280" bIns="81280" numCol="1" spcCol="1270" anchor="t" anchorCtr="0">
          <a:noAutofit/>
        </a:bodyPr>
        <a:lstStyle/>
        <a:p>
          <a:pPr lvl="0" algn="l" defTabSz="1422400">
            <a:lnSpc>
              <a:spcPct val="90000"/>
            </a:lnSpc>
            <a:spcBef>
              <a:spcPct val="0"/>
            </a:spcBef>
            <a:spcAft>
              <a:spcPct val="35000"/>
            </a:spcAft>
          </a:pPr>
          <a:r>
            <a:rPr lang="en-GB" sz="3200" kern="1200" dirty="0">
              <a:latin typeface="+mj-lt"/>
            </a:rPr>
            <a:t>Explore for yourselves</a:t>
          </a:r>
        </a:p>
        <a:p>
          <a:pPr marL="285750" lvl="1" indent="-285750" algn="l" defTabSz="1244600">
            <a:lnSpc>
              <a:spcPct val="90000"/>
            </a:lnSpc>
            <a:spcBef>
              <a:spcPct val="0"/>
            </a:spcBef>
            <a:spcAft>
              <a:spcPct val="15000"/>
            </a:spcAft>
            <a:buChar char="••"/>
          </a:pPr>
          <a:r>
            <a:rPr lang="en-GB" sz="2800" kern="1200" dirty="0" smtClean="0"/>
            <a:t>Have a look at our resources</a:t>
          </a:r>
          <a:endParaRPr lang="en-GB" sz="2800" kern="1200" dirty="0"/>
        </a:p>
        <a:p>
          <a:pPr marL="285750" lvl="1" indent="-285750" algn="l" defTabSz="1244600">
            <a:lnSpc>
              <a:spcPct val="90000"/>
            </a:lnSpc>
            <a:spcBef>
              <a:spcPct val="0"/>
            </a:spcBef>
            <a:spcAft>
              <a:spcPct val="15000"/>
            </a:spcAft>
            <a:buChar char="••"/>
          </a:pPr>
          <a:r>
            <a:rPr lang="en-GB" sz="2800" kern="1200" dirty="0"/>
            <a:t>Feedback and discussion</a:t>
          </a:r>
        </a:p>
      </dsp:txBody>
      <dsp:txXfrm>
        <a:off x="972518" y="3023284"/>
        <a:ext cx="7354360" cy="1511377"/>
      </dsp:txXfrm>
    </dsp:sp>
    <dsp:sp modelId="{B5C10361-0AE9-43A7-B7FD-E6049655AA25}">
      <dsp:nvSpPr>
        <dsp:cNvPr id="0" name=""/>
        <dsp:cNvSpPr/>
      </dsp:nvSpPr>
      <dsp:spPr>
        <a:xfrm>
          <a:off x="27907" y="2834362"/>
          <a:ext cx="1889222" cy="1889222"/>
        </a:xfrm>
        <a:prstGeom prst="ellipse">
          <a:avLst/>
        </a:prstGeom>
        <a:solidFill>
          <a:schemeClr val="lt1">
            <a:hueOff val="0"/>
            <a:satOff val="0"/>
            <a:lumOff val="0"/>
            <a:alphaOff val="0"/>
          </a:schemeClr>
        </a:solidFill>
        <a:ln w="12700" cap="flat" cmpd="sng" algn="ctr">
          <a:solidFill>
            <a:srgbClr val="113A7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F29979FE-67E5-48EF-899D-72077C952897}" type="datetimeFigureOut">
              <a:rPr lang="en-GB" smtClean="0"/>
              <a:t>14/03/2019</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4118F35B-21AD-4FB2-A13F-06F573237604}" type="slidenum">
              <a:rPr lang="en-GB" smtClean="0"/>
              <a:t>‹#›</a:t>
            </a:fld>
            <a:endParaRPr lang="en-GB"/>
          </a:p>
        </p:txBody>
      </p:sp>
    </p:spTree>
    <p:extLst>
      <p:ext uri="{BB962C8B-B14F-4D97-AF65-F5344CB8AC3E}">
        <p14:creationId xmlns:p14="http://schemas.microsoft.com/office/powerpoint/2010/main" val="203480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3</a:t>
            </a:fld>
            <a:endParaRPr lang="en-GB"/>
          </a:p>
        </p:txBody>
      </p:sp>
    </p:spTree>
    <p:extLst>
      <p:ext uri="{BB962C8B-B14F-4D97-AF65-F5344CB8AC3E}">
        <p14:creationId xmlns:p14="http://schemas.microsoft.com/office/powerpoint/2010/main" val="212611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Sought a tangible promotional tool that could be used by other Professional Service and</a:t>
            </a:r>
            <a:r>
              <a:rPr lang="en-GB" baseline="0" dirty="0"/>
              <a:t> academic staff alike.</a:t>
            </a:r>
            <a:br>
              <a:rPr lang="en-GB" baseline="0" dirty="0"/>
            </a:br>
            <a:r>
              <a:rPr lang="en-GB" baseline="0" dirty="0"/>
              <a:t>Consulted with Careers over vocabulary and links.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8F35B-21AD-4FB2-A13F-06F573237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27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Drawing all of this together, how can you work with us to develop our students’ skills and competencies? We have published an Education Partnership</a:t>
            </a:r>
            <a:r>
              <a:rPr lang="en-GB" baseline="0" dirty="0" smtClean="0"/>
              <a:t> Agreement where we seek to make this clear. We are looking for your comments and feedback on how to implement this, hyperlinking it to worked examples in your discipline in future, and in what formats this information would be most useful for you and your students. For example, do you have modules which involve self-assessment and for students to chart a journey? How can we make this available to them to help? Please send all thoughts to your </a:t>
            </a:r>
            <a:r>
              <a:rPr lang="en-GB" baseline="0" smtClean="0"/>
              <a:t>Liaison Librarian.</a:t>
            </a:r>
            <a:endParaRPr lang="en-GB" dirty="0"/>
          </a:p>
        </p:txBody>
      </p:sp>
      <p:sp>
        <p:nvSpPr>
          <p:cNvPr id="4" name="Slide Number Placeholder 3"/>
          <p:cNvSpPr>
            <a:spLocks noGrp="1"/>
          </p:cNvSpPr>
          <p:nvPr>
            <p:ph type="sldNum" sz="quarter" idx="10"/>
          </p:nvPr>
        </p:nvSpPr>
        <p:spPr/>
        <p:txBody>
          <a:bodyPr/>
          <a:lstStyle/>
          <a:p>
            <a:fld id="{4118F35B-21AD-4FB2-A13F-06F573237604}" type="slidenum">
              <a:rPr lang="en-GB" smtClean="0"/>
              <a:t>21</a:t>
            </a:fld>
            <a:endParaRPr lang="en-GB"/>
          </a:p>
        </p:txBody>
      </p:sp>
    </p:spTree>
    <p:extLst>
      <p:ext uri="{BB962C8B-B14F-4D97-AF65-F5344CB8AC3E}">
        <p14:creationId xmlns:p14="http://schemas.microsoft.com/office/powerpoint/2010/main" val="423352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BB9FB3D-A498-46D3-B74C-1FE32565B79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5456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4</a:t>
            </a:fld>
            <a:endParaRPr lang="en-GB"/>
          </a:p>
        </p:txBody>
      </p:sp>
    </p:spTree>
    <p:extLst>
      <p:ext uri="{BB962C8B-B14F-4D97-AF65-F5344CB8AC3E}">
        <p14:creationId xmlns:p14="http://schemas.microsoft.com/office/powerpoint/2010/main" val="124344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8F35B-21AD-4FB2-A13F-06F573237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49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8</a:t>
            </a:fld>
            <a:endParaRPr lang="en-GB"/>
          </a:p>
        </p:txBody>
      </p:sp>
    </p:spTree>
    <p:extLst>
      <p:ext uri="{BB962C8B-B14F-4D97-AF65-F5344CB8AC3E}">
        <p14:creationId xmlns:p14="http://schemas.microsoft.com/office/powerpoint/2010/main" val="371508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9</a:t>
            </a:fld>
            <a:endParaRPr lang="en-GB"/>
          </a:p>
        </p:txBody>
      </p:sp>
    </p:spTree>
    <p:extLst>
      <p:ext uri="{BB962C8B-B14F-4D97-AF65-F5344CB8AC3E}">
        <p14:creationId xmlns:p14="http://schemas.microsoft.com/office/powerpoint/2010/main" val="420305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13</a:t>
            </a:fld>
            <a:endParaRPr lang="en-GB"/>
          </a:p>
        </p:txBody>
      </p:sp>
    </p:spTree>
    <p:extLst>
      <p:ext uri="{BB962C8B-B14F-4D97-AF65-F5344CB8AC3E}">
        <p14:creationId xmlns:p14="http://schemas.microsoft.com/office/powerpoint/2010/main" val="243466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15</a:t>
            </a:fld>
            <a:endParaRPr lang="en-GB"/>
          </a:p>
        </p:txBody>
      </p:sp>
    </p:spTree>
    <p:extLst>
      <p:ext uri="{BB962C8B-B14F-4D97-AF65-F5344CB8AC3E}">
        <p14:creationId xmlns:p14="http://schemas.microsoft.com/office/powerpoint/2010/main" val="70618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8F35B-21AD-4FB2-A13F-06F573237604}" type="slidenum">
              <a:rPr lang="en-GB" smtClean="0"/>
              <a:t>17</a:t>
            </a:fld>
            <a:endParaRPr lang="en-GB"/>
          </a:p>
        </p:txBody>
      </p:sp>
    </p:spTree>
    <p:extLst>
      <p:ext uri="{BB962C8B-B14F-4D97-AF65-F5344CB8AC3E}">
        <p14:creationId xmlns:p14="http://schemas.microsoft.com/office/powerpoint/2010/main" val="388594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https://infolit.org.uk</a:t>
            </a:r>
            <a:br>
              <a:rPr lang="en-GB" dirty="0"/>
            </a:br>
            <a:r>
              <a:rPr lang="en-GB" dirty="0"/>
              <a:t/>
            </a:r>
            <a:br>
              <a:rPr lang="en-GB" dirty="0"/>
            </a:br>
            <a:r>
              <a:rPr lang="en-GB" dirty="0"/>
              <a:t>Background to objective – an on-going commitment to promoting</a:t>
            </a:r>
            <a:r>
              <a:rPr lang="en-GB" baseline="0" dirty="0"/>
              <a:t> IL as a graduate skill, brought sharply into focus by HE agenda on employability.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8F35B-21AD-4FB2-A13F-06F573237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149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6671"/>
            <a:ext cx="9144000" cy="2387600"/>
          </a:xfrm>
        </p:spPr>
        <p:txBody>
          <a:bodyPr anchor="b"/>
          <a:lstStyle>
            <a:lvl1pPr algn="ctr">
              <a:defRPr sz="6000">
                <a:solidFill>
                  <a:srgbClr val="113A72"/>
                </a:solidFill>
                <a:latin typeface="Bariol Bold" panose="02000506040000020003" pitchFamily="50" charset="0"/>
              </a:defRPr>
            </a:lvl1pPr>
          </a:lstStyle>
          <a:p>
            <a:r>
              <a:rPr lang="en-US"/>
              <a:t>Click to edit Master title style</a:t>
            </a:r>
            <a:endParaRPr lang="en-GB" dirty="0"/>
          </a:p>
        </p:txBody>
      </p:sp>
      <p:sp>
        <p:nvSpPr>
          <p:cNvPr id="3" name="Subtitle 2"/>
          <p:cNvSpPr>
            <a:spLocks noGrp="1"/>
          </p:cNvSpPr>
          <p:nvPr>
            <p:ph type="subTitle" idx="1"/>
          </p:nvPr>
        </p:nvSpPr>
        <p:spPr>
          <a:xfrm>
            <a:off x="1524000" y="3256346"/>
            <a:ext cx="9144000" cy="1655762"/>
          </a:xfrm>
        </p:spPr>
        <p:txBody>
          <a:bodyPr/>
          <a:lstStyle>
            <a:lvl1pPr marL="0" indent="0" algn="ctr">
              <a:buNone/>
              <a:defRPr sz="2400">
                <a:solidFill>
                  <a:srgbClr val="113A72"/>
                </a:solidFill>
                <a:latin typeface="Bariol Regular" panose="0200050604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1562" y="272382"/>
            <a:ext cx="2245112" cy="738467"/>
          </a:xfrm>
          <a:prstGeom prst="rect">
            <a:avLst/>
          </a:prstGeom>
        </p:spPr>
      </p:pic>
    </p:spTree>
    <p:extLst>
      <p:ext uri="{BB962C8B-B14F-4D97-AF65-F5344CB8AC3E}">
        <p14:creationId xmlns:p14="http://schemas.microsoft.com/office/powerpoint/2010/main" val="250229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13A72"/>
                </a:solidFill>
                <a:latin typeface="Bariol Bold" panose="02000506040000020003" pitchFamily="50"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rgbClr val="113A72"/>
                </a:solidFill>
                <a:latin typeface="Bariol Regular" panose="02000506040000020003" pitchFamily="50" charset="0"/>
              </a:defRPr>
            </a:lvl1pPr>
            <a:lvl2pPr>
              <a:defRPr>
                <a:solidFill>
                  <a:srgbClr val="113A72"/>
                </a:solidFill>
                <a:latin typeface="Bariol Regular" panose="02000506040000020003" pitchFamily="50" charset="0"/>
              </a:defRPr>
            </a:lvl2pPr>
            <a:lvl3pPr>
              <a:defRPr>
                <a:solidFill>
                  <a:srgbClr val="113A72"/>
                </a:solidFill>
                <a:latin typeface="Bariol Regular" panose="02000506040000020003" pitchFamily="50" charset="0"/>
              </a:defRPr>
            </a:lvl3pPr>
            <a:lvl4pPr>
              <a:defRPr>
                <a:solidFill>
                  <a:srgbClr val="113A72"/>
                </a:solidFill>
                <a:latin typeface="Bariol Regular" panose="02000506040000020003" pitchFamily="50" charset="0"/>
              </a:defRPr>
            </a:lvl4pPr>
            <a:lvl5pPr>
              <a:defRPr>
                <a:solidFill>
                  <a:srgbClr val="113A72"/>
                </a:solidFill>
                <a:latin typeface="Bariol Regular" panose="02000506040000020003"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Bariol Regular" panose="02000506040000020003" pitchFamily="50" charset="0"/>
              </a:defRPr>
            </a:lvl1pPr>
          </a:lstStyle>
          <a:p>
            <a:fld id="{5F7C6DC9-0CD6-4626-9A67-0E4476B1A674}" type="datetimeFigureOut">
              <a:rPr lang="en-GB" smtClean="0"/>
              <a:pPr/>
              <a:t>14/03/2019</a:t>
            </a:fld>
            <a:endParaRPr lang="en-GB"/>
          </a:p>
        </p:txBody>
      </p:sp>
      <p:sp>
        <p:nvSpPr>
          <p:cNvPr id="5" name="Footer Placeholder 4"/>
          <p:cNvSpPr>
            <a:spLocks noGrp="1"/>
          </p:cNvSpPr>
          <p:nvPr>
            <p:ph type="ftr" sz="quarter" idx="11"/>
          </p:nvPr>
        </p:nvSpPr>
        <p:spPr/>
        <p:txBody>
          <a:bodyPr/>
          <a:lstStyle>
            <a:lvl1pPr>
              <a:defRPr>
                <a:latin typeface="Bariol Regular" panose="02000506040000020003" pitchFamily="50" charset="0"/>
              </a:defRPr>
            </a:lvl1pPr>
          </a:lstStyle>
          <a:p>
            <a:endParaRPr lang="en-GB"/>
          </a:p>
        </p:txBody>
      </p:sp>
      <p:sp>
        <p:nvSpPr>
          <p:cNvPr id="6" name="Slide Number Placeholder 5"/>
          <p:cNvSpPr>
            <a:spLocks noGrp="1"/>
          </p:cNvSpPr>
          <p:nvPr>
            <p:ph type="sldNum" sz="quarter" idx="12"/>
          </p:nvPr>
        </p:nvSpPr>
        <p:spPr/>
        <p:txBody>
          <a:bodyPr/>
          <a:lstStyle>
            <a:lvl1pPr>
              <a:defRPr>
                <a:latin typeface="Bariol Regular" panose="02000506040000020003" pitchFamily="50" charset="0"/>
              </a:defRPr>
            </a:lvl1pPr>
          </a:lstStyle>
          <a:p>
            <a:fld id="{CF51C1B9-A5B9-468A-8A39-5BCC60955768}" type="slidenum">
              <a:rPr lang="en-GB" smtClean="0"/>
              <a:pPr/>
              <a:t>‹#›</a:t>
            </a:fld>
            <a:endParaRPr lang="en-GB"/>
          </a:p>
        </p:txBody>
      </p:sp>
      <p:sp>
        <p:nvSpPr>
          <p:cNvPr id="7" name="Right Triangle 6"/>
          <p:cNvSpPr/>
          <p:nvPr userDrawn="1"/>
        </p:nvSpPr>
        <p:spPr>
          <a:xfrm flipH="1">
            <a:off x="9679259" y="4698959"/>
            <a:ext cx="2512741" cy="2159041"/>
          </a:xfrm>
          <a:prstGeom prst="rtTriangle">
            <a:avLst/>
          </a:prstGeom>
          <a:solidFill>
            <a:srgbClr val="11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1562" y="272382"/>
            <a:ext cx="2245112" cy="73846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1580" y="5664818"/>
            <a:ext cx="709965" cy="212989"/>
          </a:xfrm>
          <a:prstGeom prst="rect">
            <a:avLst/>
          </a:prstGeom>
        </p:spPr>
      </p:pic>
      <p:sp>
        <p:nvSpPr>
          <p:cNvPr id="10" name="TextBox 9"/>
          <p:cNvSpPr txBox="1"/>
          <p:nvPr userDrawn="1"/>
        </p:nvSpPr>
        <p:spPr>
          <a:xfrm>
            <a:off x="10345003" y="5942568"/>
            <a:ext cx="1694599" cy="692497"/>
          </a:xfrm>
          <a:prstGeom prst="rect">
            <a:avLst/>
          </a:prstGeom>
          <a:noFill/>
        </p:spPr>
        <p:txBody>
          <a:bodyPr wrap="square" rtlCol="0">
            <a:spAutoFit/>
          </a:bodyPr>
          <a:lstStyle/>
          <a:p>
            <a:pPr algn="r"/>
            <a:r>
              <a:rPr lang="en-GB" sz="1300" dirty="0">
                <a:solidFill>
                  <a:schemeClr val="bg1"/>
                </a:solidFill>
                <a:latin typeface="Bariol Regular" panose="02000506040000020003" pitchFamily="50" charset="0"/>
              </a:rPr>
              <a:t>@nclroblib</a:t>
            </a:r>
          </a:p>
          <a:p>
            <a:pPr algn="r"/>
            <a:r>
              <a:rPr lang="en-GB" sz="1300" dirty="0">
                <a:solidFill>
                  <a:schemeClr val="bg1"/>
                </a:solidFill>
                <a:latin typeface="Bariol Regular" panose="02000506040000020003" pitchFamily="50" charset="0"/>
              </a:rPr>
              <a:t>University Library</a:t>
            </a:r>
          </a:p>
          <a:p>
            <a:pPr algn="r"/>
            <a:r>
              <a:rPr lang="en-GB" sz="1300" dirty="0">
                <a:solidFill>
                  <a:schemeClr val="bg1"/>
                </a:solidFill>
                <a:latin typeface="Bariol Regular" panose="02000506040000020003" pitchFamily="50" charset="0"/>
              </a:rPr>
              <a:t>Explore the possibilities</a:t>
            </a:r>
          </a:p>
        </p:txBody>
      </p:sp>
    </p:spTree>
    <p:extLst>
      <p:ext uri="{BB962C8B-B14F-4D97-AF65-F5344CB8AC3E}">
        <p14:creationId xmlns:p14="http://schemas.microsoft.com/office/powerpoint/2010/main" val="193931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6671"/>
            <a:ext cx="9144000" cy="2387600"/>
          </a:xfrm>
        </p:spPr>
        <p:txBody>
          <a:bodyPr anchor="b"/>
          <a:lstStyle>
            <a:lvl1pPr algn="ctr">
              <a:defRPr sz="6000">
                <a:solidFill>
                  <a:srgbClr val="113A72"/>
                </a:solidFill>
                <a:latin typeface="Bariol Bold" panose="02000506040000020003" pitchFamily="50" charset="0"/>
              </a:defRPr>
            </a:lvl1pPr>
          </a:lstStyle>
          <a:p>
            <a:r>
              <a:rPr lang="en-US"/>
              <a:t>Click to edit Master title style</a:t>
            </a:r>
            <a:endParaRPr lang="en-GB" dirty="0"/>
          </a:p>
        </p:txBody>
      </p:sp>
      <p:sp>
        <p:nvSpPr>
          <p:cNvPr id="3" name="Subtitle 2"/>
          <p:cNvSpPr>
            <a:spLocks noGrp="1"/>
          </p:cNvSpPr>
          <p:nvPr>
            <p:ph type="subTitle" idx="1"/>
          </p:nvPr>
        </p:nvSpPr>
        <p:spPr>
          <a:xfrm>
            <a:off x="1524000" y="3256346"/>
            <a:ext cx="9144000" cy="1655762"/>
          </a:xfrm>
        </p:spPr>
        <p:txBody>
          <a:bodyPr/>
          <a:lstStyle>
            <a:lvl1pPr marL="0" indent="0" algn="ctr">
              <a:buNone/>
              <a:defRPr sz="2400">
                <a:solidFill>
                  <a:srgbClr val="113A72"/>
                </a:solidFill>
                <a:latin typeface="Bariol Regular" panose="0200050604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1562" y="272382"/>
            <a:ext cx="2245112" cy="738467"/>
          </a:xfrm>
          <a:prstGeom prst="rect">
            <a:avLst/>
          </a:prstGeom>
        </p:spPr>
      </p:pic>
    </p:spTree>
    <p:extLst>
      <p:ext uri="{BB962C8B-B14F-4D97-AF65-F5344CB8AC3E}">
        <p14:creationId xmlns:p14="http://schemas.microsoft.com/office/powerpoint/2010/main" val="2262776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9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13A72"/>
                </a:solidFill>
                <a:latin typeface="Bariol Bold" panose="02000506040000020003" pitchFamily="50"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113A72"/>
                </a:solidFill>
                <a:latin typeface="Bariol Regular" panose="02000506040000020003" pitchFamily="50" charset="0"/>
              </a:defRPr>
            </a:lvl1pPr>
            <a:lvl2pPr>
              <a:defRPr>
                <a:solidFill>
                  <a:srgbClr val="113A72"/>
                </a:solidFill>
                <a:latin typeface="Bariol Regular" panose="02000506040000020003" pitchFamily="50" charset="0"/>
              </a:defRPr>
            </a:lvl2pPr>
            <a:lvl3pPr>
              <a:defRPr>
                <a:solidFill>
                  <a:srgbClr val="113A72"/>
                </a:solidFill>
                <a:latin typeface="Bariol Regular" panose="02000506040000020003" pitchFamily="50" charset="0"/>
              </a:defRPr>
            </a:lvl3pPr>
            <a:lvl4pPr>
              <a:defRPr>
                <a:solidFill>
                  <a:srgbClr val="113A72"/>
                </a:solidFill>
                <a:latin typeface="Bariol Regular" panose="02000506040000020003" pitchFamily="50" charset="0"/>
              </a:defRPr>
            </a:lvl4pPr>
            <a:lvl5pPr>
              <a:defRPr>
                <a:solidFill>
                  <a:srgbClr val="113A72"/>
                </a:solidFill>
                <a:latin typeface="Bariol Regular" panose="0200050604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atin typeface="Bariol Regular" panose="02000506040000020003" pitchFamily="50" charset="0"/>
              </a:defRPr>
            </a:lvl1pPr>
          </a:lstStyle>
          <a:p>
            <a:fld id="{5F7C6DC9-0CD6-4626-9A67-0E4476B1A674}" type="datetimeFigureOut">
              <a:rPr lang="en-GB" smtClean="0"/>
              <a:pPr/>
              <a:t>14/03/2019</a:t>
            </a:fld>
            <a:endParaRPr lang="en-GB"/>
          </a:p>
        </p:txBody>
      </p:sp>
      <p:sp>
        <p:nvSpPr>
          <p:cNvPr id="5" name="Footer Placeholder 4"/>
          <p:cNvSpPr>
            <a:spLocks noGrp="1"/>
          </p:cNvSpPr>
          <p:nvPr>
            <p:ph type="ftr" sz="quarter" idx="11"/>
          </p:nvPr>
        </p:nvSpPr>
        <p:spPr/>
        <p:txBody>
          <a:bodyPr/>
          <a:lstStyle>
            <a:lvl1pPr>
              <a:defRPr>
                <a:latin typeface="Bariol Regular" panose="02000506040000020003" pitchFamily="50" charset="0"/>
              </a:defRPr>
            </a:lvl1pPr>
          </a:lstStyle>
          <a:p>
            <a:endParaRPr lang="en-GB"/>
          </a:p>
        </p:txBody>
      </p:sp>
      <p:sp>
        <p:nvSpPr>
          <p:cNvPr id="6" name="Slide Number Placeholder 5"/>
          <p:cNvSpPr>
            <a:spLocks noGrp="1"/>
          </p:cNvSpPr>
          <p:nvPr>
            <p:ph type="sldNum" sz="quarter" idx="12"/>
          </p:nvPr>
        </p:nvSpPr>
        <p:spPr/>
        <p:txBody>
          <a:bodyPr/>
          <a:lstStyle>
            <a:lvl1pPr>
              <a:defRPr>
                <a:latin typeface="Bariol Regular" panose="02000506040000020003" pitchFamily="50" charset="0"/>
              </a:defRPr>
            </a:lvl1pPr>
          </a:lstStyle>
          <a:p>
            <a:fld id="{CF51C1B9-A5B9-468A-8A39-5BCC60955768}" type="slidenum">
              <a:rPr lang="en-GB" smtClean="0"/>
              <a:pPr/>
              <a:t>‹#›</a:t>
            </a:fld>
            <a:endParaRPr lang="en-GB"/>
          </a:p>
        </p:txBody>
      </p:sp>
      <p:sp>
        <p:nvSpPr>
          <p:cNvPr id="7" name="Right Triangle 6"/>
          <p:cNvSpPr/>
          <p:nvPr userDrawn="1"/>
        </p:nvSpPr>
        <p:spPr>
          <a:xfrm flipH="1">
            <a:off x="9679259" y="4698959"/>
            <a:ext cx="2512741" cy="2159041"/>
          </a:xfrm>
          <a:prstGeom prst="rtTriangle">
            <a:avLst/>
          </a:prstGeom>
          <a:solidFill>
            <a:srgbClr val="11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98" y="272382"/>
            <a:ext cx="2245112" cy="738467"/>
          </a:xfrm>
          <a:prstGeom prst="rect">
            <a:avLst/>
          </a:prstGeom>
        </p:spPr>
      </p:pic>
    </p:spTree>
    <p:extLst>
      <p:ext uri="{BB962C8B-B14F-4D97-AF65-F5344CB8AC3E}">
        <p14:creationId xmlns:p14="http://schemas.microsoft.com/office/powerpoint/2010/main" val="950168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5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5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5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NoAn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13A72"/>
                </a:solidFill>
                <a:latin typeface="Bariol Bold" panose="02000506040000020003" pitchFamily="50"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113A72"/>
                </a:solidFill>
                <a:latin typeface="Bariol Regular" panose="02000506040000020003" pitchFamily="50" charset="0"/>
              </a:defRPr>
            </a:lvl1pPr>
            <a:lvl2pPr>
              <a:defRPr>
                <a:solidFill>
                  <a:srgbClr val="113A72"/>
                </a:solidFill>
                <a:latin typeface="Bariol Regular" panose="02000506040000020003" pitchFamily="50" charset="0"/>
              </a:defRPr>
            </a:lvl2pPr>
            <a:lvl3pPr>
              <a:defRPr>
                <a:solidFill>
                  <a:srgbClr val="113A72"/>
                </a:solidFill>
                <a:latin typeface="Bariol Regular" panose="02000506040000020003" pitchFamily="50" charset="0"/>
              </a:defRPr>
            </a:lvl3pPr>
            <a:lvl4pPr>
              <a:defRPr>
                <a:solidFill>
                  <a:srgbClr val="113A72"/>
                </a:solidFill>
                <a:latin typeface="Bariol Regular" panose="02000506040000020003" pitchFamily="50" charset="0"/>
              </a:defRPr>
            </a:lvl4pPr>
            <a:lvl5pPr>
              <a:defRPr>
                <a:solidFill>
                  <a:srgbClr val="113A72"/>
                </a:solidFill>
                <a:latin typeface="Bariol Regular" panose="0200050604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atin typeface="Bariol Regular" panose="02000506040000020003" pitchFamily="50" charset="0"/>
              </a:defRPr>
            </a:lvl1pPr>
          </a:lstStyle>
          <a:p>
            <a:fld id="{5F7C6DC9-0CD6-4626-9A67-0E4476B1A674}" type="datetimeFigureOut">
              <a:rPr lang="en-GB" smtClean="0"/>
              <a:pPr/>
              <a:t>14/03/2019</a:t>
            </a:fld>
            <a:endParaRPr lang="en-GB"/>
          </a:p>
        </p:txBody>
      </p:sp>
      <p:sp>
        <p:nvSpPr>
          <p:cNvPr id="5" name="Footer Placeholder 4"/>
          <p:cNvSpPr>
            <a:spLocks noGrp="1"/>
          </p:cNvSpPr>
          <p:nvPr>
            <p:ph type="ftr" sz="quarter" idx="11"/>
          </p:nvPr>
        </p:nvSpPr>
        <p:spPr/>
        <p:txBody>
          <a:bodyPr/>
          <a:lstStyle>
            <a:lvl1pPr>
              <a:defRPr>
                <a:latin typeface="Bariol Regular" panose="02000506040000020003" pitchFamily="50" charset="0"/>
              </a:defRPr>
            </a:lvl1pPr>
          </a:lstStyle>
          <a:p>
            <a:endParaRPr lang="en-GB"/>
          </a:p>
        </p:txBody>
      </p:sp>
      <p:sp>
        <p:nvSpPr>
          <p:cNvPr id="6" name="Slide Number Placeholder 5"/>
          <p:cNvSpPr>
            <a:spLocks noGrp="1"/>
          </p:cNvSpPr>
          <p:nvPr>
            <p:ph type="sldNum" sz="quarter" idx="12"/>
          </p:nvPr>
        </p:nvSpPr>
        <p:spPr/>
        <p:txBody>
          <a:bodyPr/>
          <a:lstStyle>
            <a:lvl1pPr>
              <a:defRPr>
                <a:latin typeface="Bariol Regular" panose="02000506040000020003" pitchFamily="50" charset="0"/>
              </a:defRPr>
            </a:lvl1pPr>
          </a:lstStyle>
          <a:p>
            <a:fld id="{CF51C1B9-A5B9-468A-8A39-5BCC60955768}" type="slidenum">
              <a:rPr lang="en-GB" smtClean="0"/>
              <a:pPr/>
              <a:t>‹#›</a:t>
            </a:fld>
            <a:endParaRPr lang="en-GB"/>
          </a:p>
        </p:txBody>
      </p:sp>
      <p:sp>
        <p:nvSpPr>
          <p:cNvPr id="7" name="Right Triangle 6"/>
          <p:cNvSpPr/>
          <p:nvPr userDrawn="1"/>
        </p:nvSpPr>
        <p:spPr>
          <a:xfrm flipH="1">
            <a:off x="9679259" y="4698959"/>
            <a:ext cx="2512741" cy="2159041"/>
          </a:xfrm>
          <a:prstGeom prst="rtTriangle">
            <a:avLst/>
          </a:prstGeom>
          <a:solidFill>
            <a:srgbClr val="11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98" y="272382"/>
            <a:ext cx="2245112" cy="738467"/>
          </a:xfrm>
          <a:prstGeom prst="rect">
            <a:avLst/>
          </a:prstGeom>
        </p:spPr>
      </p:pic>
    </p:spTree>
    <p:extLst>
      <p:ext uri="{BB962C8B-B14F-4D97-AF65-F5344CB8AC3E}">
        <p14:creationId xmlns:p14="http://schemas.microsoft.com/office/powerpoint/2010/main" val="3941190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C6DC9-0CD6-4626-9A67-0E4476B1A674}" type="datetimeFigureOut">
              <a:rPr lang="en-GB" smtClean="0"/>
              <a:t>14/03/2019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1C1B9-A5B9-468A-8A39-5BCC60955768}" type="slidenum">
              <a:rPr lang="en-GB" smtClean="0"/>
              <a:t>‹#›</a:t>
            </a:fld>
            <a:endParaRPr lang="en-GB"/>
          </a:p>
        </p:txBody>
      </p:sp>
    </p:spTree>
    <p:extLst>
      <p:ext uri="{BB962C8B-B14F-4D97-AF65-F5344CB8AC3E}">
        <p14:creationId xmlns:p14="http://schemas.microsoft.com/office/powerpoint/2010/main" val="11095340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C6DC9-0CD6-4626-9A67-0E4476B1A674}" type="datetimeFigureOut">
              <a:rPr lang="en-GB" smtClean="0"/>
              <a:t>14/03/2019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1C1B9-A5B9-468A-8A39-5BCC60955768}" type="slidenum">
              <a:rPr lang="en-GB" smtClean="0"/>
              <a:t>‹#›</a:t>
            </a:fld>
            <a:endParaRPr lang="en-GB"/>
          </a:p>
        </p:txBody>
      </p:sp>
    </p:spTree>
    <p:extLst>
      <p:ext uri="{BB962C8B-B14F-4D97-AF65-F5344CB8AC3E}">
        <p14:creationId xmlns:p14="http://schemas.microsoft.com/office/powerpoint/2010/main" val="295722518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readinglists@ncl.ac.uk"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522" y="1840158"/>
            <a:ext cx="10326756" cy="2387600"/>
          </a:xfrm>
        </p:spPr>
        <p:txBody>
          <a:bodyPr>
            <a:normAutofit/>
          </a:bodyPr>
          <a:lstStyle/>
          <a:p>
            <a:r>
              <a:rPr lang="en-GB" sz="4800" dirty="0"/>
              <a:t>From fake news to shrewd views: working with the Library to develop students’ academic skills</a:t>
            </a:r>
            <a:endParaRPr lang="en-GB" sz="2800" dirty="0">
              <a:latin typeface="+mn-lt"/>
            </a:endParaRPr>
          </a:p>
        </p:txBody>
      </p:sp>
      <p:sp>
        <p:nvSpPr>
          <p:cNvPr id="6" name="Subtitle 5">
            <a:extLst>
              <a:ext uri="{FF2B5EF4-FFF2-40B4-BE49-F238E27FC236}">
                <a16:creationId xmlns:a16="http://schemas.microsoft.com/office/drawing/2014/main" id="{D664CC2A-AF78-42EB-AFF0-9CEB04E23D35}"/>
              </a:ext>
            </a:extLst>
          </p:cNvPr>
          <p:cNvSpPr>
            <a:spLocks noGrp="1"/>
          </p:cNvSpPr>
          <p:nvPr>
            <p:ph type="subTitle" idx="1"/>
          </p:nvPr>
        </p:nvSpPr>
        <p:spPr>
          <a:xfrm>
            <a:off x="1524000" y="3971962"/>
            <a:ext cx="9144000" cy="1655762"/>
          </a:xfrm>
        </p:spPr>
        <p:txBody>
          <a:bodyPr/>
          <a:lstStyle/>
          <a:p>
            <a:r>
              <a:rPr lang="en-GB" sz="2800" dirty="0"/>
              <a:t/>
            </a:r>
            <a:br>
              <a:rPr lang="en-GB" sz="2800" dirty="0"/>
            </a:br>
            <a:r>
              <a:rPr lang="en-GB" dirty="0"/>
              <a:t>Newcastle University Library liaison team</a:t>
            </a:r>
          </a:p>
        </p:txBody>
      </p:sp>
      <p:sp>
        <p:nvSpPr>
          <p:cNvPr id="4" name="Right Triangle 3"/>
          <p:cNvSpPr/>
          <p:nvPr/>
        </p:nvSpPr>
        <p:spPr>
          <a:xfrm flipH="1">
            <a:off x="1382747" y="4025590"/>
            <a:ext cx="10809249" cy="2843560"/>
          </a:xfrm>
          <a:prstGeom prst="rtTriangle">
            <a:avLst/>
          </a:prstGeom>
          <a:solidFill>
            <a:srgbClr val="07A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5" name="Right Triangle 4"/>
          <p:cNvSpPr/>
          <p:nvPr/>
        </p:nvSpPr>
        <p:spPr>
          <a:xfrm>
            <a:off x="0" y="3601843"/>
            <a:ext cx="3802566" cy="3267307"/>
          </a:xfrm>
          <a:prstGeom prst="rtTriangle">
            <a:avLst/>
          </a:prstGeom>
          <a:solidFill>
            <a:srgbClr val="11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08" y="5445140"/>
            <a:ext cx="944137" cy="283241"/>
          </a:xfrm>
          <a:prstGeom prst="rect">
            <a:avLst/>
          </a:prstGeom>
        </p:spPr>
      </p:pic>
      <p:sp>
        <p:nvSpPr>
          <p:cNvPr id="11" name="TextBox 10"/>
          <p:cNvSpPr txBox="1"/>
          <p:nvPr/>
        </p:nvSpPr>
        <p:spPr>
          <a:xfrm>
            <a:off x="185851" y="5754035"/>
            <a:ext cx="2390083" cy="738664"/>
          </a:xfrm>
          <a:prstGeom prst="rect">
            <a:avLst/>
          </a:prstGeom>
          <a:noFill/>
        </p:spPr>
        <p:txBody>
          <a:bodyPr wrap="square" rtlCol="0">
            <a:spAutoFit/>
          </a:bodyPr>
          <a:lstStyle/>
          <a:p>
            <a:r>
              <a:rPr lang="en-GB" sz="1400" dirty="0">
                <a:solidFill>
                  <a:schemeClr val="bg1"/>
                </a:solidFill>
                <a:latin typeface="Bariol Regular" panose="02000506040000020003" pitchFamily="50" charset="0"/>
              </a:rPr>
              <a:t>@nclroblib</a:t>
            </a:r>
          </a:p>
          <a:p>
            <a:r>
              <a:rPr lang="en-GB" sz="1400" dirty="0">
                <a:solidFill>
                  <a:schemeClr val="bg1"/>
                </a:solidFill>
                <a:latin typeface="Bariol Regular" panose="02000506040000020003" pitchFamily="50" charset="0"/>
              </a:rPr>
              <a:t>University Library</a:t>
            </a:r>
          </a:p>
          <a:p>
            <a:r>
              <a:rPr lang="en-GB" sz="1400" dirty="0">
                <a:solidFill>
                  <a:schemeClr val="bg1"/>
                </a:solidFill>
                <a:latin typeface="Bariol Regular" panose="02000506040000020003" pitchFamily="50" charset="0"/>
              </a:rPr>
              <a:t>Explore the possibilities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470" y="5338529"/>
            <a:ext cx="878818" cy="1066909"/>
          </a:xfrm>
          <a:prstGeom prst="rect">
            <a:avLst/>
          </a:prstGeom>
        </p:spPr>
      </p:pic>
    </p:spTree>
    <p:extLst>
      <p:ext uri="{BB962C8B-B14F-4D97-AF65-F5344CB8AC3E}">
        <p14:creationId xmlns:p14="http://schemas.microsoft.com/office/powerpoint/2010/main" val="149538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6312">
            <a:off x="428333" y="833763"/>
            <a:ext cx="6882752" cy="2844000"/>
          </a:xfrm>
          <a:prstGeom prst="rect">
            <a:avLst/>
          </a:prstGeom>
          <a:ln>
            <a:noFill/>
          </a:ln>
          <a:effectLst>
            <a:outerShdw blurRad="63500" sx="102000" sy="102000" algn="ctr" rotWithShape="0">
              <a:prstClr val="black">
                <a:alpha val="40000"/>
              </a:prstClr>
            </a:outerShdw>
          </a:effectLst>
        </p:spPr>
      </p:pic>
      <p:pic>
        <p:nvPicPr>
          <p:cNvPr id="2" name="Picture 4" descr="Skills Checker screen shot&#10;">
            <a:extLst>
              <a:ext uri="{FF2B5EF4-FFF2-40B4-BE49-F238E27FC236}">
                <a16:creationId xmlns:a16="http://schemas.microsoft.com/office/drawing/2014/main" id="{A1F36351-7C35-41F7-BF74-610E46360990}"/>
              </a:ext>
            </a:extLst>
          </p:cNvPr>
          <p:cNvPicPr>
            <a:picLocks noChangeAspect="1"/>
          </p:cNvPicPr>
          <p:nvPr/>
        </p:nvPicPr>
        <p:blipFill rotWithShape="1">
          <a:blip r:embed="rId3"/>
          <a:srcRect l="1861" t="7027" r="1836" b="5994"/>
          <a:stretch/>
        </p:blipFill>
        <p:spPr>
          <a:xfrm rot="21317455">
            <a:off x="5360330" y="764270"/>
            <a:ext cx="6437184" cy="3627476"/>
          </a:xfrm>
          <a:prstGeom prst="rect">
            <a:avLst/>
          </a:prstGeom>
          <a:ln>
            <a:noFill/>
          </a:ln>
          <a:effectLst>
            <a:outerShdw blurRad="63500" sx="102000" sy="102000" algn="ctr" rotWithShape="0">
              <a:prstClr val="black">
                <a:alpha val="40000"/>
              </a:prstClr>
            </a:outerShd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365" b="1977"/>
          <a:stretch/>
        </p:blipFill>
        <p:spPr>
          <a:xfrm>
            <a:off x="1849776" y="4164496"/>
            <a:ext cx="9273462" cy="2613992"/>
          </a:xfrm>
          <a:prstGeom prst="rect">
            <a:avLst/>
          </a:prstGeom>
        </p:spPr>
      </p:pic>
    </p:spTree>
    <p:extLst>
      <p:ext uri="{BB962C8B-B14F-4D97-AF65-F5344CB8AC3E}">
        <p14:creationId xmlns:p14="http://schemas.microsoft.com/office/powerpoint/2010/main" val="3977335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437"/>
          <a:stretch/>
        </p:blipFill>
        <p:spPr>
          <a:xfrm rot="671423">
            <a:off x="6175771" y="983681"/>
            <a:ext cx="5571136" cy="2556000"/>
          </a:xfrm>
          <a:prstGeom prst="rect">
            <a:avLst/>
          </a:prstGeom>
          <a:ln>
            <a:noFill/>
          </a:ln>
          <a:effectLst>
            <a:outerShdw blurRad="63500" sx="102000" sy="102000" algn="ctr" rotWithShape="0">
              <a:prstClr val="black">
                <a:alpha val="40000"/>
              </a:prst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378"/>
          <a:stretch/>
        </p:blipFill>
        <p:spPr>
          <a:xfrm rot="21186871">
            <a:off x="334100" y="850469"/>
            <a:ext cx="5915830" cy="3672000"/>
          </a:xfrm>
          <a:prstGeom prst="rect">
            <a:avLst/>
          </a:prstGeom>
          <a:ln>
            <a:noFill/>
          </a:ln>
          <a:effectLst>
            <a:outerShdw blurRad="63500" sx="102000" sy="102000" algn="ctr"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703" y="3258696"/>
            <a:ext cx="5865601" cy="33120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22481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88504" y="1536877"/>
            <a:ext cx="7371522" cy="4893740"/>
          </a:xfrm>
        </p:spPr>
        <p:txBody>
          <a:bodyPr vert="horz" lIns="91440" tIns="45720" rIns="91440" bIns="45720" rtlCol="0" anchor="t">
            <a:noAutofit/>
          </a:bodyPr>
          <a:lstStyle/>
          <a:p>
            <a:pPr marL="457200" indent="-457200" algn="l">
              <a:buFont typeface="Arial" panose="020B0604020202020204" pitchFamily="34" charset="0"/>
              <a:buChar char="•"/>
            </a:pPr>
            <a:r>
              <a:rPr lang="en-GB" sz="2800" dirty="0">
                <a:latin typeface="Bariol Regular"/>
              </a:rPr>
              <a:t>First ‘blended’ run of the module complete</a:t>
            </a:r>
          </a:p>
          <a:p>
            <a:pPr marL="457200" indent="-457200" algn="l">
              <a:buFont typeface="Arial" panose="020B0604020202020204" pitchFamily="34" charset="0"/>
              <a:buChar char="•"/>
            </a:pPr>
            <a:r>
              <a:rPr lang="en-GB" sz="2800" dirty="0">
                <a:latin typeface="Bariol Regular"/>
              </a:rPr>
              <a:t>Analysing </a:t>
            </a:r>
            <a:r>
              <a:rPr lang="en-GB" sz="2800" dirty="0" err="1">
                <a:latin typeface="Bariol Regular"/>
              </a:rPr>
              <a:t>Evasys</a:t>
            </a:r>
            <a:r>
              <a:rPr lang="en-GB" sz="2800" dirty="0">
                <a:latin typeface="Bariol Regular"/>
              </a:rPr>
              <a:t> feedback, BB metrics, assessment performance</a:t>
            </a:r>
          </a:p>
          <a:p>
            <a:pPr marL="457200" indent="-457200" algn="l">
              <a:buFont typeface="Arial" panose="020B0604020202020204" pitchFamily="34" charset="0"/>
              <a:buChar char="•"/>
            </a:pPr>
            <a:r>
              <a:rPr lang="en-GB" sz="2800" dirty="0">
                <a:latin typeface="Bariol Regular"/>
              </a:rPr>
              <a:t>Quantitative and qualitative feedback improved; </a:t>
            </a:r>
            <a:r>
              <a:rPr lang="en-GB" sz="2800" dirty="0" smtClean="0">
                <a:latin typeface="Bariol Regular"/>
              </a:rPr>
              <a:t>positive </a:t>
            </a:r>
            <a:r>
              <a:rPr lang="en-GB" sz="2800" dirty="0">
                <a:latin typeface="Bariol Regular"/>
              </a:rPr>
              <a:t>skills checker mapping; improved assessment understanding</a:t>
            </a:r>
          </a:p>
          <a:p>
            <a:pPr marL="457200" indent="-457200" algn="l">
              <a:buFont typeface="Arial" panose="020B0604020202020204" pitchFamily="34" charset="0"/>
              <a:buChar char="•"/>
            </a:pPr>
            <a:r>
              <a:rPr lang="en-GB" sz="2800" dirty="0">
                <a:latin typeface="Bariol Regular"/>
              </a:rPr>
              <a:t>Improving navigation and ‘human’ aspect for next year</a:t>
            </a:r>
          </a:p>
          <a:p>
            <a:pPr marL="457200" indent="-457200" algn="l">
              <a:buFont typeface="Arial" panose="020B0604020202020204" pitchFamily="34" charset="0"/>
              <a:buChar char="•"/>
            </a:pPr>
            <a:r>
              <a:rPr lang="en-GB" sz="2800" dirty="0">
                <a:latin typeface="Bariol Regular"/>
              </a:rPr>
              <a:t>Repurposing for other teaching in all Schools</a:t>
            </a:r>
          </a:p>
          <a:p>
            <a:pPr marL="457200" indent="-457200" algn="l">
              <a:buFont typeface="Arial" panose="020B0604020202020204" pitchFamily="34" charset="0"/>
              <a:buChar char="•"/>
            </a:pPr>
            <a:r>
              <a:rPr lang="en-GB" sz="2800" dirty="0">
                <a:latin typeface="Bariol Regular"/>
              </a:rPr>
              <a:t>Fully online for distance delivery (London/Brazil/Thailand) 2019/20</a:t>
            </a:r>
          </a:p>
        </p:txBody>
      </p:sp>
      <p:sp>
        <p:nvSpPr>
          <p:cNvPr id="4" name="Oval Callout 3"/>
          <p:cNvSpPr/>
          <p:nvPr/>
        </p:nvSpPr>
        <p:spPr>
          <a:xfrm>
            <a:off x="7883994" y="1403819"/>
            <a:ext cx="2476982" cy="1746671"/>
          </a:xfrm>
          <a:prstGeom prst="wedgeEllipseCallout">
            <a:avLst/>
          </a:prstGeom>
          <a:solidFill>
            <a:srgbClr val="07A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Easy to navigate, with good balance of text, activity and video</a:t>
            </a:r>
          </a:p>
        </p:txBody>
      </p:sp>
      <p:sp>
        <p:nvSpPr>
          <p:cNvPr id="5" name="Rounded Rectangular Callout 4"/>
          <p:cNvSpPr/>
          <p:nvPr/>
        </p:nvSpPr>
        <p:spPr>
          <a:xfrm>
            <a:off x="8127062" y="4912443"/>
            <a:ext cx="2394632" cy="1689904"/>
          </a:xfrm>
          <a:prstGeom prst="wedgeRoundRectCallout">
            <a:avLst/>
          </a:prstGeom>
          <a:solidFill>
            <a:srgbClr val="1C1C1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Every student will come away having learned some new skills for finding resources</a:t>
            </a:r>
          </a:p>
        </p:txBody>
      </p:sp>
      <p:sp>
        <p:nvSpPr>
          <p:cNvPr id="6" name="Rectangular Callout 5"/>
          <p:cNvSpPr/>
          <p:nvPr/>
        </p:nvSpPr>
        <p:spPr>
          <a:xfrm>
            <a:off x="9878489" y="3021669"/>
            <a:ext cx="2095018" cy="1673797"/>
          </a:xfrm>
          <a:prstGeom prst="wedgeRectCallout">
            <a:avLst/>
          </a:prstGeom>
          <a:solidFill>
            <a:srgbClr val="113A7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Being able to work at my own pace and having the workshop to discuss challenges</a:t>
            </a:r>
          </a:p>
        </p:txBody>
      </p:sp>
      <p:sp>
        <p:nvSpPr>
          <p:cNvPr id="7" name="Rectangle 6">
            <a:extLst>
              <a:ext uri="{FF2B5EF4-FFF2-40B4-BE49-F238E27FC236}">
                <a16:creationId xmlns:a16="http://schemas.microsoft.com/office/drawing/2014/main" id="{602D88CA-8282-4448-9116-5B50D01FCAD3}"/>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Title 1">
            <a:extLst>
              <a:ext uri="{FF2B5EF4-FFF2-40B4-BE49-F238E27FC236}">
                <a16:creationId xmlns:a16="http://schemas.microsoft.com/office/drawing/2014/main" id="{4668FF8E-10CC-43AD-A00D-63DCD282BF0D}"/>
              </a:ext>
            </a:extLst>
          </p:cNvPr>
          <p:cNvSpPr txBox="1">
            <a:spLocks/>
          </p:cNvSpPr>
          <p:nvPr/>
        </p:nvSpPr>
        <p:spPr>
          <a:xfrm>
            <a:off x="993321" y="389619"/>
            <a:ext cx="6013766"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latin typeface="Bariol Bold"/>
              </a:rPr>
              <a:t>Outcomes and next steps</a:t>
            </a:r>
            <a:endParaRPr lang="en-GB" sz="4400" dirty="0">
              <a:solidFill>
                <a:schemeClr val="bg1"/>
              </a:solidFill>
            </a:endParaRPr>
          </a:p>
        </p:txBody>
      </p:sp>
    </p:spTree>
    <p:extLst>
      <p:ext uri="{BB962C8B-B14F-4D97-AF65-F5344CB8AC3E}">
        <p14:creationId xmlns:p14="http://schemas.microsoft.com/office/powerpoint/2010/main" val="3427577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78D64-EB34-4BE5-9645-787F3BDB9EAA}"/>
              </a:ext>
            </a:extLst>
          </p:cNvPr>
          <p:cNvSpPr/>
          <p:nvPr/>
        </p:nvSpPr>
        <p:spPr>
          <a:xfrm>
            <a:off x="888836" y="3039170"/>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Title 1">
            <a:extLst>
              <a:ext uri="{FF2B5EF4-FFF2-40B4-BE49-F238E27FC236}">
                <a16:creationId xmlns:a16="http://schemas.microsoft.com/office/drawing/2014/main" id="{1C4110D0-4EA8-4685-9626-C4F3D5A61551}"/>
              </a:ext>
            </a:extLst>
          </p:cNvPr>
          <p:cNvSpPr txBox="1">
            <a:spLocks/>
          </p:cNvSpPr>
          <p:nvPr/>
        </p:nvSpPr>
        <p:spPr>
          <a:xfrm>
            <a:off x="1114977" y="3037712"/>
            <a:ext cx="4812581" cy="836658"/>
          </a:xfrm>
          <a:prstGeom prst="rect">
            <a:avLst/>
          </a:prstGeom>
          <a:solidFill>
            <a:srgbClr val="0A326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3A72"/>
                </a:solidFill>
                <a:latin typeface="Bariol Bold" panose="02000506040000020003" pitchFamily="50" charset="0"/>
                <a:ea typeface="+mj-ea"/>
                <a:cs typeface="+mj-cs"/>
              </a:defRPr>
            </a:lvl1pPr>
          </a:lstStyle>
          <a:p>
            <a:r>
              <a:rPr lang="en-GB" dirty="0" smtClean="0">
                <a:solidFill>
                  <a:schemeClr val="bg1"/>
                </a:solidFill>
              </a:rPr>
              <a:t>Reading Lists Online</a:t>
            </a:r>
            <a:endParaRPr lang="en-GB" dirty="0">
              <a:solidFill>
                <a:schemeClr val="bg1"/>
              </a:solidFill>
            </a:endParaRPr>
          </a:p>
        </p:txBody>
      </p:sp>
    </p:spTree>
    <p:extLst>
      <p:ext uri="{BB962C8B-B14F-4D97-AF65-F5344CB8AC3E}">
        <p14:creationId xmlns:p14="http://schemas.microsoft.com/office/powerpoint/2010/main" val="1175367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9776791" cy="4351338"/>
          </a:xfrm>
        </p:spPr>
        <p:txBody>
          <a:bodyPr>
            <a:normAutofit/>
          </a:bodyPr>
          <a:lstStyle/>
          <a:p>
            <a:pPr>
              <a:spcAft>
                <a:spcPts val="600"/>
              </a:spcAft>
            </a:pPr>
            <a:r>
              <a:rPr lang="en-GB" dirty="0"/>
              <a:t>System called </a:t>
            </a:r>
            <a:r>
              <a:rPr lang="en-GB" dirty="0" err="1"/>
              <a:t>Leganto</a:t>
            </a:r>
            <a:r>
              <a:rPr lang="en-GB" dirty="0"/>
              <a:t> from Ex </a:t>
            </a:r>
            <a:r>
              <a:rPr lang="en-GB" dirty="0" err="1"/>
              <a:t>Libris</a:t>
            </a:r>
            <a:r>
              <a:rPr lang="en-GB" dirty="0"/>
              <a:t> to create and manage online reading lists, launched in September 2017</a:t>
            </a:r>
          </a:p>
          <a:p>
            <a:pPr>
              <a:spcAft>
                <a:spcPts val="600"/>
              </a:spcAft>
            </a:pPr>
            <a:r>
              <a:rPr lang="en-GB" dirty="0"/>
              <a:t>Online reading lists for students and staff within their module area on Blackboard</a:t>
            </a:r>
          </a:p>
          <a:p>
            <a:pPr>
              <a:spcAft>
                <a:spcPts val="600"/>
              </a:spcAft>
            </a:pPr>
            <a:r>
              <a:rPr lang="en-GB" dirty="0"/>
              <a:t>Over past two years, library project specifically looking at reading lists and associated workflows for receiving, ordering and </a:t>
            </a:r>
            <a:r>
              <a:rPr lang="en-GB" dirty="0" smtClean="0"/>
              <a:t>processing</a:t>
            </a: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id="{44B19AEF-25E6-46E0-A074-7EE6976E8721}"/>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5" name="Title 1">
            <a:extLst>
              <a:ext uri="{FF2B5EF4-FFF2-40B4-BE49-F238E27FC236}">
                <a16:creationId xmlns:a16="http://schemas.microsoft.com/office/drawing/2014/main" id="{37A56504-A593-441D-B046-76C337F19D9F}"/>
              </a:ext>
            </a:extLst>
          </p:cNvPr>
          <p:cNvSpPr txBox="1">
            <a:spLocks/>
          </p:cNvSpPr>
          <p:nvPr/>
        </p:nvSpPr>
        <p:spPr>
          <a:xfrm>
            <a:off x="993321" y="389619"/>
            <a:ext cx="4671984"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Reading lists online</a:t>
            </a:r>
          </a:p>
        </p:txBody>
      </p:sp>
      <p:sp>
        <p:nvSpPr>
          <p:cNvPr id="6" name="Title 3"/>
          <p:cNvSpPr txBox="1">
            <a:spLocks/>
          </p:cNvSpPr>
          <p:nvPr/>
        </p:nvSpPr>
        <p:spPr>
          <a:xfrm>
            <a:off x="895770" y="5479898"/>
            <a:ext cx="7598322" cy="648000"/>
          </a:xfrm>
          <a:prstGeom prst="rect">
            <a:avLst/>
          </a:prstGeom>
          <a:solidFill>
            <a:srgbClr val="00A8E1">
              <a:alpha val="94902"/>
            </a:srgb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dirty="0" smtClean="0">
                <a:solidFill>
                  <a:prstClr val="white"/>
                </a:solidFill>
                <a:latin typeface="Calibri" panose="020F0502020204030204"/>
              </a:rPr>
              <a:t>www.ncl.ac.uk/library/services/reading-lists</a:t>
            </a:r>
            <a:endParaRPr kumimoji="0" lang="en-GB"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21" y="5484661"/>
            <a:ext cx="351360" cy="576000"/>
          </a:xfrm>
          <a:prstGeom prst="rect">
            <a:avLst/>
          </a:prstGeom>
        </p:spPr>
      </p:pic>
    </p:spTree>
    <p:extLst>
      <p:ext uri="{BB962C8B-B14F-4D97-AF65-F5344CB8AC3E}">
        <p14:creationId xmlns:p14="http://schemas.microsoft.com/office/powerpoint/2010/main" val="2097572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Viewing online reading lists</a:t>
            </a:r>
          </a:p>
        </p:txBody>
      </p:sp>
      <p:sp>
        <p:nvSpPr>
          <p:cNvPr id="10" name="Subtitle 9">
            <a:extLst>
              <a:ext uri="{FF2B5EF4-FFF2-40B4-BE49-F238E27FC236}">
                <a16:creationId xmlns:a16="http://schemas.microsoft.com/office/drawing/2014/main" id="{1072BAC2-6592-41AA-A32E-AC31F6C72A2A}"/>
              </a:ext>
            </a:extLst>
          </p:cNvPr>
          <p:cNvSpPr>
            <a:spLocks noGrp="1"/>
          </p:cNvSpPr>
          <p:nvPr>
            <p:ph type="subTitle" idx="1"/>
          </p:nvPr>
        </p:nvSpPr>
        <p:spPr/>
        <p:txBody>
          <a:bodyPr/>
          <a:lstStyle/>
          <a:p>
            <a:endParaRPr lang="en-GB"/>
          </a:p>
        </p:txBody>
      </p:sp>
      <p:pic>
        <p:nvPicPr>
          <p:cNvPr id="5" name="Picture 4"/>
          <p:cNvPicPr>
            <a:picLocks noChangeAspect="1"/>
          </p:cNvPicPr>
          <p:nvPr/>
        </p:nvPicPr>
        <p:blipFill>
          <a:blip r:embed="rId3"/>
          <a:stretch>
            <a:fillRect/>
          </a:stretch>
        </p:blipFill>
        <p:spPr>
          <a:xfrm>
            <a:off x="271668" y="1433540"/>
            <a:ext cx="11373853" cy="3476134"/>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87211" y="4340477"/>
            <a:ext cx="3982704" cy="2352310"/>
          </a:xfrm>
          <a:prstGeom prst="rect">
            <a:avLst/>
          </a:prstGeom>
          <a:ln w="38100" cap="sq">
            <a:noFill/>
            <a:prstDash val="solid"/>
            <a:miter lim="800000"/>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5255404" y="2355191"/>
            <a:ext cx="6721141" cy="4330080"/>
          </a:xfrm>
          <a:prstGeom prst="rect">
            <a:avLst/>
          </a:prstGeom>
          <a:ln w="38100" cap="sq">
            <a:noFill/>
            <a:prstDash val="solid"/>
            <a:miter lim="800000"/>
          </a:ln>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621AE978-11D3-40BE-BECB-3BC7E796177E}"/>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2" name="Title 1">
            <a:extLst>
              <a:ext uri="{FF2B5EF4-FFF2-40B4-BE49-F238E27FC236}">
                <a16:creationId xmlns:a16="http://schemas.microsoft.com/office/drawing/2014/main" id="{640EA944-68D0-4482-BA4E-CA6961F1A7A7}"/>
              </a:ext>
            </a:extLst>
          </p:cNvPr>
          <p:cNvSpPr txBox="1">
            <a:spLocks/>
          </p:cNvSpPr>
          <p:nvPr/>
        </p:nvSpPr>
        <p:spPr>
          <a:xfrm>
            <a:off x="993321" y="389619"/>
            <a:ext cx="6452508"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Viewing reading lists online</a:t>
            </a:r>
          </a:p>
        </p:txBody>
      </p:sp>
    </p:spTree>
    <p:extLst>
      <p:ext uri="{BB962C8B-B14F-4D97-AF65-F5344CB8AC3E}">
        <p14:creationId xmlns:p14="http://schemas.microsoft.com/office/powerpoint/2010/main" val="2624255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1417"/>
            <a:ext cx="7343775" cy="4775546"/>
          </a:xfrm>
        </p:spPr>
        <p:txBody>
          <a:bodyPr>
            <a:normAutofit fontScale="92500" lnSpcReduction="10000"/>
          </a:bodyPr>
          <a:lstStyle/>
          <a:p>
            <a:r>
              <a:rPr lang="en-GB" dirty="0"/>
              <a:t>Students can discuss </a:t>
            </a:r>
            <a:r>
              <a:rPr lang="en-GB" dirty="0" smtClean="0"/>
              <a:t>and suggest resources</a:t>
            </a:r>
            <a:endParaRPr lang="en-GB" dirty="0"/>
          </a:p>
          <a:p>
            <a:r>
              <a:rPr lang="en-GB" dirty="0"/>
              <a:t>Reading list system can provide statistics which </a:t>
            </a:r>
            <a:r>
              <a:rPr lang="en-GB" dirty="0" smtClean="0"/>
              <a:t>could indicate </a:t>
            </a:r>
            <a:r>
              <a:rPr lang="en-GB" dirty="0"/>
              <a:t>“engagement” by students</a:t>
            </a:r>
            <a:endParaRPr lang="en-US" dirty="0"/>
          </a:p>
          <a:p>
            <a:r>
              <a:rPr lang="en-GB" dirty="0"/>
              <a:t>Create your list in Leganto and export it to your module guide or handouts. This saves you time: only need to create the list in one place</a:t>
            </a:r>
          </a:p>
          <a:p>
            <a:r>
              <a:rPr lang="en-GB" dirty="0"/>
              <a:t>You can submit requests for CLA scans through Leganto without needing to email members of the Library team</a:t>
            </a:r>
          </a:p>
          <a:p>
            <a:r>
              <a:rPr lang="en-GB" dirty="0"/>
              <a:t>New email address to send reading lists and liaise with members of the team who process the lists: </a:t>
            </a:r>
            <a:r>
              <a:rPr lang="en-GB" dirty="0" smtClean="0">
                <a:hlinkClick r:id="rId2"/>
              </a:rPr>
              <a:t>readinglists@ncl.ac.uk</a:t>
            </a:r>
            <a:endParaRPr lang="en-GB" dirty="0"/>
          </a:p>
          <a:p>
            <a:endParaRPr lang="en-GB" dirty="0"/>
          </a:p>
          <a:p>
            <a:endParaRPr lang="en-GB" dirty="0"/>
          </a:p>
        </p:txBody>
      </p:sp>
      <p:sp>
        <p:nvSpPr>
          <p:cNvPr id="6" name="Rectangle 5">
            <a:extLst>
              <a:ext uri="{FF2B5EF4-FFF2-40B4-BE49-F238E27FC236}">
                <a16:creationId xmlns:a16="http://schemas.microsoft.com/office/drawing/2014/main" id="{D462376D-018E-4CEE-9B6C-36228933539F}"/>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7" name="Title 1">
            <a:extLst>
              <a:ext uri="{FF2B5EF4-FFF2-40B4-BE49-F238E27FC236}">
                <a16:creationId xmlns:a16="http://schemas.microsoft.com/office/drawing/2014/main" id="{114577A0-4E67-442C-9E1C-48B06BD1BDE6}"/>
              </a:ext>
            </a:extLst>
          </p:cNvPr>
          <p:cNvSpPr txBox="1">
            <a:spLocks/>
          </p:cNvSpPr>
          <p:nvPr/>
        </p:nvSpPr>
        <p:spPr>
          <a:xfrm>
            <a:off x="993321" y="389619"/>
            <a:ext cx="4592470"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New developments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1975" y="1325217"/>
            <a:ext cx="3792000" cy="2844000"/>
          </a:xfrm>
          <a:prstGeom prst="rect">
            <a:avLst/>
          </a:prstGeom>
          <a:effectLst>
            <a:innerShdw blurRad="63500" dist="50800" dir="13500000">
              <a:schemeClr val="accent2">
                <a:lumMod val="75000"/>
                <a:alpha val="50000"/>
              </a:schemeClr>
            </a:innerShdw>
          </a:effectLst>
        </p:spPr>
      </p:pic>
    </p:spTree>
    <p:extLst>
      <p:ext uri="{BB962C8B-B14F-4D97-AF65-F5344CB8AC3E}">
        <p14:creationId xmlns:p14="http://schemas.microsoft.com/office/powerpoint/2010/main" val="2062724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78D64-EB34-4BE5-9645-787F3BDB9EAA}"/>
              </a:ext>
            </a:extLst>
          </p:cNvPr>
          <p:cNvSpPr/>
          <p:nvPr/>
        </p:nvSpPr>
        <p:spPr>
          <a:xfrm>
            <a:off x="888836" y="3039170"/>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Title 1">
            <a:extLst>
              <a:ext uri="{FF2B5EF4-FFF2-40B4-BE49-F238E27FC236}">
                <a16:creationId xmlns:a16="http://schemas.microsoft.com/office/drawing/2014/main" id="{1C4110D0-4EA8-4685-9626-C4F3D5A61551}"/>
              </a:ext>
            </a:extLst>
          </p:cNvPr>
          <p:cNvSpPr txBox="1">
            <a:spLocks/>
          </p:cNvSpPr>
          <p:nvPr/>
        </p:nvSpPr>
        <p:spPr>
          <a:xfrm>
            <a:off x="1114978" y="3037712"/>
            <a:ext cx="3497128" cy="836658"/>
          </a:xfrm>
          <a:prstGeom prst="rect">
            <a:avLst/>
          </a:prstGeom>
          <a:solidFill>
            <a:srgbClr val="0A326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3A72"/>
                </a:solidFill>
                <a:latin typeface="Bariol Bold" panose="02000506040000020003" pitchFamily="50" charset="0"/>
                <a:ea typeface="+mj-ea"/>
                <a:cs typeface="+mj-cs"/>
              </a:defRPr>
            </a:lvl1pPr>
          </a:lstStyle>
          <a:p>
            <a:r>
              <a:rPr lang="en-GB" dirty="0" smtClean="0">
                <a:solidFill>
                  <a:schemeClr val="bg1"/>
                </a:solidFill>
              </a:rPr>
              <a:t>Employability</a:t>
            </a:r>
            <a:endParaRPr lang="en-GB" dirty="0">
              <a:solidFill>
                <a:schemeClr val="bg1"/>
              </a:solidFill>
            </a:endParaRPr>
          </a:p>
        </p:txBody>
      </p:sp>
    </p:spTree>
    <p:extLst>
      <p:ext uri="{BB962C8B-B14F-4D97-AF65-F5344CB8AC3E}">
        <p14:creationId xmlns:p14="http://schemas.microsoft.com/office/powerpoint/2010/main" val="1229882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98443" y="2381701"/>
            <a:ext cx="5920409" cy="3639167"/>
          </a:xfrm>
        </p:spPr>
        <p:txBody>
          <a:bodyPr>
            <a:noAutofit/>
          </a:bodyPr>
          <a:lstStyle/>
          <a:p>
            <a:pPr marL="0" indent="0" algn="l">
              <a:buNone/>
            </a:pPr>
            <a:r>
              <a:rPr lang="en-GB" sz="3200" i="1" dirty="0">
                <a:latin typeface="Bariol Light" panose="02000506040000020003" pitchFamily="50" charset="0"/>
              </a:rPr>
              <a:t>“The ability to think critically and make balanced judgements about any information we find and use. It empowers us as citizens to reach and express informed views and to engage fully with society.” </a:t>
            </a:r>
            <a:r>
              <a:rPr lang="en-GB" sz="2800" dirty="0"/>
              <a:t/>
            </a:r>
            <a:br>
              <a:rPr lang="en-GB" sz="2800" dirty="0"/>
            </a:br>
            <a:r>
              <a:rPr lang="en-GB" sz="2800" dirty="0">
                <a:latin typeface="Bariol Bold" panose="02000506040000020003" pitchFamily="50" charset="0"/>
              </a:rPr>
              <a:t>CILIP 2018</a:t>
            </a:r>
          </a:p>
          <a:p>
            <a:pPr marL="0" indent="0" algn="l">
              <a:buNone/>
            </a:pPr>
            <a:r>
              <a:rPr lang="en-GB" sz="2800" dirty="0"/>
              <a:t/>
            </a:r>
            <a:br>
              <a:rPr lang="en-GB" sz="2800" dirty="0"/>
            </a:br>
            <a:endParaRPr lang="en-GB" sz="2800" dirty="0"/>
          </a:p>
        </p:txBody>
      </p:sp>
      <p:pic>
        <p:nvPicPr>
          <p:cNvPr id="4" name="Picture 3"/>
          <p:cNvPicPr>
            <a:picLocks noChangeAspect="1"/>
          </p:cNvPicPr>
          <p:nvPr/>
        </p:nvPicPr>
        <p:blipFill rotWithShape="1">
          <a:blip r:embed="rId3"/>
          <a:srcRect l="31431" t="15472" r="32296" b="40452"/>
          <a:stretch/>
        </p:blipFill>
        <p:spPr>
          <a:xfrm rot="347318">
            <a:off x="6927913" y="2236991"/>
            <a:ext cx="4683476" cy="3556761"/>
          </a:xfrm>
          <a:prstGeom prst="rect">
            <a:avLst/>
          </a:prstGeom>
          <a:ln>
            <a:noFill/>
          </a:ln>
          <a:effectLst>
            <a:outerShdw blurRad="63500" sx="102000" sy="102000" algn="ctr" rotWithShape="0">
              <a:prstClr val="black">
                <a:alpha val="40000"/>
              </a:prstClr>
            </a:outerShdw>
          </a:effectLst>
        </p:spPr>
      </p:pic>
      <p:sp>
        <p:nvSpPr>
          <p:cNvPr id="5" name="Oval 4"/>
          <p:cNvSpPr/>
          <p:nvPr/>
        </p:nvSpPr>
        <p:spPr>
          <a:xfrm rot="314278">
            <a:off x="7787323" y="5237689"/>
            <a:ext cx="2189428" cy="324034"/>
          </a:xfrm>
          <a:prstGeom prst="ellipse">
            <a:avLst/>
          </a:prstGeom>
          <a:noFill/>
          <a:ln>
            <a:solidFill>
              <a:srgbClr val="07A7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6" name="Oval 5"/>
          <p:cNvSpPr/>
          <p:nvPr/>
        </p:nvSpPr>
        <p:spPr>
          <a:xfrm rot="314278">
            <a:off x="7948441" y="2844531"/>
            <a:ext cx="909235" cy="306250"/>
          </a:xfrm>
          <a:prstGeom prst="ellipse">
            <a:avLst/>
          </a:prstGeom>
          <a:noFill/>
          <a:ln>
            <a:solidFill>
              <a:srgbClr val="07A7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7" name="Oval 6"/>
          <p:cNvSpPr/>
          <p:nvPr/>
        </p:nvSpPr>
        <p:spPr>
          <a:xfrm rot="314278">
            <a:off x="7051106" y="3238999"/>
            <a:ext cx="1810630" cy="259501"/>
          </a:xfrm>
          <a:prstGeom prst="ellipse">
            <a:avLst/>
          </a:prstGeom>
          <a:noFill/>
          <a:ln>
            <a:solidFill>
              <a:srgbClr val="07A7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Rectangle 7">
            <a:extLst>
              <a:ext uri="{FF2B5EF4-FFF2-40B4-BE49-F238E27FC236}">
                <a16:creationId xmlns:a16="http://schemas.microsoft.com/office/drawing/2014/main" id="{4B67176C-DA7A-4A4C-AB71-7D859F56B4F3}"/>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9" name="Title 1">
            <a:extLst>
              <a:ext uri="{FF2B5EF4-FFF2-40B4-BE49-F238E27FC236}">
                <a16:creationId xmlns:a16="http://schemas.microsoft.com/office/drawing/2014/main" id="{C70DA81E-B1D2-4218-B6E8-3DA6BB867893}"/>
              </a:ext>
            </a:extLst>
          </p:cNvPr>
          <p:cNvSpPr txBox="1">
            <a:spLocks/>
          </p:cNvSpPr>
          <p:nvPr/>
        </p:nvSpPr>
        <p:spPr>
          <a:xfrm>
            <a:off x="993321" y="389619"/>
            <a:ext cx="3419653"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Employability  </a:t>
            </a:r>
          </a:p>
        </p:txBody>
      </p:sp>
      <p:sp>
        <p:nvSpPr>
          <p:cNvPr id="10" name="Rectangle 9">
            <a:extLst>
              <a:ext uri="{FF2B5EF4-FFF2-40B4-BE49-F238E27FC236}">
                <a16:creationId xmlns:a16="http://schemas.microsoft.com/office/drawing/2014/main" id="{BA9E1071-3261-41F6-B582-C62B6DCE6307}"/>
              </a:ext>
            </a:extLst>
          </p:cNvPr>
          <p:cNvSpPr/>
          <p:nvPr/>
        </p:nvSpPr>
        <p:spPr>
          <a:xfrm>
            <a:off x="780704" y="1237815"/>
            <a:ext cx="226141" cy="6840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1" name="Title 1">
            <a:extLst>
              <a:ext uri="{FF2B5EF4-FFF2-40B4-BE49-F238E27FC236}">
                <a16:creationId xmlns:a16="http://schemas.microsoft.com/office/drawing/2014/main" id="{AD2A17D6-D00A-4867-960C-AE0BB1871DCB}"/>
              </a:ext>
            </a:extLst>
          </p:cNvPr>
          <p:cNvSpPr txBox="1">
            <a:spLocks/>
          </p:cNvSpPr>
          <p:nvPr/>
        </p:nvSpPr>
        <p:spPr>
          <a:xfrm>
            <a:off x="991325" y="1238886"/>
            <a:ext cx="6115153" cy="684000"/>
          </a:xfrm>
          <a:prstGeom prst="rect">
            <a:avLst/>
          </a:prstGeom>
          <a:solidFill>
            <a:srgbClr val="1C1C1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lvl="0" algn="ctr">
              <a:defRPr/>
            </a:pPr>
            <a:r>
              <a:rPr lang="en-GB" sz="3600" dirty="0">
                <a:solidFill>
                  <a:schemeClr val="bg1"/>
                </a:solidFill>
              </a:rPr>
              <a:t>The role of information literacy </a:t>
            </a:r>
            <a:endParaRPr kumimoji="0" lang="en-GB" sz="3600" b="0" i="0" u="none" strike="noStrike" kern="1200" cap="none" spc="0" normalizeH="0" baseline="0" noProof="0" dirty="0">
              <a:ln>
                <a:noFill/>
              </a:ln>
              <a:solidFill>
                <a:prstClr val="white"/>
              </a:solidFill>
              <a:effectLst/>
              <a:uLnTx/>
              <a:uFillTx/>
              <a:latin typeface="Bariol Regular"/>
              <a:ea typeface="+mj-ea"/>
              <a:cs typeface="+mj-cs"/>
            </a:endParaRPr>
          </a:p>
        </p:txBody>
      </p:sp>
      <p:sp>
        <p:nvSpPr>
          <p:cNvPr id="17" name="Content Placeholder 2">
            <a:extLst>
              <a:ext uri="{FF2B5EF4-FFF2-40B4-BE49-F238E27FC236}">
                <a16:creationId xmlns:a16="http://schemas.microsoft.com/office/drawing/2014/main" id="{E76AB4FF-D203-45B6-B773-CC4502F0D708}"/>
              </a:ext>
            </a:extLst>
          </p:cNvPr>
          <p:cNvSpPr txBox="1">
            <a:spLocks/>
          </p:cNvSpPr>
          <p:nvPr/>
        </p:nvSpPr>
        <p:spPr>
          <a:xfrm>
            <a:off x="6768549" y="5843832"/>
            <a:ext cx="4611755" cy="934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13A72"/>
                </a:solidFill>
                <a:latin typeface="Bariol Regular" panose="02000506040000020003"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Bariol Bold" panose="02000506040000020003" pitchFamily="50" charset="0"/>
              </a:rPr>
              <a:t>University Education Strategy</a:t>
            </a:r>
            <a:br>
              <a:rPr lang="en-GB" sz="2800" dirty="0">
                <a:latin typeface="Bariol Bold" panose="02000506040000020003" pitchFamily="50" charset="0"/>
              </a:rPr>
            </a:br>
            <a:r>
              <a:rPr lang="en-GB" sz="2800" dirty="0">
                <a:latin typeface="Bariol Bold" panose="02000506040000020003" pitchFamily="50" charset="0"/>
              </a:rPr>
              <a:t>Graduate (Skills) Framework</a:t>
            </a:r>
            <a:r>
              <a:rPr lang="en-GB" dirty="0"/>
              <a:t/>
            </a:r>
            <a:br>
              <a:rPr lang="en-GB" dirty="0"/>
            </a:br>
            <a:endParaRPr lang="en-GB" dirty="0"/>
          </a:p>
        </p:txBody>
      </p:sp>
    </p:spTree>
    <p:extLst>
      <p:ext uri="{BB962C8B-B14F-4D97-AF65-F5344CB8AC3E}">
        <p14:creationId xmlns:p14="http://schemas.microsoft.com/office/powerpoint/2010/main" val="68808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3959" t="28638" r="34635" b="5167"/>
          <a:stretch/>
        </p:blipFill>
        <p:spPr>
          <a:xfrm rot="710127">
            <a:off x="6404508" y="1205709"/>
            <a:ext cx="3470720" cy="4572000"/>
          </a:xfrm>
          <a:prstGeom prst="rect">
            <a:avLst/>
          </a:prstGeom>
          <a:effectLst>
            <a:outerShdw blurRad="63500" sx="102000" sy="102000" algn="ctr" rotWithShape="0">
              <a:prstClr val="black">
                <a:alpha val="40000"/>
              </a:prstClr>
            </a:outerShdw>
          </a:effectLst>
        </p:spPr>
      </p:pic>
      <p:sp>
        <p:nvSpPr>
          <p:cNvPr id="8" name="TextBox 7"/>
          <p:cNvSpPr txBox="1"/>
          <p:nvPr/>
        </p:nvSpPr>
        <p:spPr>
          <a:xfrm>
            <a:off x="1952625" y="1462787"/>
            <a:ext cx="25409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546A"/>
                </a:solidFill>
                <a:effectLst/>
                <a:uLnTx/>
                <a:uFillTx/>
                <a:latin typeface="Bariol Regular" panose="02000506040000020003" pitchFamily="50" charset="0"/>
                <a:ea typeface="+mn-ea"/>
                <a:cs typeface="+mn-cs"/>
              </a:rPr>
              <a:t>Testimonial videos - </a:t>
            </a:r>
            <a:r>
              <a:rPr kumimoji="0" lang="en-GB" sz="2400" b="0" i="0" u="none" strike="noStrike" kern="1200" cap="none" spc="0" normalizeH="0" baseline="0" noProof="0" dirty="0">
                <a:ln>
                  <a:noFill/>
                </a:ln>
                <a:solidFill>
                  <a:srgbClr val="44546A"/>
                </a:solidFill>
                <a:effectLst/>
                <a:uLnTx/>
                <a:uFillTx/>
                <a:latin typeface="Bariol Regular"/>
                <a:ea typeface="+mn-ea"/>
                <a:cs typeface="+mn-cs"/>
              </a:rPr>
              <a:t>Student voice</a:t>
            </a:r>
            <a:endParaRPr kumimoji="0" lang="en-GB" sz="2400" b="0" i="0" u="none" strike="noStrike" kern="1200" cap="none" spc="0" normalizeH="0" baseline="0" noProof="0" dirty="0">
              <a:ln>
                <a:noFill/>
              </a:ln>
              <a:solidFill>
                <a:srgbClr val="44546A"/>
              </a:solidFill>
              <a:effectLst/>
              <a:uLnTx/>
              <a:uFillTx/>
              <a:latin typeface="Bariol Regular" panose="02000506040000020003" pitchFamily="50" charset="0"/>
              <a:ea typeface="+mn-ea"/>
              <a:cs typeface="+mn-cs"/>
            </a:endParaRPr>
          </a:p>
        </p:txBody>
      </p:sp>
      <p:sp>
        <p:nvSpPr>
          <p:cNvPr id="9" name="TextBox 8"/>
          <p:cNvSpPr txBox="1"/>
          <p:nvPr/>
        </p:nvSpPr>
        <p:spPr>
          <a:xfrm>
            <a:off x="1219200" y="5078531"/>
            <a:ext cx="19948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546A"/>
                </a:solidFill>
                <a:effectLst/>
                <a:uLnTx/>
                <a:uFillTx/>
                <a:latin typeface="Bariol Regular" panose="02000506040000020003" pitchFamily="50" charset="0"/>
                <a:ea typeface="+mn-ea"/>
                <a:cs typeface="+mn-cs"/>
              </a:rPr>
              <a:t>Links to other services</a:t>
            </a:r>
          </a:p>
        </p:txBody>
      </p:sp>
      <p:sp>
        <p:nvSpPr>
          <p:cNvPr id="11" name="TextBox 10"/>
          <p:cNvSpPr txBox="1"/>
          <p:nvPr/>
        </p:nvSpPr>
        <p:spPr>
          <a:xfrm>
            <a:off x="1714500" y="3208789"/>
            <a:ext cx="23798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546A"/>
                </a:solidFill>
                <a:effectLst/>
                <a:uLnTx/>
                <a:uFillTx/>
                <a:latin typeface="Bariol Regular"/>
                <a:ea typeface="+mn-ea"/>
                <a:cs typeface="+mn-cs"/>
              </a:rPr>
              <a:t>Infographic - student journey through IL</a:t>
            </a:r>
          </a:p>
        </p:txBody>
      </p:sp>
      <p:cxnSp>
        <p:nvCxnSpPr>
          <p:cNvPr id="15" name="Straight Arrow Connector 14"/>
          <p:cNvCxnSpPr/>
          <p:nvPr/>
        </p:nvCxnSpPr>
        <p:spPr>
          <a:xfrm flipV="1">
            <a:off x="3703899" y="3039569"/>
            <a:ext cx="2268638" cy="547049"/>
          </a:xfrm>
          <a:prstGeom prst="straightConnector1">
            <a:avLst/>
          </a:prstGeom>
          <a:ln>
            <a:solidFill>
              <a:schemeClr val="tx2"/>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flipV="1">
            <a:off x="4298357" y="1387226"/>
            <a:ext cx="2229765" cy="490715"/>
          </a:xfrm>
          <a:prstGeom prst="straightConnector1">
            <a:avLst/>
          </a:prstGeom>
          <a:ln>
            <a:solidFill>
              <a:schemeClr val="tx2"/>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a:stCxn id="9" idx="3"/>
          </p:cNvCxnSpPr>
          <p:nvPr/>
        </p:nvCxnSpPr>
        <p:spPr>
          <a:xfrm flipV="1">
            <a:off x="3214038" y="5324123"/>
            <a:ext cx="2381250" cy="169907"/>
          </a:xfrm>
          <a:prstGeom prst="straightConnector1">
            <a:avLst/>
          </a:prstGeom>
          <a:ln>
            <a:solidFill>
              <a:schemeClr val="tx2"/>
            </a:solidFill>
            <a:headEnd type="triangle"/>
            <a:tailEnd type="triangle"/>
          </a:ln>
        </p:spPr>
        <p:style>
          <a:lnRef idx="1">
            <a:schemeClr val="accent5"/>
          </a:lnRef>
          <a:fillRef idx="0">
            <a:schemeClr val="accent5"/>
          </a:fillRef>
          <a:effectRef idx="0">
            <a:schemeClr val="accent5"/>
          </a:effectRef>
          <a:fontRef idx="minor">
            <a:schemeClr val="tx1"/>
          </a:fontRef>
        </p:style>
      </p:cxnSp>
      <p:sp>
        <p:nvSpPr>
          <p:cNvPr id="12" name="Rectangle 11">
            <a:extLst>
              <a:ext uri="{FF2B5EF4-FFF2-40B4-BE49-F238E27FC236}">
                <a16:creationId xmlns:a16="http://schemas.microsoft.com/office/drawing/2014/main" id="{F57083DF-690E-431F-A6C9-EAA713A256DE}"/>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3" name="Title 1">
            <a:extLst>
              <a:ext uri="{FF2B5EF4-FFF2-40B4-BE49-F238E27FC236}">
                <a16:creationId xmlns:a16="http://schemas.microsoft.com/office/drawing/2014/main" id="{D3B1F21E-6AA6-4DB8-8081-3F44B2B67364}"/>
              </a:ext>
            </a:extLst>
          </p:cNvPr>
          <p:cNvSpPr txBox="1">
            <a:spLocks/>
          </p:cNvSpPr>
          <p:nvPr/>
        </p:nvSpPr>
        <p:spPr>
          <a:xfrm>
            <a:off x="993321" y="389619"/>
            <a:ext cx="5496931"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Employability </a:t>
            </a:r>
            <a:r>
              <a:rPr lang="en-GB" sz="4400" dirty="0" err="1">
                <a:solidFill>
                  <a:schemeClr val="bg1"/>
                </a:solidFill>
              </a:rPr>
              <a:t>LibGuide</a:t>
            </a:r>
            <a:r>
              <a:rPr lang="en-GB" sz="4400" dirty="0">
                <a:solidFill>
                  <a:schemeClr val="bg1"/>
                </a:solidFill>
              </a:rPr>
              <a:t> </a:t>
            </a:r>
          </a:p>
        </p:txBody>
      </p:sp>
      <p:sp>
        <p:nvSpPr>
          <p:cNvPr id="14" name="Title 3"/>
          <p:cNvSpPr txBox="1">
            <a:spLocks/>
          </p:cNvSpPr>
          <p:nvPr/>
        </p:nvSpPr>
        <p:spPr>
          <a:xfrm>
            <a:off x="93868" y="6085035"/>
            <a:ext cx="7598322" cy="648000"/>
          </a:xfrm>
          <a:prstGeom prst="rect">
            <a:avLst/>
          </a:prstGeom>
          <a:solidFill>
            <a:srgbClr val="00A8E1">
              <a:alpha val="94902"/>
            </a:srgb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white"/>
                </a:solidFill>
                <a:effectLst/>
                <a:uLnTx/>
                <a:uFillTx/>
                <a:latin typeface="Calibri" panose="020F0502020204030204"/>
                <a:ea typeface="+mj-ea"/>
                <a:cs typeface="+mj-cs"/>
              </a:rPr>
              <a:t>libguides.ncl.ac.uk/employability</a:t>
            </a:r>
            <a:endParaRPr kumimoji="0" lang="en-GB"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20" y="6033938"/>
            <a:ext cx="351360" cy="576000"/>
          </a:xfrm>
          <a:prstGeom prst="rect">
            <a:avLst/>
          </a:prstGeom>
        </p:spPr>
      </p:pic>
    </p:spTree>
    <p:extLst>
      <p:ext uri="{BB962C8B-B14F-4D97-AF65-F5344CB8AC3E}">
        <p14:creationId xmlns:p14="http://schemas.microsoft.com/office/powerpoint/2010/main" val="3851602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FD3F-4384-41FA-ABFE-1DC43C172522}"/>
              </a:ext>
            </a:extLst>
          </p:cNvPr>
          <p:cNvSpPr>
            <a:spLocks noGrp="1"/>
          </p:cNvSpPr>
          <p:nvPr>
            <p:ph type="title"/>
          </p:nvPr>
        </p:nvSpPr>
        <p:spPr>
          <a:xfrm>
            <a:off x="838200" y="365125"/>
            <a:ext cx="10515600" cy="1325563"/>
          </a:xfrm>
        </p:spPr>
        <p:txBody>
          <a:bodyPr/>
          <a:lstStyle/>
          <a:p>
            <a:r>
              <a:rPr lang="en-GB" dirty="0"/>
              <a:t>Outline for today </a:t>
            </a:r>
          </a:p>
        </p:txBody>
      </p:sp>
      <p:graphicFrame>
        <p:nvGraphicFramePr>
          <p:cNvPr id="4" name="Content Placeholder 3">
            <a:extLst>
              <a:ext uri="{FF2B5EF4-FFF2-40B4-BE49-F238E27FC236}">
                <a16:creationId xmlns:a16="http://schemas.microsoft.com/office/drawing/2014/main" id="{8543343A-BA4C-42A2-9159-05EE156A4754}"/>
              </a:ext>
            </a:extLst>
          </p:cNvPr>
          <p:cNvGraphicFramePr>
            <a:graphicFrameLocks noGrp="1"/>
          </p:cNvGraphicFramePr>
          <p:nvPr>
            <p:ph idx="1"/>
            <p:extLst>
              <p:ext uri="{D42A27DB-BD31-4B8C-83A1-F6EECF244321}">
                <p14:modId xmlns:p14="http://schemas.microsoft.com/office/powerpoint/2010/main" val="2418295305"/>
              </p:ext>
            </p:extLst>
          </p:nvPr>
        </p:nvGraphicFramePr>
        <p:xfrm>
          <a:off x="1572986" y="1477735"/>
          <a:ext cx="8354786" cy="5290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96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dirty="0"/>
              <a:t>Using guide to spark conversations, E&amp;E champions </a:t>
            </a:r>
            <a:r>
              <a:rPr lang="en-GB" dirty="0" smtClean="0"/>
              <a:t>etc.</a:t>
            </a:r>
            <a:endParaRPr lang="en-GB" dirty="0"/>
          </a:p>
          <a:p>
            <a:pPr>
              <a:lnSpc>
                <a:spcPct val="150000"/>
              </a:lnSpc>
            </a:pPr>
            <a:r>
              <a:rPr lang="en-GB" dirty="0"/>
              <a:t>Actively promoting employability </a:t>
            </a:r>
            <a:r>
              <a:rPr lang="en-GB" dirty="0" smtClean="0"/>
              <a:t>opportunities </a:t>
            </a:r>
            <a:r>
              <a:rPr lang="en-GB" dirty="0"/>
              <a:t>and events</a:t>
            </a:r>
          </a:p>
          <a:p>
            <a:pPr>
              <a:lnSpc>
                <a:spcPct val="150000"/>
              </a:lnSpc>
            </a:pPr>
            <a:r>
              <a:rPr lang="en-GB" dirty="0"/>
              <a:t>Potential to link to new Graduate Framework</a:t>
            </a:r>
          </a:p>
          <a:p>
            <a:pPr>
              <a:lnSpc>
                <a:spcPct val="150000"/>
              </a:lnSpc>
            </a:pPr>
            <a:r>
              <a:rPr lang="en-GB" dirty="0"/>
              <a:t>More videos</a:t>
            </a:r>
          </a:p>
          <a:p>
            <a:pPr>
              <a:lnSpc>
                <a:spcPct val="150000"/>
              </a:lnSpc>
            </a:pPr>
            <a:r>
              <a:rPr lang="en-GB" dirty="0"/>
              <a:t>Your views…</a:t>
            </a:r>
          </a:p>
        </p:txBody>
      </p:sp>
      <p:sp>
        <p:nvSpPr>
          <p:cNvPr id="7" name="Rectangle 6">
            <a:extLst>
              <a:ext uri="{FF2B5EF4-FFF2-40B4-BE49-F238E27FC236}">
                <a16:creationId xmlns:a16="http://schemas.microsoft.com/office/drawing/2014/main" id="{7FB3E301-4F52-4BC0-94DF-2AB017C12D32}"/>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Title 1">
            <a:extLst>
              <a:ext uri="{FF2B5EF4-FFF2-40B4-BE49-F238E27FC236}">
                <a16:creationId xmlns:a16="http://schemas.microsoft.com/office/drawing/2014/main" id="{4ED0AD30-81B5-4695-A6E5-84867F06D820}"/>
              </a:ext>
            </a:extLst>
          </p:cNvPr>
          <p:cNvSpPr txBox="1">
            <a:spLocks/>
          </p:cNvSpPr>
          <p:nvPr/>
        </p:nvSpPr>
        <p:spPr>
          <a:xfrm>
            <a:off x="993321" y="389619"/>
            <a:ext cx="3419653"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Employability  </a:t>
            </a:r>
          </a:p>
        </p:txBody>
      </p:sp>
      <p:sp>
        <p:nvSpPr>
          <p:cNvPr id="9" name="Rectangle 8">
            <a:extLst>
              <a:ext uri="{FF2B5EF4-FFF2-40B4-BE49-F238E27FC236}">
                <a16:creationId xmlns:a16="http://schemas.microsoft.com/office/drawing/2014/main" id="{406D92F4-A434-4239-8279-27DC98684424}"/>
              </a:ext>
            </a:extLst>
          </p:cNvPr>
          <p:cNvSpPr/>
          <p:nvPr/>
        </p:nvSpPr>
        <p:spPr>
          <a:xfrm>
            <a:off x="780704" y="1237815"/>
            <a:ext cx="226141" cy="6840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0" name="Title 1">
            <a:extLst>
              <a:ext uri="{FF2B5EF4-FFF2-40B4-BE49-F238E27FC236}">
                <a16:creationId xmlns:a16="http://schemas.microsoft.com/office/drawing/2014/main" id="{1EB454E8-047E-4A7F-BBF2-1AE7A2EA0F77}"/>
              </a:ext>
            </a:extLst>
          </p:cNvPr>
          <p:cNvSpPr txBox="1">
            <a:spLocks/>
          </p:cNvSpPr>
          <p:nvPr/>
        </p:nvSpPr>
        <p:spPr>
          <a:xfrm>
            <a:off x="991325" y="1238886"/>
            <a:ext cx="3918605" cy="684000"/>
          </a:xfrm>
          <a:prstGeom prst="rect">
            <a:avLst/>
          </a:prstGeom>
          <a:solidFill>
            <a:srgbClr val="1C1C1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lvl="0" algn="ctr">
              <a:defRPr/>
            </a:pPr>
            <a:r>
              <a:rPr lang="en-GB" sz="3600" dirty="0">
                <a:solidFill>
                  <a:schemeClr val="bg1"/>
                </a:solidFill>
              </a:rPr>
              <a:t>New developments</a:t>
            </a:r>
            <a:endParaRPr kumimoji="0" lang="en-GB" sz="3600" b="0" i="0" u="none" strike="noStrike" kern="1200" cap="none" spc="0" normalizeH="0" baseline="0" noProof="0" dirty="0">
              <a:ln>
                <a:noFill/>
              </a:ln>
              <a:solidFill>
                <a:schemeClr val="bg1"/>
              </a:solidFill>
              <a:effectLst/>
              <a:uLnTx/>
              <a:uFillTx/>
              <a:latin typeface="Bariol Regular"/>
            </a:endParaRPr>
          </a:p>
        </p:txBody>
      </p:sp>
    </p:spTree>
    <p:extLst>
      <p:ext uri="{BB962C8B-B14F-4D97-AF65-F5344CB8AC3E}">
        <p14:creationId xmlns:p14="http://schemas.microsoft.com/office/powerpoint/2010/main" val="2886286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7749" y="393366"/>
            <a:ext cx="225572" cy="835224"/>
          </a:xfrm>
          <a:prstGeom prst="rect">
            <a:avLst/>
          </a:prstGeom>
        </p:spPr>
      </p:pic>
      <p:sp>
        <p:nvSpPr>
          <p:cNvPr id="3" name="Content Placeholder 2"/>
          <p:cNvSpPr>
            <a:spLocks noGrp="1"/>
          </p:cNvSpPr>
          <p:nvPr>
            <p:ph idx="1"/>
          </p:nvPr>
        </p:nvSpPr>
        <p:spPr>
          <a:xfrm>
            <a:off x="695326" y="1478830"/>
            <a:ext cx="6657974" cy="4351338"/>
          </a:xfrm>
        </p:spPr>
        <p:txBody>
          <a:bodyPr>
            <a:normAutofit lnSpcReduction="10000"/>
          </a:bodyPr>
          <a:lstStyle/>
          <a:p>
            <a:r>
              <a:rPr lang="en-GB" dirty="0" smtClean="0"/>
              <a:t>Outlines how we are developing digital and information literacies in partnership with academic colleagues</a:t>
            </a:r>
          </a:p>
          <a:p>
            <a:pPr lvl="1"/>
            <a:r>
              <a:rPr lang="en-GB" dirty="0" smtClean="0"/>
              <a:t>What the Library Liaison team will do</a:t>
            </a:r>
          </a:p>
          <a:p>
            <a:pPr lvl="1"/>
            <a:r>
              <a:rPr lang="en-GB" dirty="0" smtClean="0"/>
              <a:t>What academic staff can do</a:t>
            </a:r>
          </a:p>
          <a:p>
            <a:pPr lvl="1"/>
            <a:r>
              <a:rPr lang="en-GB" dirty="0" smtClean="0"/>
              <a:t>What students can do</a:t>
            </a:r>
          </a:p>
          <a:p>
            <a:r>
              <a:rPr lang="en-GB" dirty="0" smtClean="0"/>
              <a:t>Stage-by-stage details of what students should be able to </a:t>
            </a:r>
            <a:r>
              <a:rPr lang="en-GB" dirty="0" smtClean="0"/>
              <a:t>do, </a:t>
            </a:r>
            <a:r>
              <a:rPr lang="en-GB" dirty="0" smtClean="0"/>
              <a:t>relating to finding, evaluating and managing information</a:t>
            </a:r>
          </a:p>
          <a:p>
            <a:pPr lvl="1"/>
            <a:r>
              <a:rPr lang="en-GB" dirty="0" smtClean="0"/>
              <a:t>Staff can use for MOFS and lesson plans</a:t>
            </a:r>
          </a:p>
          <a:p>
            <a:pPr lvl="1"/>
            <a:r>
              <a:rPr lang="en-GB" dirty="0" smtClean="0"/>
              <a:t>Students can use to chart their own progression </a:t>
            </a:r>
            <a:endParaRPr lang="en-GB" dirty="0"/>
          </a:p>
        </p:txBody>
      </p:sp>
      <p:sp>
        <p:nvSpPr>
          <p:cNvPr id="7" name="Title 1">
            <a:extLst>
              <a:ext uri="{FF2B5EF4-FFF2-40B4-BE49-F238E27FC236}">
                <a16:creationId xmlns:a16="http://schemas.microsoft.com/office/drawing/2014/main" id="{4ED0AD30-81B5-4695-A6E5-84867F06D820}"/>
              </a:ext>
            </a:extLst>
          </p:cNvPr>
          <p:cNvSpPr txBox="1">
            <a:spLocks/>
          </p:cNvSpPr>
          <p:nvPr/>
        </p:nvSpPr>
        <p:spPr>
          <a:xfrm>
            <a:off x="993321" y="389619"/>
            <a:ext cx="8391311"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smtClean="0">
                <a:solidFill>
                  <a:schemeClr val="bg1"/>
                </a:solidFill>
              </a:rPr>
              <a:t>Education Partnership Agreement  </a:t>
            </a:r>
            <a:endParaRPr lang="en-GB" sz="4400" dirty="0">
              <a:solidFill>
                <a:schemeClr val="bg1"/>
              </a:solidFill>
            </a:endParaRPr>
          </a:p>
        </p:txBody>
      </p:sp>
      <p:sp>
        <p:nvSpPr>
          <p:cNvPr id="8" name="Title 3"/>
          <p:cNvSpPr txBox="1">
            <a:spLocks/>
          </p:cNvSpPr>
          <p:nvPr/>
        </p:nvSpPr>
        <p:spPr>
          <a:xfrm>
            <a:off x="171915" y="5830168"/>
            <a:ext cx="9579521" cy="648000"/>
          </a:xfrm>
          <a:prstGeom prst="rect">
            <a:avLst/>
          </a:prstGeom>
          <a:solidFill>
            <a:srgbClr val="00A8E1">
              <a:alpha val="94902"/>
            </a:srgbClr>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lvl="0" algn="r">
              <a:defRPr/>
            </a:pPr>
            <a:r>
              <a:rPr lang="en-GB" dirty="0">
                <a:solidFill>
                  <a:prstClr val="white"/>
                </a:solidFill>
                <a:latin typeface="Calibri" panose="020F0502020204030204"/>
              </a:rPr>
              <a:t>https://www.ncl.ac.uk/library/services/academic-staff/#teaching-support</a:t>
            </a:r>
            <a:endParaRPr kumimoji="0" lang="en-GB"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557" y="5830168"/>
            <a:ext cx="351360" cy="576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300" y="1608061"/>
            <a:ext cx="4551821" cy="3024000"/>
          </a:xfrm>
          <a:prstGeom prst="rect">
            <a:avLst/>
          </a:prstGeom>
          <a:effectLst>
            <a:innerShdw blurRad="63500" dist="50800" dir="16200000">
              <a:schemeClr val="accent4">
                <a:lumMod val="60000"/>
                <a:lumOff val="40000"/>
                <a:alpha val="50000"/>
              </a:schemeClr>
            </a:innerShdw>
          </a:effectLst>
        </p:spPr>
      </p:pic>
    </p:spTree>
    <p:extLst>
      <p:ext uri="{BB962C8B-B14F-4D97-AF65-F5344CB8AC3E}">
        <p14:creationId xmlns:p14="http://schemas.microsoft.com/office/powerpoint/2010/main" val="1059802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591" y="2203312"/>
            <a:ext cx="10515600" cy="1139644"/>
          </a:xfrm>
          <a:solidFill>
            <a:srgbClr val="113A72"/>
          </a:solidFill>
        </p:spPr>
        <p:txBody>
          <a:bodyPr>
            <a:noAutofit/>
          </a:bodyPr>
          <a:lstStyle/>
          <a:p>
            <a:pPr marL="0" indent="0" algn="ctr">
              <a:buNone/>
            </a:pPr>
            <a:r>
              <a:rPr lang="en-GB" sz="7200" dirty="0">
                <a:solidFill>
                  <a:schemeClr val="bg1"/>
                </a:solidFill>
                <a:latin typeface="Bariol Bold" panose="02000506040000020003" pitchFamily="50" charset="0"/>
              </a:rPr>
              <a:t>Over to you!</a:t>
            </a:r>
          </a:p>
        </p:txBody>
      </p:sp>
      <p:sp>
        <p:nvSpPr>
          <p:cNvPr id="4" name="Content Placeholder 2"/>
          <p:cNvSpPr txBox="1">
            <a:spLocks/>
          </p:cNvSpPr>
          <p:nvPr/>
        </p:nvSpPr>
        <p:spPr>
          <a:xfrm>
            <a:off x="1" y="3429000"/>
            <a:ext cx="12191999" cy="1179111"/>
          </a:xfrm>
          <a:prstGeom prst="rect">
            <a:avLst/>
          </a:prstGeom>
          <a:solidFill>
            <a:srgbClr val="00B0F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3A72"/>
                </a:solidFill>
                <a:latin typeface="Bariol Regular" panose="0200050604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3A72"/>
                </a:solidFill>
                <a:latin typeface="Bariol Regular" panose="0200050604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3A72"/>
                </a:solidFill>
                <a:latin typeface="Bariol Regular" panose="0200050604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3A72"/>
                </a:solidFill>
                <a:latin typeface="Bariol Regular" panose="0200050604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3A72"/>
                </a:solidFill>
                <a:latin typeface="Bariol Regular" panose="0200050604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6000" dirty="0">
                <a:solidFill>
                  <a:schemeClr val="bg1"/>
                </a:solidFill>
                <a:latin typeface="+mn-lt"/>
              </a:rPr>
              <a:t>E</a:t>
            </a:r>
            <a:r>
              <a:rPr lang="en-GB" sz="6000" dirty="0" smtClean="0">
                <a:solidFill>
                  <a:schemeClr val="bg1"/>
                </a:solidFill>
                <a:latin typeface="+mn-lt"/>
              </a:rPr>
              <a:t>xplore </a:t>
            </a:r>
            <a:r>
              <a:rPr lang="en-GB" sz="6000" dirty="0">
                <a:solidFill>
                  <a:schemeClr val="bg1"/>
                </a:solidFill>
                <a:latin typeface="+mn-lt"/>
              </a:rPr>
              <a:t>and feed back</a:t>
            </a:r>
          </a:p>
        </p:txBody>
      </p:sp>
    </p:spTree>
    <p:extLst>
      <p:ext uri="{BB962C8B-B14F-4D97-AF65-F5344CB8AC3E}">
        <p14:creationId xmlns:p14="http://schemas.microsoft.com/office/powerpoint/2010/main" val="805678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78D64-EB34-4BE5-9645-787F3BDB9EAA}"/>
              </a:ext>
            </a:extLst>
          </p:cNvPr>
          <p:cNvSpPr/>
          <p:nvPr/>
        </p:nvSpPr>
        <p:spPr>
          <a:xfrm>
            <a:off x="888836" y="3039170"/>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Title 1">
            <a:extLst>
              <a:ext uri="{FF2B5EF4-FFF2-40B4-BE49-F238E27FC236}">
                <a16:creationId xmlns:a16="http://schemas.microsoft.com/office/drawing/2014/main" id="{1C4110D0-4EA8-4685-9626-C4F3D5A61551}"/>
              </a:ext>
            </a:extLst>
          </p:cNvPr>
          <p:cNvSpPr txBox="1">
            <a:spLocks/>
          </p:cNvSpPr>
          <p:nvPr/>
        </p:nvSpPr>
        <p:spPr>
          <a:xfrm>
            <a:off x="1114977" y="3037712"/>
            <a:ext cx="7513320" cy="836658"/>
          </a:xfrm>
          <a:prstGeom prst="rect">
            <a:avLst/>
          </a:prstGeom>
          <a:solidFill>
            <a:srgbClr val="0A326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3A72"/>
                </a:solidFill>
                <a:latin typeface="Bariol Bold" panose="02000506040000020003" pitchFamily="50" charset="0"/>
                <a:ea typeface="+mj-ea"/>
                <a:cs typeface="+mj-cs"/>
              </a:defRPr>
            </a:lvl1pPr>
          </a:lstStyle>
          <a:p>
            <a:r>
              <a:rPr lang="en-GB" dirty="0">
                <a:solidFill>
                  <a:schemeClr val="bg1"/>
                </a:solidFill>
              </a:rPr>
              <a:t>Academic </a:t>
            </a:r>
            <a:r>
              <a:rPr lang="en-GB" dirty="0" smtClean="0">
                <a:solidFill>
                  <a:schemeClr val="bg1"/>
                </a:solidFill>
              </a:rPr>
              <a:t>and Research Skills</a:t>
            </a:r>
            <a:endParaRPr lang="en-GB" dirty="0">
              <a:solidFill>
                <a:schemeClr val="bg1"/>
              </a:solidFill>
            </a:endParaRPr>
          </a:p>
        </p:txBody>
      </p:sp>
    </p:spTree>
    <p:extLst>
      <p:ext uri="{BB962C8B-B14F-4D97-AF65-F5344CB8AC3E}">
        <p14:creationId xmlns:p14="http://schemas.microsoft.com/office/powerpoint/2010/main" val="107549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1EFAF-71F2-43C7-91BB-159D6B233C72}"/>
              </a:ext>
            </a:extLst>
          </p:cNvPr>
          <p:cNvSpPr>
            <a:spLocks noGrp="1"/>
          </p:cNvSpPr>
          <p:nvPr>
            <p:ph type="subTitle" idx="1"/>
          </p:nvPr>
        </p:nvSpPr>
        <p:spPr>
          <a:xfrm>
            <a:off x="873580" y="1477735"/>
            <a:ext cx="5690506" cy="5070022"/>
          </a:xfrm>
        </p:spPr>
        <p:txBody>
          <a:bodyPr>
            <a:normAutofit/>
          </a:bodyPr>
          <a:lstStyle/>
          <a:p>
            <a:pPr marL="457200" indent="-457200" algn="l">
              <a:buFont typeface="Arial" panose="020B0604020202020204" pitchFamily="34" charset="0"/>
              <a:buChar char="•"/>
            </a:pPr>
            <a:r>
              <a:rPr lang="en-GB" sz="2800" dirty="0"/>
              <a:t>Information literacy provision was good, but inconsistent and difficult to find</a:t>
            </a:r>
          </a:p>
          <a:p>
            <a:pPr marL="457200" indent="-457200" algn="l">
              <a:buFont typeface="Arial" panose="020B0604020202020204" pitchFamily="34" charset="0"/>
              <a:buChar char="•"/>
            </a:pPr>
            <a:r>
              <a:rPr lang="en-GB" sz="2800" dirty="0"/>
              <a:t>Refocused and created new skills </a:t>
            </a:r>
            <a:r>
              <a:rPr lang="en-GB" sz="2800" dirty="0" smtClean="0"/>
              <a:t>guides</a:t>
            </a:r>
            <a:r>
              <a:rPr lang="en-GB" sz="2800" dirty="0"/>
              <a:t/>
            </a:r>
            <a:br>
              <a:rPr lang="en-GB" sz="2800" dirty="0"/>
            </a:br>
            <a:r>
              <a:rPr lang="en-GB" sz="2800" dirty="0"/>
              <a:t>(</a:t>
            </a:r>
            <a:r>
              <a:rPr lang="en-GB" sz="2800" dirty="0">
                <a:solidFill>
                  <a:srgbClr val="0070C0"/>
                </a:solidFill>
              </a:rPr>
              <a:t>Finding </a:t>
            </a:r>
            <a:r>
              <a:rPr lang="en-GB" sz="2800" dirty="0"/>
              <a:t>• </a:t>
            </a:r>
            <a:r>
              <a:rPr lang="en-GB" sz="2800" dirty="0">
                <a:solidFill>
                  <a:srgbClr val="0070C0"/>
                </a:solidFill>
              </a:rPr>
              <a:t>Evaluating </a:t>
            </a:r>
            <a:r>
              <a:rPr lang="en-GB" sz="2800" dirty="0">
                <a:solidFill>
                  <a:srgbClr val="002060"/>
                </a:solidFill>
              </a:rPr>
              <a:t>• </a:t>
            </a:r>
            <a:r>
              <a:rPr lang="en-GB" sz="2800" dirty="0">
                <a:solidFill>
                  <a:srgbClr val="0070C0"/>
                </a:solidFill>
              </a:rPr>
              <a:t>Managing) </a:t>
            </a:r>
          </a:p>
          <a:p>
            <a:pPr marL="457200" indent="-457200" algn="l">
              <a:buFont typeface="Arial" panose="020B0604020202020204" pitchFamily="34" charset="0"/>
              <a:buChar char="•"/>
            </a:pPr>
            <a:r>
              <a:rPr lang="en-GB" sz="2800" dirty="0"/>
              <a:t>One-stop shop</a:t>
            </a:r>
          </a:p>
          <a:p>
            <a:pPr marL="457200" indent="-457200" algn="l">
              <a:buFont typeface="Arial" panose="020B0604020202020204" pitchFamily="34" charset="0"/>
              <a:buChar char="•"/>
            </a:pPr>
            <a:r>
              <a:rPr lang="en-GB" sz="2800" dirty="0"/>
              <a:t>Video, text and interactive tools</a:t>
            </a:r>
          </a:p>
          <a:p>
            <a:pPr marL="457200" indent="-457200" algn="l">
              <a:buFont typeface="Arial" panose="020B0604020202020204" pitchFamily="34" charset="0"/>
              <a:buChar char="•"/>
            </a:pPr>
            <a:r>
              <a:rPr lang="en-GB" sz="2800" dirty="0"/>
              <a:t>High quality, improved visibility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40" y="2809085"/>
            <a:ext cx="5088252" cy="3744000"/>
          </a:xfrm>
          <a:prstGeom prst="rect">
            <a:avLst/>
          </a:prstGeom>
          <a:ln>
            <a:noFill/>
          </a:ln>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13D78D64-EB34-4BE5-9645-787F3BDB9EAA}"/>
              </a:ext>
            </a:extLst>
          </p:cNvPr>
          <p:cNvSpPr/>
          <p:nvPr/>
        </p:nvSpPr>
        <p:spPr>
          <a:xfrm>
            <a:off x="888836" y="453862"/>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8" name="Title 1">
            <a:extLst>
              <a:ext uri="{FF2B5EF4-FFF2-40B4-BE49-F238E27FC236}">
                <a16:creationId xmlns:a16="http://schemas.microsoft.com/office/drawing/2014/main" id="{1C4110D0-4EA8-4685-9626-C4F3D5A61551}"/>
              </a:ext>
            </a:extLst>
          </p:cNvPr>
          <p:cNvSpPr txBox="1">
            <a:spLocks/>
          </p:cNvSpPr>
          <p:nvPr/>
        </p:nvSpPr>
        <p:spPr>
          <a:xfrm>
            <a:off x="1099457" y="454933"/>
            <a:ext cx="7513320" cy="836658"/>
          </a:xfrm>
          <a:prstGeom prst="rect">
            <a:avLst/>
          </a:prstGeom>
          <a:solidFill>
            <a:srgbClr val="0A326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3A72"/>
                </a:solidFill>
                <a:latin typeface="Bariol Bold" panose="02000506040000020003" pitchFamily="50" charset="0"/>
                <a:ea typeface="+mj-ea"/>
                <a:cs typeface="+mj-cs"/>
              </a:defRPr>
            </a:lvl1pPr>
          </a:lstStyle>
          <a:p>
            <a:r>
              <a:rPr lang="en-GB" dirty="0">
                <a:solidFill>
                  <a:schemeClr val="bg1"/>
                </a:solidFill>
              </a:rPr>
              <a:t>Academic skills learning resources</a:t>
            </a:r>
          </a:p>
        </p:txBody>
      </p:sp>
    </p:spTree>
    <p:extLst>
      <p:ext uri="{BB962C8B-B14F-4D97-AF65-F5344CB8AC3E}">
        <p14:creationId xmlns:p14="http://schemas.microsoft.com/office/powerpoint/2010/main" val="807132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Feedback</a:t>
            </a:r>
          </a:p>
        </p:txBody>
      </p:sp>
      <p:sp>
        <p:nvSpPr>
          <p:cNvPr id="8" name="Oval Callout 7"/>
          <p:cNvSpPr/>
          <p:nvPr/>
        </p:nvSpPr>
        <p:spPr>
          <a:xfrm>
            <a:off x="4424295" y="754354"/>
            <a:ext cx="2221833" cy="986589"/>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Well Spoken</a:t>
            </a:r>
          </a:p>
        </p:txBody>
      </p:sp>
      <p:sp>
        <p:nvSpPr>
          <p:cNvPr id="9" name="Oval Callout 8"/>
          <p:cNvSpPr/>
          <p:nvPr/>
        </p:nvSpPr>
        <p:spPr>
          <a:xfrm>
            <a:off x="6441455" y="2610035"/>
            <a:ext cx="2221833" cy="986589"/>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Informative</a:t>
            </a:r>
          </a:p>
        </p:txBody>
      </p:sp>
      <p:sp>
        <p:nvSpPr>
          <p:cNvPr id="10" name="Oval Callout 9"/>
          <p:cNvSpPr/>
          <p:nvPr/>
        </p:nvSpPr>
        <p:spPr>
          <a:xfrm>
            <a:off x="2483140" y="4116527"/>
            <a:ext cx="2221833" cy="986589"/>
          </a:xfrm>
          <a:prstGeom prst="wedgeEllipseCallout">
            <a:avLst/>
          </a:prstGeom>
          <a:solidFill>
            <a:srgbClr val="1C1C1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Clear and concise</a:t>
            </a:r>
          </a:p>
        </p:txBody>
      </p:sp>
      <p:sp>
        <p:nvSpPr>
          <p:cNvPr id="11" name="Oval Callout 10"/>
          <p:cNvSpPr/>
          <p:nvPr/>
        </p:nvSpPr>
        <p:spPr>
          <a:xfrm>
            <a:off x="6578344" y="5445101"/>
            <a:ext cx="2318085" cy="986589"/>
          </a:xfrm>
          <a:prstGeom prst="wedgeEllipseCallout">
            <a:avLst/>
          </a:prstGeom>
          <a:solidFill>
            <a:srgbClr val="1C1C1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Easy to understand</a:t>
            </a:r>
          </a:p>
        </p:txBody>
      </p:sp>
      <p:sp>
        <p:nvSpPr>
          <p:cNvPr id="12" name="Oval Callout 11"/>
          <p:cNvSpPr/>
          <p:nvPr/>
        </p:nvSpPr>
        <p:spPr>
          <a:xfrm>
            <a:off x="9571759" y="3472374"/>
            <a:ext cx="2318085" cy="986589"/>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Short and simple</a:t>
            </a:r>
          </a:p>
        </p:txBody>
      </p:sp>
      <p:sp>
        <p:nvSpPr>
          <p:cNvPr id="13" name="Oval Callout 12"/>
          <p:cNvSpPr/>
          <p:nvPr/>
        </p:nvSpPr>
        <p:spPr>
          <a:xfrm>
            <a:off x="2355358" y="2905684"/>
            <a:ext cx="2221833" cy="986589"/>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Interesting</a:t>
            </a:r>
          </a:p>
        </p:txBody>
      </p:sp>
      <p:sp>
        <p:nvSpPr>
          <p:cNvPr id="14" name="Oval Callout 13"/>
          <p:cNvSpPr/>
          <p:nvPr/>
        </p:nvSpPr>
        <p:spPr>
          <a:xfrm>
            <a:off x="4179526" y="2170982"/>
            <a:ext cx="2221833" cy="986589"/>
          </a:xfrm>
          <a:prstGeom prst="wedgeEllipseCallout">
            <a:avLst/>
          </a:prstGeom>
          <a:solidFill>
            <a:srgbClr val="1C1C1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Excellent content</a:t>
            </a:r>
          </a:p>
        </p:txBody>
      </p:sp>
      <p:sp>
        <p:nvSpPr>
          <p:cNvPr id="15" name="Oval Callout 14"/>
          <p:cNvSpPr/>
          <p:nvPr/>
        </p:nvSpPr>
        <p:spPr>
          <a:xfrm>
            <a:off x="234834" y="3419876"/>
            <a:ext cx="2221833"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Fast</a:t>
            </a:r>
          </a:p>
        </p:txBody>
      </p:sp>
      <p:sp>
        <p:nvSpPr>
          <p:cNvPr id="16" name="Oval Callout 15"/>
          <p:cNvSpPr/>
          <p:nvPr/>
        </p:nvSpPr>
        <p:spPr>
          <a:xfrm>
            <a:off x="4597239" y="3378662"/>
            <a:ext cx="2221833"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Useful</a:t>
            </a:r>
          </a:p>
        </p:txBody>
      </p:sp>
      <p:sp>
        <p:nvSpPr>
          <p:cNvPr id="17" name="Oval Callout 16"/>
          <p:cNvSpPr/>
          <p:nvPr/>
        </p:nvSpPr>
        <p:spPr>
          <a:xfrm>
            <a:off x="2800165" y="5369737"/>
            <a:ext cx="2221833"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Helpful</a:t>
            </a:r>
          </a:p>
        </p:txBody>
      </p:sp>
      <p:sp>
        <p:nvSpPr>
          <p:cNvPr id="18" name="Oval Callout 17"/>
          <p:cNvSpPr/>
          <p:nvPr/>
        </p:nvSpPr>
        <p:spPr>
          <a:xfrm>
            <a:off x="9022669" y="1179619"/>
            <a:ext cx="2221833" cy="986589"/>
          </a:xfrm>
          <a:prstGeom prst="wedgeEllipseCallout">
            <a:avLst/>
          </a:prstGeom>
          <a:solidFill>
            <a:srgbClr val="1C1C1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Step-by-step</a:t>
            </a:r>
          </a:p>
        </p:txBody>
      </p:sp>
      <p:sp>
        <p:nvSpPr>
          <p:cNvPr id="19" name="Oval Callout 18"/>
          <p:cNvSpPr/>
          <p:nvPr/>
        </p:nvSpPr>
        <p:spPr>
          <a:xfrm>
            <a:off x="8870855" y="2380368"/>
            <a:ext cx="2221833"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Well thought out</a:t>
            </a:r>
          </a:p>
        </p:txBody>
      </p:sp>
      <p:sp>
        <p:nvSpPr>
          <p:cNvPr id="20" name="Oval Callout 19"/>
          <p:cNvSpPr/>
          <p:nvPr/>
        </p:nvSpPr>
        <p:spPr>
          <a:xfrm>
            <a:off x="2447604" y="1383121"/>
            <a:ext cx="2221833"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Relevant</a:t>
            </a:r>
          </a:p>
        </p:txBody>
      </p:sp>
      <p:sp>
        <p:nvSpPr>
          <p:cNvPr id="21" name="Oval Callout 20"/>
          <p:cNvSpPr/>
          <p:nvPr/>
        </p:nvSpPr>
        <p:spPr>
          <a:xfrm>
            <a:off x="225607" y="4838367"/>
            <a:ext cx="2687054" cy="978005"/>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Professionally done</a:t>
            </a:r>
          </a:p>
        </p:txBody>
      </p:sp>
      <p:sp>
        <p:nvSpPr>
          <p:cNvPr id="22" name="Oval Callout 21"/>
          <p:cNvSpPr/>
          <p:nvPr/>
        </p:nvSpPr>
        <p:spPr>
          <a:xfrm>
            <a:off x="470913" y="1989722"/>
            <a:ext cx="2221833" cy="986589"/>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Good quality</a:t>
            </a:r>
          </a:p>
        </p:txBody>
      </p:sp>
      <p:sp>
        <p:nvSpPr>
          <p:cNvPr id="23" name="Oval Callout 22"/>
          <p:cNvSpPr/>
          <p:nvPr/>
        </p:nvSpPr>
        <p:spPr>
          <a:xfrm>
            <a:off x="7180444" y="3731657"/>
            <a:ext cx="2221833" cy="986589"/>
          </a:xfrm>
          <a:prstGeom prst="wedgeEllipseCallout">
            <a:avLst/>
          </a:prstGeom>
          <a:solidFill>
            <a:srgbClr val="1C1C1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Straight to the point</a:t>
            </a:r>
          </a:p>
        </p:txBody>
      </p:sp>
      <p:sp>
        <p:nvSpPr>
          <p:cNvPr id="25" name="Oval Callout 24"/>
          <p:cNvSpPr/>
          <p:nvPr/>
        </p:nvSpPr>
        <p:spPr>
          <a:xfrm>
            <a:off x="8460843" y="4697750"/>
            <a:ext cx="2221833"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Detailed yet simple</a:t>
            </a:r>
          </a:p>
        </p:txBody>
      </p:sp>
      <p:sp>
        <p:nvSpPr>
          <p:cNvPr id="26" name="Oval Callout 25"/>
          <p:cNvSpPr/>
          <p:nvPr/>
        </p:nvSpPr>
        <p:spPr>
          <a:xfrm>
            <a:off x="6510657" y="1320714"/>
            <a:ext cx="2360198" cy="986589"/>
          </a:xfrm>
          <a:prstGeom prst="wedgeEllipseCallout">
            <a:avLst/>
          </a:prstGeom>
          <a:solidFill>
            <a:srgbClr val="07A7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Educational</a:t>
            </a:r>
          </a:p>
        </p:txBody>
      </p:sp>
      <p:sp>
        <p:nvSpPr>
          <p:cNvPr id="27" name="Oval Callout 26"/>
          <p:cNvSpPr/>
          <p:nvPr/>
        </p:nvSpPr>
        <p:spPr>
          <a:xfrm>
            <a:off x="4786563" y="4550697"/>
            <a:ext cx="2618874" cy="986589"/>
          </a:xfrm>
          <a:prstGeom prst="wedgeEllipseCallout">
            <a:avLst/>
          </a:prstGeom>
          <a:solidFill>
            <a:srgbClr val="113A7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ariol Regular"/>
                <a:ea typeface="+mn-ea"/>
                <a:cs typeface="+mn-cs"/>
              </a:rPr>
              <a:t>Not too long winded</a:t>
            </a:r>
          </a:p>
        </p:txBody>
      </p:sp>
    </p:spTree>
    <p:extLst>
      <p:ext uri="{BB962C8B-B14F-4D97-AF65-F5344CB8AC3E}">
        <p14:creationId xmlns:p14="http://schemas.microsoft.com/office/powerpoint/2010/main" val="607904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4B0D1-0B3B-49F9-B188-54E295B7FF2F}"/>
              </a:ext>
            </a:extLst>
          </p:cNvPr>
          <p:cNvSpPr>
            <a:spLocks noGrp="1"/>
          </p:cNvSpPr>
          <p:nvPr>
            <p:ph type="subTitle" idx="1"/>
          </p:nvPr>
        </p:nvSpPr>
        <p:spPr>
          <a:xfrm>
            <a:off x="781050" y="2121510"/>
            <a:ext cx="6770914" cy="1655762"/>
          </a:xfrm>
        </p:spPr>
        <p:txBody>
          <a:bodyPr>
            <a:noAutofit/>
          </a:bodyPr>
          <a:lstStyle/>
          <a:p>
            <a:pPr marL="457200" indent="-457200" algn="l">
              <a:buFont typeface="Arial" panose="020B0604020202020204" pitchFamily="34" charset="0"/>
              <a:buChar char="•"/>
            </a:pPr>
            <a:r>
              <a:rPr lang="en-GB" sz="2800" dirty="0"/>
              <a:t>Previous provision was a dated </a:t>
            </a:r>
            <a:r>
              <a:rPr lang="en-GB" sz="2800" dirty="0" err="1"/>
              <a:t>libguide</a:t>
            </a:r>
            <a:r>
              <a:rPr lang="en-GB" sz="2800" dirty="0"/>
              <a:t> and Word form</a:t>
            </a:r>
          </a:p>
          <a:p>
            <a:pPr marL="457200" indent="-457200" algn="l">
              <a:buFont typeface="Arial" panose="020B0604020202020204" pitchFamily="34" charset="0"/>
              <a:buChar char="•"/>
            </a:pPr>
            <a:r>
              <a:rPr lang="en-GB" sz="2800" dirty="0"/>
              <a:t>Developed new online guide with WDC team</a:t>
            </a:r>
          </a:p>
          <a:p>
            <a:pPr marL="457200" indent="-457200" algn="l">
              <a:buFont typeface="Arial" panose="020B0604020202020204" pitchFamily="34" charset="0"/>
              <a:buChar char="•"/>
            </a:pPr>
            <a:r>
              <a:rPr lang="en-GB" sz="2800" dirty="0"/>
              <a:t>Interactive tools to simplify literature search and project proposal planning</a:t>
            </a:r>
          </a:p>
          <a:p>
            <a:pPr marL="457200" indent="-457200" algn="l">
              <a:buFont typeface="Arial" panose="020B0604020202020204" pitchFamily="34" charset="0"/>
              <a:buChar char="•"/>
            </a:pPr>
            <a:r>
              <a:rPr lang="en-GB" sz="2800" dirty="0"/>
              <a:t>Takes a stepped approach to keep process simple and manageable</a:t>
            </a:r>
          </a:p>
          <a:p>
            <a:pPr marL="457200" indent="-457200" algn="l">
              <a:buFont typeface="Arial" panose="020B0604020202020204" pitchFamily="34" charset="0"/>
              <a:buChar char="•"/>
            </a:pPr>
            <a:r>
              <a:rPr lang="en-GB" sz="2800" dirty="0"/>
              <a:t>Plans can be saved, emailed, developed, reviewed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95946">
            <a:off x="7841216" y="1689689"/>
            <a:ext cx="3802244" cy="3996000"/>
          </a:xfrm>
          <a:prstGeom prst="rect">
            <a:avLst/>
          </a:prstGeom>
          <a:solidFill>
            <a:schemeClr val="bg1"/>
          </a:solidFill>
          <a:ln>
            <a:noFill/>
          </a:ln>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04C93CF4-BB89-4FE8-B793-8337B6AEF22F}"/>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2" name="Rectangle 11">
            <a:extLst>
              <a:ext uri="{FF2B5EF4-FFF2-40B4-BE49-F238E27FC236}">
                <a16:creationId xmlns:a16="http://schemas.microsoft.com/office/drawing/2014/main" id="{3BCCD3B7-F3D0-41F9-9F4E-F49BDAE38BBD}"/>
              </a:ext>
            </a:extLst>
          </p:cNvPr>
          <p:cNvSpPr/>
          <p:nvPr/>
        </p:nvSpPr>
        <p:spPr>
          <a:xfrm>
            <a:off x="780704" y="1237815"/>
            <a:ext cx="226141" cy="6840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3" name="Title 1">
            <a:extLst>
              <a:ext uri="{FF2B5EF4-FFF2-40B4-BE49-F238E27FC236}">
                <a16:creationId xmlns:a16="http://schemas.microsoft.com/office/drawing/2014/main" id="{C8EC0D6B-329E-4AAB-9AC3-0F7E8EFAB055}"/>
              </a:ext>
            </a:extLst>
          </p:cNvPr>
          <p:cNvSpPr txBox="1">
            <a:spLocks/>
          </p:cNvSpPr>
          <p:nvPr/>
        </p:nvSpPr>
        <p:spPr>
          <a:xfrm>
            <a:off x="991325" y="1238886"/>
            <a:ext cx="5237480" cy="684000"/>
          </a:xfrm>
          <a:prstGeom prst="rect">
            <a:avLst/>
          </a:prstGeom>
          <a:solidFill>
            <a:srgbClr val="1C1C1C"/>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lvl="0">
              <a:defRPr/>
            </a:pPr>
            <a:r>
              <a:rPr lang="en-GB" sz="3600" dirty="0">
                <a:solidFill>
                  <a:schemeClr val="bg1"/>
                </a:solidFill>
              </a:rPr>
              <a:t>Dissertation/project planners</a:t>
            </a:r>
            <a:endParaRPr kumimoji="0" lang="en-GB" sz="3600" b="0" i="0" u="none" strike="noStrike" kern="1200" cap="none" spc="0" normalizeH="0" baseline="0" noProof="0" dirty="0">
              <a:ln>
                <a:noFill/>
              </a:ln>
              <a:solidFill>
                <a:prstClr val="white"/>
              </a:solidFill>
              <a:effectLst/>
              <a:uLnTx/>
              <a:uFillTx/>
              <a:latin typeface="Bariol Regular"/>
              <a:ea typeface="+mj-ea"/>
              <a:cs typeface="+mj-cs"/>
            </a:endParaRPr>
          </a:p>
        </p:txBody>
      </p:sp>
      <p:sp>
        <p:nvSpPr>
          <p:cNvPr id="14" name="Title 1">
            <a:extLst>
              <a:ext uri="{FF2B5EF4-FFF2-40B4-BE49-F238E27FC236}">
                <a16:creationId xmlns:a16="http://schemas.microsoft.com/office/drawing/2014/main" id="{F0BBDADE-CBCA-4AAD-82E3-78BD84C02870}"/>
              </a:ext>
            </a:extLst>
          </p:cNvPr>
          <p:cNvSpPr txBox="1">
            <a:spLocks/>
          </p:cNvSpPr>
          <p:nvPr/>
        </p:nvSpPr>
        <p:spPr>
          <a:xfrm>
            <a:off x="993321" y="389619"/>
            <a:ext cx="3570515"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Research skills</a:t>
            </a:r>
          </a:p>
        </p:txBody>
      </p:sp>
    </p:spTree>
    <p:extLst>
      <p:ext uri="{BB962C8B-B14F-4D97-AF65-F5344CB8AC3E}">
        <p14:creationId xmlns:p14="http://schemas.microsoft.com/office/powerpoint/2010/main" val="4208518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9F5944B-09BD-4737-95D5-B6A40EC240B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3" name="Picture 2">
            <a:extLst>
              <a:ext uri="{FF2B5EF4-FFF2-40B4-BE49-F238E27FC236}">
                <a16:creationId xmlns:a16="http://schemas.microsoft.com/office/drawing/2014/main" id="{4DDEA2D9-2B99-43D1-A726-B96638C34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15153">
            <a:off x="1892577" y="748807"/>
            <a:ext cx="7524641" cy="5080627"/>
          </a:xfrm>
          <a:prstGeom prst="rect">
            <a:avLst/>
          </a:prstGeom>
        </p:spPr>
      </p:pic>
      <p:pic>
        <p:nvPicPr>
          <p:cNvPr id="14" name="Picture 13">
            <a:extLst>
              <a:ext uri="{FF2B5EF4-FFF2-40B4-BE49-F238E27FC236}">
                <a16:creationId xmlns:a16="http://schemas.microsoft.com/office/drawing/2014/main" id="{0F18915C-41C0-4074-AB79-208BA36BB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26085">
            <a:off x="-423267" y="588433"/>
            <a:ext cx="10243512" cy="7912413"/>
          </a:xfrm>
          <a:prstGeom prst="rect">
            <a:avLst/>
          </a:prstGeom>
        </p:spPr>
      </p:pic>
      <p:sp>
        <p:nvSpPr>
          <p:cNvPr id="8" name="Rectangle 7">
            <a:extLst>
              <a:ext uri="{FF2B5EF4-FFF2-40B4-BE49-F238E27FC236}">
                <a16:creationId xmlns:a16="http://schemas.microsoft.com/office/drawing/2014/main" id="{EA0FBB0C-ECF8-4023-833C-B4431DB30354}"/>
              </a:ext>
            </a:extLst>
          </p:cNvPr>
          <p:cNvSpPr/>
          <p:nvPr/>
        </p:nvSpPr>
        <p:spPr>
          <a:xfrm>
            <a:off x="8038263" y="4801522"/>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Bariol Regular"/>
              <a:ea typeface="+mn-ea"/>
              <a:cs typeface="+mn-cs"/>
            </a:endParaRPr>
          </a:p>
        </p:txBody>
      </p:sp>
      <p:sp>
        <p:nvSpPr>
          <p:cNvPr id="9" name="Rectangle 8">
            <a:extLst>
              <a:ext uri="{FF2B5EF4-FFF2-40B4-BE49-F238E27FC236}">
                <a16:creationId xmlns:a16="http://schemas.microsoft.com/office/drawing/2014/main" id="{71405E81-5D19-4AB0-8933-A20F0BE9CDF5}"/>
              </a:ext>
            </a:extLst>
          </p:cNvPr>
          <p:cNvSpPr/>
          <p:nvPr/>
        </p:nvSpPr>
        <p:spPr>
          <a:xfrm>
            <a:off x="6217408" y="5650789"/>
            <a:ext cx="226141" cy="6840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10" name="Title 1">
            <a:extLst>
              <a:ext uri="{FF2B5EF4-FFF2-40B4-BE49-F238E27FC236}">
                <a16:creationId xmlns:a16="http://schemas.microsoft.com/office/drawing/2014/main" id="{55CD7B1E-2345-4D87-AE84-6BC35D5DCE5F}"/>
              </a:ext>
            </a:extLst>
          </p:cNvPr>
          <p:cNvSpPr txBox="1">
            <a:spLocks/>
          </p:cNvSpPr>
          <p:nvPr/>
        </p:nvSpPr>
        <p:spPr>
          <a:xfrm>
            <a:off x="6428029" y="5651860"/>
            <a:ext cx="5237480" cy="684000"/>
          </a:xfrm>
          <a:prstGeom prst="rect">
            <a:avLst/>
          </a:prstGeom>
          <a:solidFill>
            <a:srgbClr val="1C1C1C"/>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lvl="0">
              <a:defRPr/>
            </a:pPr>
            <a:r>
              <a:rPr lang="en-GB" sz="3600" dirty="0">
                <a:solidFill>
                  <a:prstClr val="white"/>
                </a:solidFill>
                <a:latin typeface="Bariol Regular"/>
              </a:rPr>
              <a:t>libguides.ncl.ac.uk/dissertations</a:t>
            </a:r>
            <a:endParaRPr kumimoji="0" lang="en-GB" sz="3600" b="0" i="0" u="none" strike="noStrike" kern="1200" cap="none" spc="0" normalizeH="0" baseline="0" noProof="0" dirty="0">
              <a:ln>
                <a:noFill/>
              </a:ln>
              <a:solidFill>
                <a:prstClr val="white"/>
              </a:solidFill>
              <a:effectLst/>
              <a:uLnTx/>
              <a:uFillTx/>
              <a:latin typeface="Bariol Regular"/>
              <a:ea typeface="+mj-ea"/>
              <a:cs typeface="+mj-cs"/>
            </a:endParaRPr>
          </a:p>
        </p:txBody>
      </p:sp>
      <p:sp>
        <p:nvSpPr>
          <p:cNvPr id="11" name="Title 1">
            <a:extLst>
              <a:ext uri="{FF2B5EF4-FFF2-40B4-BE49-F238E27FC236}">
                <a16:creationId xmlns:a16="http://schemas.microsoft.com/office/drawing/2014/main" id="{054A5DF9-F9B9-4D4D-BE92-9067BB8E4297}"/>
              </a:ext>
            </a:extLst>
          </p:cNvPr>
          <p:cNvSpPr txBox="1">
            <a:spLocks/>
          </p:cNvSpPr>
          <p:nvPr/>
        </p:nvSpPr>
        <p:spPr>
          <a:xfrm>
            <a:off x="8269357" y="4802593"/>
            <a:ext cx="3400958"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pPr algn="l"/>
            <a:r>
              <a:rPr lang="en-GB" sz="4400" dirty="0">
                <a:solidFill>
                  <a:schemeClr val="bg1"/>
                </a:solidFill>
              </a:rPr>
              <a:t>New planners</a:t>
            </a:r>
          </a:p>
        </p:txBody>
      </p:sp>
    </p:spTree>
    <p:extLst>
      <p:ext uri="{BB962C8B-B14F-4D97-AF65-F5344CB8AC3E}">
        <p14:creationId xmlns:p14="http://schemas.microsoft.com/office/powerpoint/2010/main" val="1921665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4B0D1-0B3B-49F9-B188-54E295B7FF2F}"/>
              </a:ext>
            </a:extLst>
          </p:cNvPr>
          <p:cNvSpPr>
            <a:spLocks noGrp="1"/>
          </p:cNvSpPr>
          <p:nvPr>
            <p:ph idx="1"/>
          </p:nvPr>
        </p:nvSpPr>
        <p:spPr>
          <a:noFill/>
        </p:spPr>
        <p:txBody>
          <a:bodyPr>
            <a:noAutofit/>
          </a:bodyPr>
          <a:lstStyle/>
          <a:p>
            <a:pPr marL="342900" indent="-342900" algn="l">
              <a:buFont typeface="Arial" panose="020B0604020202020204" pitchFamily="34" charset="0"/>
              <a:buChar char="•"/>
            </a:pPr>
            <a:r>
              <a:rPr lang="en-GB" sz="3200" dirty="0"/>
              <a:t>Liaison team using them in teaching at all levels: face-to-face, online and flipped classroom</a:t>
            </a:r>
          </a:p>
          <a:p>
            <a:pPr marL="342900" indent="-342900" algn="l">
              <a:buFont typeface="Arial" panose="020B0604020202020204" pitchFamily="34" charset="0"/>
              <a:buChar char="•"/>
            </a:pPr>
            <a:r>
              <a:rPr lang="en-GB" sz="3200" dirty="0"/>
              <a:t>Supporting individual enquiries and appointments</a:t>
            </a:r>
          </a:p>
          <a:p>
            <a:pPr marL="342900" indent="-342900" algn="l">
              <a:buFont typeface="Arial" panose="020B0604020202020204" pitchFamily="34" charset="0"/>
              <a:buChar char="•"/>
            </a:pPr>
            <a:r>
              <a:rPr lang="en-GB" sz="3200" dirty="0"/>
              <a:t>Embedded in BB modules</a:t>
            </a:r>
          </a:p>
          <a:p>
            <a:pPr marL="342900" indent="-342900" algn="l">
              <a:buFont typeface="Arial" panose="020B0604020202020204" pitchFamily="34" charset="0"/>
              <a:buChar char="•"/>
            </a:pPr>
            <a:r>
              <a:rPr lang="en-GB" sz="3200" dirty="0"/>
              <a:t>Promoted via our marketing and </a:t>
            </a:r>
            <a:r>
              <a:rPr lang="en-GB" sz="3200" dirty="0" err="1"/>
              <a:t>comms</a:t>
            </a:r>
            <a:r>
              <a:rPr lang="en-GB" sz="3200" dirty="0"/>
              <a:t> </a:t>
            </a:r>
            <a:r>
              <a:rPr lang="en-GB" sz="3200" dirty="0" smtClean="0"/>
              <a:t>teams</a:t>
            </a:r>
          </a:p>
          <a:p>
            <a:pPr marL="342900" indent="-342900" algn="l">
              <a:buFont typeface="Arial" panose="020B0604020202020204" pitchFamily="34" charset="0"/>
              <a:buChar char="•"/>
            </a:pPr>
            <a:r>
              <a:rPr lang="en-GB" sz="3200" dirty="0" smtClean="0"/>
              <a:t>Can </a:t>
            </a:r>
            <a:r>
              <a:rPr lang="en-GB" sz="3200" i="1" dirty="0">
                <a:latin typeface="Bariol Bold" panose="02000506040000020003" pitchFamily="50" charset="0"/>
              </a:rPr>
              <a:t>you</a:t>
            </a:r>
            <a:r>
              <a:rPr lang="en-GB" sz="3200" dirty="0"/>
              <a:t> help us?...</a:t>
            </a:r>
          </a:p>
        </p:txBody>
      </p:sp>
      <p:sp>
        <p:nvSpPr>
          <p:cNvPr id="5" name="Rectangle 4">
            <a:extLst>
              <a:ext uri="{FF2B5EF4-FFF2-40B4-BE49-F238E27FC236}">
                <a16:creationId xmlns:a16="http://schemas.microsoft.com/office/drawing/2014/main" id="{E631AA5F-030E-43DC-BED9-36CE651D45D5}"/>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6" name="Title 1">
            <a:extLst>
              <a:ext uri="{FF2B5EF4-FFF2-40B4-BE49-F238E27FC236}">
                <a16:creationId xmlns:a16="http://schemas.microsoft.com/office/drawing/2014/main" id="{E570553C-6274-4CFB-B158-85654B336129}"/>
              </a:ext>
            </a:extLst>
          </p:cNvPr>
          <p:cNvSpPr txBox="1">
            <a:spLocks/>
          </p:cNvSpPr>
          <p:nvPr/>
        </p:nvSpPr>
        <p:spPr>
          <a:xfrm>
            <a:off x="993321" y="389619"/>
            <a:ext cx="5596322"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Using the new resources</a:t>
            </a:r>
          </a:p>
        </p:txBody>
      </p:sp>
      <p:sp>
        <p:nvSpPr>
          <p:cNvPr id="7" name="Title 3"/>
          <p:cNvSpPr txBox="1">
            <a:spLocks/>
          </p:cNvSpPr>
          <p:nvPr/>
        </p:nvSpPr>
        <p:spPr>
          <a:xfrm>
            <a:off x="895769" y="5479898"/>
            <a:ext cx="7952955" cy="648000"/>
          </a:xfrm>
          <a:prstGeom prst="rect">
            <a:avLst/>
          </a:prstGeom>
          <a:solidFill>
            <a:srgbClr val="00A8E1">
              <a:alpha val="94902"/>
            </a:srgb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dirty="0" smtClean="0">
                <a:solidFill>
                  <a:prstClr val="white"/>
                </a:solidFill>
                <a:latin typeface="Calibri" panose="020F0502020204030204"/>
              </a:rPr>
              <a:t>www.ncl.ac.uk/library/subject-support</a:t>
            </a:r>
            <a:endParaRPr kumimoji="0" lang="en-GB"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321" y="5484661"/>
            <a:ext cx="351360" cy="576000"/>
          </a:xfrm>
          <a:prstGeom prst="rect">
            <a:avLst/>
          </a:prstGeom>
        </p:spPr>
      </p:pic>
    </p:spTree>
    <p:extLst>
      <p:ext uri="{BB962C8B-B14F-4D97-AF65-F5344CB8AC3E}">
        <p14:creationId xmlns:p14="http://schemas.microsoft.com/office/powerpoint/2010/main" val="3803050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18929" y="2143164"/>
            <a:ext cx="9041297" cy="4516054"/>
          </a:xfrm>
        </p:spPr>
        <p:txBody>
          <a:bodyPr vert="horz" lIns="91440" tIns="45720" rIns="91440" bIns="45720" rtlCol="0" anchor="t">
            <a:noAutofit/>
          </a:bodyPr>
          <a:lstStyle/>
          <a:p>
            <a:pPr marL="457200" indent="-457200" algn="l">
              <a:buFont typeface="Arial" panose="020B0604020202020204" pitchFamily="34" charset="0"/>
              <a:buChar char="•"/>
            </a:pPr>
            <a:r>
              <a:rPr lang="en-GB" sz="2600" dirty="0">
                <a:latin typeface="Bariol Regular"/>
              </a:rPr>
              <a:t>Longstanding information skills module for PGR/research masters students</a:t>
            </a:r>
          </a:p>
          <a:p>
            <a:pPr marL="457200" indent="-457200" algn="l">
              <a:buFont typeface="Arial" panose="020B0604020202020204" pitchFamily="34" charset="0"/>
              <a:buChar char="•"/>
            </a:pPr>
            <a:r>
              <a:rPr lang="en-GB" sz="2600" dirty="0">
                <a:latin typeface="Bariol Regular"/>
              </a:rPr>
              <a:t>Growing in content, complexity, cohort</a:t>
            </a:r>
          </a:p>
          <a:p>
            <a:pPr marL="457200" indent="-457200" algn="l">
              <a:buFont typeface="Arial" panose="020B0604020202020204" pitchFamily="34" charset="0"/>
              <a:buChar char="•"/>
            </a:pPr>
            <a:r>
              <a:rPr lang="en-GB" sz="2600" dirty="0">
                <a:latin typeface="Bariol Regular"/>
              </a:rPr>
              <a:t>Difficult catering for mixed experience, subject areas, availability, information needs</a:t>
            </a:r>
          </a:p>
          <a:p>
            <a:pPr marL="457200" indent="-457200" algn="l">
              <a:buFont typeface="Arial" panose="020B0604020202020204" pitchFamily="34" charset="0"/>
              <a:buChar char="•"/>
            </a:pPr>
            <a:r>
              <a:rPr lang="en-GB" sz="2600" dirty="0">
                <a:latin typeface="Bariol Regular"/>
              </a:rPr>
              <a:t>Negative feedback </a:t>
            </a:r>
            <a:r>
              <a:rPr lang="en-GB" sz="2600" dirty="0" smtClean="0">
                <a:latin typeface="Bariol Regular"/>
              </a:rPr>
              <a:t>re </a:t>
            </a:r>
            <a:r>
              <a:rPr lang="en-GB" sz="2600" dirty="0">
                <a:latin typeface="Bariol Regular"/>
              </a:rPr>
              <a:t>lack of flexibility and tailoring</a:t>
            </a:r>
          </a:p>
          <a:p>
            <a:pPr marL="457200" indent="-457200" algn="l">
              <a:buFont typeface="Arial" panose="020B0604020202020204" pitchFamily="34" charset="0"/>
              <a:buChar char="•"/>
            </a:pPr>
            <a:r>
              <a:rPr lang="en-GB" sz="2600" dirty="0">
                <a:latin typeface="Bariol Regular"/>
              </a:rPr>
              <a:t>HaSS Faculty using blended delivery for PGR training modules</a:t>
            </a:r>
          </a:p>
          <a:p>
            <a:pPr marL="457200" indent="-457200" algn="l">
              <a:buFont typeface="Arial" panose="020B0604020202020204" pitchFamily="34" charset="0"/>
              <a:buChar char="•"/>
            </a:pPr>
            <a:r>
              <a:rPr lang="en-GB" sz="2600" dirty="0">
                <a:latin typeface="Bariol Regular"/>
              </a:rPr>
              <a:t>Five month project….for delivery October 2018</a:t>
            </a:r>
          </a:p>
          <a:p>
            <a:pPr marL="457200" indent="-457200" algn="l">
              <a:buFont typeface="Arial" panose="020B0604020202020204" pitchFamily="34" charset="0"/>
              <a:buChar char="•"/>
            </a:pPr>
            <a:r>
              <a:rPr lang="en-GB" sz="2600" dirty="0"/>
              <a:t>Collaboration with LTDS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932" y="1314358"/>
            <a:ext cx="1670102" cy="5184000"/>
          </a:xfrm>
          <a:prstGeom prst="rect">
            <a:avLst/>
          </a:prstGeom>
        </p:spPr>
      </p:pic>
      <p:sp>
        <p:nvSpPr>
          <p:cNvPr id="5" name="Rectangle 4">
            <a:extLst>
              <a:ext uri="{FF2B5EF4-FFF2-40B4-BE49-F238E27FC236}">
                <a16:creationId xmlns:a16="http://schemas.microsoft.com/office/drawing/2014/main" id="{669D7680-4998-4A91-A25E-DE118B5214BD}"/>
              </a:ext>
            </a:extLst>
          </p:cNvPr>
          <p:cNvSpPr/>
          <p:nvPr/>
        </p:nvSpPr>
        <p:spPr>
          <a:xfrm>
            <a:off x="782700" y="388548"/>
            <a:ext cx="226141" cy="8352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6" name="Rectangle 5">
            <a:extLst>
              <a:ext uri="{FF2B5EF4-FFF2-40B4-BE49-F238E27FC236}">
                <a16:creationId xmlns:a16="http://schemas.microsoft.com/office/drawing/2014/main" id="{3A0DAF2A-7156-4959-8AB6-0B3123E928C8}"/>
              </a:ext>
            </a:extLst>
          </p:cNvPr>
          <p:cNvSpPr/>
          <p:nvPr/>
        </p:nvSpPr>
        <p:spPr>
          <a:xfrm>
            <a:off x="780704" y="1237815"/>
            <a:ext cx="226141" cy="684000"/>
          </a:xfrm>
          <a:prstGeom prst="rect">
            <a:avLst/>
          </a:prstGeom>
          <a:solidFill>
            <a:srgbClr val="00A8E1">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ariol Regular"/>
              <a:ea typeface="+mn-ea"/>
              <a:cs typeface="+mn-cs"/>
            </a:endParaRPr>
          </a:p>
        </p:txBody>
      </p:sp>
      <p:sp>
        <p:nvSpPr>
          <p:cNvPr id="7" name="Title 1">
            <a:extLst>
              <a:ext uri="{FF2B5EF4-FFF2-40B4-BE49-F238E27FC236}">
                <a16:creationId xmlns:a16="http://schemas.microsoft.com/office/drawing/2014/main" id="{48781135-1AC8-4E3D-BDB2-ADE0C9D3A551}"/>
              </a:ext>
            </a:extLst>
          </p:cNvPr>
          <p:cNvSpPr txBox="1">
            <a:spLocks/>
          </p:cNvSpPr>
          <p:nvPr/>
        </p:nvSpPr>
        <p:spPr>
          <a:xfrm>
            <a:off x="991325" y="1238886"/>
            <a:ext cx="3779458" cy="684000"/>
          </a:xfrm>
          <a:prstGeom prst="rect">
            <a:avLst/>
          </a:prstGeom>
          <a:solidFill>
            <a:srgbClr val="1C1C1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C5F"/>
                </a:solidFill>
                <a:latin typeface="Bariol Bold" panose="02000506040000020003" pitchFamily="50" charset="0"/>
                <a:ea typeface="+mj-ea"/>
                <a:cs typeface="+mj-cs"/>
              </a:defRPr>
            </a:lvl1pPr>
          </a:lstStyle>
          <a:p>
            <a:pPr lvl="0">
              <a:defRPr/>
            </a:pPr>
            <a:r>
              <a:rPr lang="en-GB" sz="3600" dirty="0">
                <a:solidFill>
                  <a:schemeClr val="bg1"/>
                </a:solidFill>
              </a:rPr>
              <a:t>HSS8002 module</a:t>
            </a:r>
            <a:endParaRPr kumimoji="0" lang="en-GB" sz="3600" b="0" i="0" u="none" strike="noStrike" kern="1200" cap="none" spc="0" normalizeH="0" baseline="0" noProof="0" dirty="0">
              <a:ln>
                <a:noFill/>
              </a:ln>
              <a:solidFill>
                <a:schemeClr val="bg1"/>
              </a:solidFill>
              <a:effectLst/>
              <a:uLnTx/>
              <a:uFillTx/>
              <a:latin typeface="Bariol Regular"/>
            </a:endParaRPr>
          </a:p>
        </p:txBody>
      </p:sp>
      <p:sp>
        <p:nvSpPr>
          <p:cNvPr id="8" name="Title 1">
            <a:extLst>
              <a:ext uri="{FF2B5EF4-FFF2-40B4-BE49-F238E27FC236}">
                <a16:creationId xmlns:a16="http://schemas.microsoft.com/office/drawing/2014/main" id="{8C28F416-437B-4A46-8811-AE7866F22451}"/>
              </a:ext>
            </a:extLst>
          </p:cNvPr>
          <p:cNvSpPr txBox="1">
            <a:spLocks/>
          </p:cNvSpPr>
          <p:nvPr/>
        </p:nvSpPr>
        <p:spPr>
          <a:xfrm>
            <a:off x="993321" y="389619"/>
            <a:ext cx="3570515" cy="836658"/>
          </a:xfrm>
          <a:prstGeom prst="rect">
            <a:avLst/>
          </a:prstGeom>
          <a:solidFill>
            <a:srgbClr val="0A326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rgbClr val="113A72"/>
                </a:solidFill>
                <a:latin typeface="Bariol Bold" panose="02000506040000020003" pitchFamily="50" charset="0"/>
                <a:ea typeface="+mj-ea"/>
                <a:cs typeface="+mj-cs"/>
              </a:defRPr>
            </a:lvl1pPr>
          </a:lstStyle>
          <a:p>
            <a:r>
              <a:rPr lang="en-GB" sz="4400" dirty="0">
                <a:solidFill>
                  <a:schemeClr val="bg1"/>
                </a:solidFill>
              </a:rPr>
              <a:t>Research skills</a:t>
            </a:r>
          </a:p>
        </p:txBody>
      </p:sp>
    </p:spTree>
    <p:extLst>
      <p:ext uri="{BB962C8B-B14F-4D97-AF65-F5344CB8AC3E}">
        <p14:creationId xmlns:p14="http://schemas.microsoft.com/office/powerpoint/2010/main" val="551801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Bariol Bold"/>
        <a:ea typeface=""/>
        <a:cs typeface=""/>
      </a:majorFont>
      <a:minorFont>
        <a:latin typeface="Bariol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latin typeface="Bariol Regular" panose="02000506040000020003" pitchFamily="50" charset="0"/>
          </a:defRPr>
        </a:defPPr>
      </a:lstStyle>
    </a:txDef>
  </a:objectDefaults>
  <a:extraClrSchemeLst/>
  <a:extLst>
    <a:ext uri="{05A4C25C-085E-4340-85A3-A5531E510DB2}">
      <thm15:themeFamily xmlns:thm15="http://schemas.microsoft.com/office/thememl/2012/main" name="New VI - Newcastle University Library template.potx" id="{4EC74BB2-1AF3-4F48-BA2A-44313A5398D5}" vid="{6BC64553-0E83-4665-B7C7-1EE47C9AE7A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Bariol Bold"/>
        <a:ea typeface=""/>
        <a:cs typeface=""/>
      </a:majorFont>
      <a:minorFont>
        <a:latin typeface="Bariol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latin typeface="Bariol Regular" panose="02000506040000020003" pitchFamily="50" charset="0"/>
          </a:defRPr>
        </a:defPPr>
      </a:lstStyle>
    </a:txDef>
  </a:objectDefaults>
  <a:extraClrSchemeLst/>
  <a:extLst>
    <a:ext uri="{05A4C25C-085E-4340-85A3-A5531E510DB2}">
      <thm15:themeFamily xmlns:thm15="http://schemas.microsoft.com/office/thememl/2012/main" name="Presentation1" id="{718930B3-5C96-4112-89F6-D5A78E58A65A}" vid="{40040B20-9C08-4C75-93BD-C182BEDD4C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for academics</Template>
  <TotalTime>1750</TotalTime>
  <Words>857</Words>
  <Application>Microsoft Office PowerPoint</Application>
  <PresentationFormat>Widescreen</PresentationFormat>
  <Paragraphs>133</Paragraphs>
  <Slides>22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Bariol Bold</vt:lpstr>
      <vt:lpstr>Bariol Light</vt:lpstr>
      <vt:lpstr>Bariol Regular</vt:lpstr>
      <vt:lpstr>Calibri</vt:lpstr>
      <vt:lpstr>Office Theme</vt:lpstr>
      <vt:lpstr>2_Office Theme</vt:lpstr>
      <vt:lpstr>From fake news to shrewd views: working with the Library to develop students’ academic skills</vt:lpstr>
      <vt:lpstr>Outline for today </vt:lpstr>
      <vt:lpstr>PowerPoint Presentation</vt:lpstr>
      <vt:lpstr>PowerPoint Presentation</vt:lpstr>
      <vt:lpstr>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Viewing online reading 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Reading Lists</dc:title>
  <dc:creator>Louise Gordon</dc:creator>
  <cp:lastModifiedBy>Lucy Keating</cp:lastModifiedBy>
  <cp:revision>66</cp:revision>
  <cp:lastPrinted>2018-08-09T08:47:47Z</cp:lastPrinted>
  <dcterms:created xsi:type="dcterms:W3CDTF">2018-04-19T12:50:20Z</dcterms:created>
  <dcterms:modified xsi:type="dcterms:W3CDTF">2019-03-14T10:09:54Z</dcterms:modified>
</cp:coreProperties>
</file>