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0"/>
  </p:notesMasterIdLst>
  <p:sldIdLst>
    <p:sldId id="301" r:id="rId2"/>
    <p:sldId id="308" r:id="rId3"/>
    <p:sldId id="306" r:id="rId4"/>
    <p:sldId id="305" r:id="rId5"/>
    <p:sldId id="309" r:id="rId6"/>
    <p:sldId id="300" r:id="rId7"/>
    <p:sldId id="307" r:id="rId8"/>
    <p:sldId id="256" r:id="rId9"/>
    <p:sldId id="297" r:id="rId10"/>
    <p:sldId id="286" r:id="rId11"/>
    <p:sldId id="288" r:id="rId12"/>
    <p:sldId id="291" r:id="rId13"/>
    <p:sldId id="292" r:id="rId14"/>
    <p:sldId id="298" r:id="rId15"/>
    <p:sldId id="285" r:id="rId16"/>
    <p:sldId id="310" r:id="rId17"/>
    <p:sldId id="311" r:id="rId18"/>
    <p:sldId id="312" r:id="rId19"/>
  </p:sldIdLst>
  <p:sldSz cx="12192000" cy="6858000"/>
  <p:notesSz cx="6858000" cy="9144000"/>
  <p:embeddedFontLst>
    <p:embeddedFont>
      <p:font typeface="Arial Bold" panose="020B0704020202020204" pitchFamily="34" charset="0"/>
      <p:bold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Derailed" panose="020B0503030101060003" pitchFamily="34" charset="0"/>
      <p:regular r:id="rId26"/>
      <p:bold r:id="rId27"/>
      <p:italic r:id="rId28"/>
      <p:boldItalic r:id="rId29"/>
    </p:embeddedFont>
    <p:embeddedFont>
      <p:font typeface="Sakkal Majalla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Chedgzoy" initials="K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9"/>
    <p:restoredTop sz="83661" autoAdjust="0"/>
  </p:normalViewPr>
  <p:slideViewPr>
    <p:cSldViewPr snapToGrid="0" snapToObjects="1" showGuides="1">
      <p:cViewPr varScale="1">
        <p:scale>
          <a:sx n="89" d="100"/>
          <a:sy n="89" d="100"/>
        </p:scale>
        <p:origin x="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18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BFB2942-847E-407B-9A7E-147C8871AF89}"/>
    <pc:docChg chg="modSld">
      <pc:chgData name="" userId="" providerId="" clId="Web-{ABFB2942-847E-407B-9A7E-147C8871AF89}" dt="2019-03-21T12:36:10.246" v="88" actId="20577"/>
      <pc:docMkLst>
        <pc:docMk/>
      </pc:docMkLst>
      <pc:sldChg chg="modSp">
        <pc:chgData name="" userId="" providerId="" clId="Web-{ABFB2942-847E-407B-9A7E-147C8871AF89}" dt="2019-03-21T12:31:51.386" v="31" actId="20577"/>
        <pc:sldMkLst>
          <pc:docMk/>
          <pc:sldMk cId="41493359" sldId="300"/>
        </pc:sldMkLst>
        <pc:spChg chg="mod">
          <ac:chgData name="" userId="" providerId="" clId="Web-{ABFB2942-847E-407B-9A7E-147C8871AF89}" dt="2019-03-21T12:31:51.386" v="31" actId="20577"/>
          <ac:spMkLst>
            <pc:docMk/>
            <pc:sldMk cId="41493359" sldId="300"/>
            <ac:spMk id="3" creationId="{00000000-0000-0000-0000-000000000000}"/>
          </ac:spMkLst>
        </pc:spChg>
      </pc:sldChg>
      <pc:sldChg chg="addCm">
        <pc:chgData name="" userId="" providerId="" clId="Web-{ABFB2942-847E-407B-9A7E-147C8871AF89}" dt="2019-03-21T12:26:37.089" v="1"/>
        <pc:sldMkLst>
          <pc:docMk/>
          <pc:sldMk cId="3697220196" sldId="301"/>
        </pc:sldMkLst>
      </pc:sldChg>
      <pc:sldChg chg="modSp">
        <pc:chgData name="" userId="" providerId="" clId="Web-{ABFB2942-847E-407B-9A7E-147C8871AF89}" dt="2019-03-21T12:33:18.590" v="56" actId="20577"/>
        <pc:sldMkLst>
          <pc:docMk/>
          <pc:sldMk cId="2561162939" sldId="306"/>
        </pc:sldMkLst>
        <pc:spChg chg="mod">
          <ac:chgData name="" userId="" providerId="" clId="Web-{ABFB2942-847E-407B-9A7E-147C8871AF89}" dt="2019-03-21T12:33:18.590" v="56" actId="20577"/>
          <ac:spMkLst>
            <pc:docMk/>
            <pc:sldMk cId="2561162939" sldId="306"/>
            <ac:spMk id="3" creationId="{00000000-0000-0000-0000-000000000000}"/>
          </ac:spMkLst>
        </pc:spChg>
      </pc:sldChg>
      <pc:sldChg chg="modSp">
        <pc:chgData name="" userId="" providerId="" clId="Web-{ABFB2942-847E-407B-9A7E-147C8871AF89}" dt="2019-03-21T12:36:10.246" v="88" actId="20577"/>
        <pc:sldMkLst>
          <pc:docMk/>
          <pc:sldMk cId="4175275163" sldId="307"/>
        </pc:sldMkLst>
        <pc:spChg chg="mod">
          <ac:chgData name="" userId="" providerId="" clId="Web-{ABFB2942-847E-407B-9A7E-147C8871AF89}" dt="2019-03-21T12:36:10.246" v="88" actId="20577"/>
          <ac:spMkLst>
            <pc:docMk/>
            <pc:sldMk cId="4175275163" sldId="307"/>
            <ac:spMk id="3" creationId="{00000000-0000-0000-0000-000000000000}"/>
          </ac:spMkLst>
        </pc:spChg>
      </pc:sldChg>
      <pc:sldChg chg="modSp">
        <pc:chgData name="" userId="" providerId="" clId="Web-{ABFB2942-847E-407B-9A7E-147C8871AF89}" dt="2019-03-21T12:30:28.620" v="29" actId="14100"/>
        <pc:sldMkLst>
          <pc:docMk/>
          <pc:sldMk cId="3923076241" sldId="308"/>
        </pc:sldMkLst>
        <pc:spChg chg="mod">
          <ac:chgData name="" userId="" providerId="" clId="Web-{ABFB2942-847E-407B-9A7E-147C8871AF89}" dt="2019-03-21T12:30:28.620" v="29" actId="14100"/>
          <ac:spMkLst>
            <pc:docMk/>
            <pc:sldMk cId="3923076241" sldId="30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C2FED9F3-DFCC-3541-89F3-45FB564C9582}" type="datetimeFigureOut">
              <a:rPr lang="en-GB" smtClean="0"/>
              <a:pPr/>
              <a:t>26/03/2019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A053DDE6-AA85-CC4B-A952-8191F9DE90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6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FIXED Image / Presentation title slide. </a:t>
            </a:r>
          </a:p>
          <a:p>
            <a:r>
              <a:rPr lang="en-GB" dirty="0"/>
              <a:t>Insert title and sub-deck as required to start your presentation.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`1234567890-=</a:t>
            </a:r>
            <a:r>
              <a:rPr lang="en-GB" dirty="0" err="1"/>
              <a:t>qwertyuiop</a:t>
            </a:r>
            <a:r>
              <a:rPr lang="en-GB" dirty="0"/>
              <a:t>[]</a:t>
            </a:r>
            <a:r>
              <a:rPr lang="en-GB" dirty="0" err="1"/>
              <a:t>asdfghjkl</a:t>
            </a:r>
            <a:r>
              <a:rPr lang="en-GB" dirty="0"/>
              <a:t>;’#\</a:t>
            </a:r>
            <a:r>
              <a:rPr lang="en-GB" dirty="0" err="1"/>
              <a:t>zxcvbnm</a:t>
            </a:r>
            <a:r>
              <a:rPr lang="en-GB" dirty="0"/>
              <a:t>,./</a:t>
            </a:r>
          </a:p>
          <a:p>
            <a:r>
              <a:rPr lang="en-GB" dirty="0"/>
              <a:t>¬!”£$%^&amp;*()_+QWERTYUIOP{}ASDFGHJKL:@~|ZXCVBNM&lt;&gt;?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037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68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870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70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FIXED Image / Presentation title slide. </a:t>
            </a:r>
          </a:p>
          <a:p>
            <a:r>
              <a:rPr lang="en-GB" dirty="0"/>
              <a:t>Insert title and sub-deck as required to start your presentation.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`1234567890-=</a:t>
            </a:r>
            <a:r>
              <a:rPr lang="en-GB" dirty="0" err="1"/>
              <a:t>qwertyuiop</a:t>
            </a:r>
            <a:r>
              <a:rPr lang="en-GB" dirty="0"/>
              <a:t>[]</a:t>
            </a:r>
            <a:r>
              <a:rPr lang="en-GB" dirty="0" err="1"/>
              <a:t>asdfghjkl</a:t>
            </a:r>
            <a:r>
              <a:rPr lang="en-GB" dirty="0"/>
              <a:t>;’#\</a:t>
            </a:r>
            <a:r>
              <a:rPr lang="en-GB" dirty="0" err="1"/>
              <a:t>zxcvbnm</a:t>
            </a:r>
            <a:r>
              <a:rPr lang="en-GB" dirty="0"/>
              <a:t>,./</a:t>
            </a:r>
          </a:p>
          <a:p>
            <a:r>
              <a:rPr lang="en-GB" dirty="0"/>
              <a:t>¬!”£$%^&amp;*()_+QWERTYUIOP{}ASDFGHJKL:@~|ZXCVBNM&lt;&gt;?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41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67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35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19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906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5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3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image section divider slide. </a:t>
            </a:r>
          </a:p>
          <a:p>
            <a:r>
              <a:rPr lang="en-GB" dirty="0"/>
              <a:t>Edit copy as required.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18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07AA33-1A8C-2644-AA69-AF22DDDF9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527" y="1043273"/>
            <a:ext cx="8347338" cy="23876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85" y="3525397"/>
            <a:ext cx="8325080" cy="1591909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1DBE8-9384-194E-8247-99FB7E2E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785" y="6059277"/>
            <a:ext cx="2743200" cy="27484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 b="0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8111913" y="6088663"/>
            <a:ext cx="3879267" cy="30931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From Newcastle. </a:t>
            </a:r>
            <a:r>
              <a:rPr lang="en-GB" sz="2010" b="1" i="0" kern="1200" dirty="0">
                <a:solidFill>
                  <a:schemeClr val="accent4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For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82CCB69-211F-4783-9C3D-47A7EC53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001" y="2012400"/>
            <a:ext cx="35100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94AA126-57B5-428E-BFD4-C01253427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0225" y="1079380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</a:t>
            </a:r>
          </a:p>
          <a:p>
            <a:pPr lvl="0"/>
            <a:r>
              <a:rPr lang="en-US" dirty="0"/>
              <a:t>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3F725CB-3439-4650-8EE9-40D1FCE93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83808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001" y="2012400"/>
            <a:ext cx="35100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7B34DB-089D-6043-A4E4-29235A2748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39951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52667A-CCA9-46DB-A4D4-05C94BDFE0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0225" y="1079380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</a:t>
            </a:r>
          </a:p>
          <a:p>
            <a:pPr lvl="0"/>
            <a:r>
              <a:rPr lang="en-US" dirty="0"/>
              <a:t>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41B8332-414A-4056-A9EE-6260B3FF30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8936" y="1079432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</a:t>
            </a:r>
          </a:p>
          <a:p>
            <a:pPr lvl="0"/>
            <a:r>
              <a:rPr lang="en-US" dirty="0"/>
              <a:t>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E1C3470-81B3-46B0-835F-087A908686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45751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3" y="1089815"/>
            <a:ext cx="11020281" cy="73037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25135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D6B8E-E9B8-4CAF-9962-7B19C452C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97" t="17107" r="2355" b="8176"/>
          <a:stretch/>
        </p:blipFill>
        <p:spPr>
          <a:xfrm>
            <a:off x="353683" y="1173192"/>
            <a:ext cx="11550770" cy="51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47AC8-1755-4DB2-BE3A-F9F92DEF1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27" t="12201" r="3356" b="15724"/>
          <a:stretch/>
        </p:blipFill>
        <p:spPr>
          <a:xfrm>
            <a:off x="345057" y="836762"/>
            <a:ext cx="11437412" cy="4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Enabl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E4028-966E-4D77-8176-9F6584755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9" t="15220" r="3355" b="18239"/>
          <a:stretch/>
        </p:blipFill>
        <p:spPr>
          <a:xfrm>
            <a:off x="362309" y="1043796"/>
            <a:ext cx="11420160" cy="45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F5A896-A0FB-4988-AE27-5E0603721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3" t="15891" r="3356" b="11320"/>
          <a:stretch/>
        </p:blipFill>
        <p:spPr>
          <a:xfrm>
            <a:off x="405441" y="1089814"/>
            <a:ext cx="11377027" cy="499180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7907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13" y="5974048"/>
            <a:ext cx="1041717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588" y="1053410"/>
            <a:ext cx="10417175" cy="7938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2041525"/>
            <a:ext cx="10417175" cy="3621088"/>
          </a:xfrm>
        </p:spPr>
        <p:txBody>
          <a:bodyPr/>
          <a:lstStyle>
            <a:lvl1pPr>
              <a:defRPr sz="1050" b="0"/>
            </a:lvl1pPr>
          </a:lstStyle>
          <a:p>
            <a:pPr lvl="0"/>
            <a:r>
              <a:rPr lang="en-US" dirty="0"/>
              <a:t>Data content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2B0E90-5A79-4957-95BD-F0D29BCB2D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78806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388" y="5976218"/>
            <a:ext cx="6050376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7634" y="1053410"/>
            <a:ext cx="6039130" cy="7938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7634" y="2041525"/>
            <a:ext cx="6039129" cy="3621088"/>
          </a:xfrm>
        </p:spPr>
        <p:txBody>
          <a:bodyPr/>
          <a:lstStyle>
            <a:lvl1pPr>
              <a:defRPr sz="1050" b="0"/>
            </a:lvl1pPr>
          </a:lstStyle>
          <a:p>
            <a:pPr lvl="0"/>
            <a:r>
              <a:rPr lang="en-US" dirty="0"/>
              <a:t>Data content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6769" y="2150054"/>
            <a:ext cx="3577585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D05D53A-A179-4AF2-B528-F70C332CAF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33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01838" y="1965330"/>
            <a:ext cx="3224925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179388" indent="-179388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AE206F3-C0B6-4852-B385-BE04194DB4B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17525" y="1801813"/>
            <a:ext cx="6630988" cy="3694112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01C33A-CB01-4104-9384-BA2B27DEC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121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57D6-7A16-F24D-94C0-B75AF5D0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22-3A5C-BE46-8730-1CBF6930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2012692"/>
            <a:ext cx="831959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5B7104-6B9A-4FF3-B209-F13FAE4BE0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Derailed" panose="020B0503030101060003" pitchFamily="34" charset="77"/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41959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55788" y="1042988"/>
            <a:ext cx="8543925" cy="48133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1FB0B8-7362-4508-A1CD-065DA2FA2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55788" y="5974553"/>
            <a:ext cx="8543925" cy="36512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935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489435" y="947738"/>
            <a:ext cx="9379669" cy="524567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69767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EDFDEC-A6A5-43CB-8F51-12CA762B79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B28E39D-B16C-4EFA-B9BE-4B2F4AE95A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0514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56AE52C-B362-4832-A02A-A193ACECC4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6040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D733867-34D2-415F-B63F-CBA396B622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4988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D8AAC42-1A33-4AEE-A0A2-84610A056E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0514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BA4258E-1FCE-49EE-80D2-12B98D8EA9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6040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80B7760-6999-4BB9-8B09-AE55BF7B0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80760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50B4-0EE2-024C-A441-93227D34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9933380-6C89-441C-B87C-347C8B43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20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606-4D9B-4B6D-8A12-631527A6443A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9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6DD17-DAA9-4293-8AB8-291E5313B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59A7BC-6C5F-4FC1-BF73-7E1BF656E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11173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BB6DEA-8DA0-4E34-892A-2398ACF0C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392900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46" y="1356518"/>
            <a:ext cx="5264724" cy="7303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70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 marL="180975" indent="-180975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361950" indent="-180975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9DA256-EE1D-423A-AE66-BAFB94120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350" y="1200150"/>
            <a:ext cx="5181600" cy="459105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5C5480B-C302-45E4-BDF7-F98D4205B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8786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45" y="1356518"/>
            <a:ext cx="11118893" cy="7303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70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15C197-DB0F-4B81-A926-5BE0BD6F498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80939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968C5-7D14-46C2-950B-09F6E4A75F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6334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00" y="2012400"/>
            <a:ext cx="51816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344" y="2012400"/>
            <a:ext cx="51816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173A9-C9EC-4BD5-938C-6124D022B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15869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9CBB68C-2E8F-433E-B231-A9D7A2EBD3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578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78BFF-1399-B540-BF04-C8DF2C38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C1777-07C2-B445-8FF2-86550F08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962" y="2012692"/>
            <a:ext cx="8319590" cy="4189412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F7CE-F628-E948-A42E-EB813C054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4182" y="6454815"/>
            <a:ext cx="790632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0" i="0">
                <a:solidFill>
                  <a:schemeClr val="tx1"/>
                </a:solidFill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08C-4FC3-D94E-8C44-49CF7FC39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527" y="6454815"/>
            <a:ext cx="637672" cy="3501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 i="0">
                <a:solidFill>
                  <a:schemeClr val="tx1"/>
                </a:solidFill>
                <a:latin typeface="Derailed" panose="020B0503030101060003" pitchFamily="34" charset="77"/>
                <a:cs typeface="Sakkal Majalla" panose="02000000000000000000" pitchFamily="2" charset="-78"/>
              </a:defRPr>
            </a:lvl1pPr>
          </a:lstStyle>
          <a:p>
            <a:fld id="{E5E7EA0D-6364-2B4A-8E45-9A79CD741A7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47136A-9C68-724A-B15C-FA92927A8A90}"/>
              </a:ext>
            </a:extLst>
          </p:cNvPr>
          <p:cNvCxnSpPr>
            <a:cxnSpLocks/>
          </p:cNvCxnSpPr>
          <p:nvPr userDrawn="1"/>
        </p:nvCxnSpPr>
        <p:spPr>
          <a:xfrm>
            <a:off x="515938" y="6391701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344337-8D4C-214D-A62F-D7752D9F33C8}"/>
              </a:ext>
            </a:extLst>
          </p:cNvPr>
          <p:cNvCxnSpPr>
            <a:cxnSpLocks/>
          </p:cNvCxnSpPr>
          <p:nvPr userDrawn="1"/>
        </p:nvCxnSpPr>
        <p:spPr>
          <a:xfrm>
            <a:off x="515938" y="762082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B1E3994-DDB3-9B4C-ACCD-9CFB5A17B01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83800" y="179574"/>
            <a:ext cx="1713086" cy="5444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7182F-70DA-4B72-8C7B-6A2A19CE46B2}"/>
              </a:ext>
            </a:extLst>
          </p:cNvPr>
          <p:cNvSpPr/>
          <p:nvPr userDrawn="1"/>
        </p:nvSpPr>
        <p:spPr>
          <a:xfrm>
            <a:off x="419055" y="6487741"/>
            <a:ext cx="2446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GB" sz="1800" b="1" i="0" u="none" strike="noStrike" spc="-50" baseline="30000" dirty="0">
                <a:solidFill>
                  <a:srgbClr val="000000"/>
                </a:solidFill>
                <a:latin typeface="Derailed" panose="020B0503030101060003" pitchFamily="34" charset="0"/>
              </a:rPr>
              <a:t>From Newcastle. </a:t>
            </a:r>
            <a:r>
              <a:rPr lang="en-GB" sz="1800" b="1" i="0" u="none" strike="noStrike" spc="-50" baseline="30000" dirty="0">
                <a:solidFill>
                  <a:srgbClr val="00B2A9"/>
                </a:solidFill>
                <a:latin typeface="Derailed" panose="020B0503030101060003" pitchFamily="34" charset="0"/>
              </a:rPr>
              <a:t>For the world.</a:t>
            </a:r>
          </a:p>
        </p:txBody>
      </p:sp>
    </p:spTree>
    <p:extLst>
      <p:ext uri="{BB962C8B-B14F-4D97-AF65-F5344CB8AC3E}">
        <p14:creationId xmlns:p14="http://schemas.microsoft.com/office/powerpoint/2010/main" val="6204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75" r:id="rId5"/>
    <p:sldLayoutId id="2147483652" r:id="rId6"/>
    <p:sldLayoutId id="2147483660" r:id="rId7"/>
    <p:sldLayoutId id="2147483659" r:id="rId8"/>
    <p:sldLayoutId id="2147483658" r:id="rId9"/>
    <p:sldLayoutId id="2147483662" r:id="rId10"/>
    <p:sldLayoutId id="2147483661" r:id="rId11"/>
    <p:sldLayoutId id="2147483664" r:id="rId12"/>
    <p:sldLayoutId id="2147483673" r:id="rId13"/>
    <p:sldLayoutId id="2147483672" r:id="rId14"/>
    <p:sldLayoutId id="2147483671" r:id="rId15"/>
    <p:sldLayoutId id="2147483670" r:id="rId16"/>
    <p:sldLayoutId id="2147483665" r:id="rId17"/>
    <p:sldLayoutId id="2147483666" r:id="rId18"/>
    <p:sldLayoutId id="2147483667" r:id="rId19"/>
    <p:sldLayoutId id="2147483654" r:id="rId20"/>
    <p:sldLayoutId id="2147483674" r:id="rId21"/>
    <p:sldLayoutId id="2147483669" r:id="rId22"/>
    <p:sldLayoutId id="2147483668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1" i="0" kern="1200">
          <a:solidFill>
            <a:schemeClr val="tx1"/>
          </a:solidFill>
          <a:latin typeface="Derailed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1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1pPr>
      <a:lvl2pPr marL="3175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2pPr>
      <a:lvl3pPr marL="133350" indent="-1333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3pPr>
      <a:lvl4pPr marL="268288" indent="-138113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105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4pPr>
      <a:lvl5pPr marL="446088" indent="-1778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9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351" userDrawn="1">
          <p15:clr>
            <a:srgbClr val="F26B43"/>
          </p15:clr>
        </p15:guide>
        <p15:guide id="6" orient="horz" pos="1242" userDrawn="1">
          <p15:clr>
            <a:srgbClr val="F26B43"/>
          </p15:clr>
        </p15:guide>
        <p15:guide id="7" orient="horz" pos="3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r.org/research/publications/not-by-degre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hepi.ac.uk/2017/06/07/2017-student-academic-experience-survey/" TargetMode="External"/><Relationship Id="rId5" Type="http://schemas.openxmlformats.org/officeDocument/2006/relationships/hyperlink" Target="https://contestedspacesofdiversity.com/" TargetMode="External"/><Relationship Id="rId4" Type="http://schemas.openxmlformats.org/officeDocument/2006/relationships/hyperlink" Target="https://www.studentminds.org.uk/lgbtqresearch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cademy.ac.uk/institutions/surveys/postgraduate-research-experience-surve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rand.org/pubs/research_reports/RR2022.html" TargetMode="External"/><Relationship Id="rId4" Type="http://schemas.openxmlformats.org/officeDocument/2006/relationships/hyperlink" Target="https://www.gov.uk/government/statistics/adult-psychiatric-morbidity-survey-mental-health-and-wellbeing-england-201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.ukri.org/documents/2018/mental-health-repor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nature.com/nature/journal/v550/n7677/full/nj7677-549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0BF2-6098-C946-849E-AB4A1C03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27" y="4245119"/>
            <a:ext cx="4089504" cy="2732926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tx1"/>
                </a:solidFill>
              </a:rPr>
              <a:t>Newcastle University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/>
              <a:t>PGRWellbeing4All</a:t>
            </a:r>
            <a:r>
              <a:rPr lang="en-GB" dirty="0"/>
              <a:t>: tackling inequalities, improving wellbeing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#PGRWellbeing4All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35" y="1264993"/>
            <a:ext cx="1589781" cy="6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10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10B24"/>
                </a:solidFill>
                <a:latin typeface="Arial Bold" charset="0"/>
              </a:rPr>
              <a:t>Service Overview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9588" y="2041525"/>
            <a:ext cx="11178611" cy="362108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Counselling Team (10.52 FTE)</a:t>
            </a:r>
          </a:p>
          <a:p>
            <a:pPr lvl="0"/>
            <a:endParaRPr lang="en-GB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Time focused (up to 6 session model)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1:1, telephone, groups and workshops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Term-time appointments available between 9am-9pm Mon-Thur, 9am-5pm Fridays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Outside of term appointments available 9am-5pm Mon-Fri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Assessment appointments as the gateway to looking at support to best meet student needs, both internally and externally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Appointments offered from central student services building and also from the Students Union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EAP service is available for all postgraduate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Average change in CORE 10 outcome measure is from 20 (moderate/moderately severe) to 10 (low distress)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bg1"/>
                </a:solidFill>
              </a:rPr>
              <a:t>Counselling and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22529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11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10B24"/>
                </a:solidFill>
                <a:latin typeface="Arial Bold" charset="0"/>
              </a:rPr>
              <a:t>Service Overview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9588" y="2041525"/>
            <a:ext cx="11178611" cy="362108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Mental Health Team (5.61 FTE)</a:t>
            </a:r>
          </a:p>
          <a:p>
            <a:pPr lvl="0"/>
            <a:endParaRPr lang="en-GB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Supports students with ongoing mental health disabilities to overcome barriers to engaging with their studies, by looking at reasonable adjustments and liaising with school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Engage in University procedures such as Support to Study and Year Abroad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Facilitate a consultancy service for anyone with concerns about a Newcastle University student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Manage, assess and follow up on crisis situations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bg1"/>
                </a:solidFill>
              </a:rPr>
              <a:t>Counselling and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23051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C10B24"/>
                </a:solidFill>
                <a:latin typeface="Arial Bold" charset="0"/>
              </a:rPr>
              <a:t>Partnerships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9588" y="1734206"/>
            <a:ext cx="11178611" cy="42255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NUSU (Students Union)</a:t>
            </a:r>
          </a:p>
          <a:p>
            <a:pPr lvl="1"/>
            <a:r>
              <a:rPr lang="en-GB" sz="1600" dirty="0"/>
              <a:t>             -  Provision of training</a:t>
            </a:r>
          </a:p>
          <a:p>
            <a:pPr lvl="1"/>
            <a:r>
              <a:rPr lang="en-GB" sz="1600" dirty="0"/>
              <a:t>             -  All clubs have trained Welfare Officers</a:t>
            </a:r>
          </a:p>
          <a:p>
            <a:pPr lvl="1"/>
            <a:r>
              <a:rPr lang="en-GB" sz="1600" dirty="0"/>
              <a:t>             -  Nightline (student run listening service)</a:t>
            </a:r>
          </a:p>
          <a:p>
            <a:pPr lvl="1"/>
            <a:r>
              <a:rPr lang="en-GB" sz="1600" dirty="0"/>
              <a:t>             -  Appointment provision </a:t>
            </a:r>
          </a:p>
          <a:p>
            <a:pPr lvl="1"/>
            <a:r>
              <a:rPr lang="en-GB" sz="1600" dirty="0"/>
              <a:t>             -  Various events and campaigns throughout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Specialist Services</a:t>
            </a:r>
          </a:p>
          <a:p>
            <a:pPr lvl="1"/>
            <a:r>
              <a:rPr lang="en-GB" sz="1600" dirty="0"/>
              <a:t>             -  RCTN</a:t>
            </a:r>
          </a:p>
          <a:p>
            <a:pPr lvl="1"/>
            <a:r>
              <a:rPr lang="en-GB" sz="1600" dirty="0"/>
              <a:t>             -  NIWE</a:t>
            </a:r>
          </a:p>
          <a:p>
            <a:pPr lvl="1"/>
            <a:r>
              <a:rPr lang="en-GB" sz="1600" dirty="0"/>
              <a:t>             -  University Psychology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Host Organisation for the Newcastle Mental Health &amp; Wellbeing Partnership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/>
              <a:t>(formally the Suicide Prevention Partnership)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Multi-Disciplinary Group for the care of Student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Students in Newcastle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North East Universities Mental Health Network </a:t>
            </a:r>
          </a:p>
          <a:p>
            <a:pPr lvl="0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bg1"/>
                </a:solidFill>
              </a:rPr>
              <a:t>Counselling and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28329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C10B24"/>
                </a:solidFill>
                <a:latin typeface="Arial Bold" charset="0"/>
              </a:rPr>
              <a:t>Recent/Upcoming Initiatives 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9588" y="2041525"/>
            <a:ext cx="11178611" cy="36210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Silvercloud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NHS joint working</a:t>
            </a:r>
          </a:p>
          <a:p>
            <a:pPr marL="554038" lvl="3" indent="-285750"/>
            <a:r>
              <a:rPr lang="en-GB" sz="1600" dirty="0"/>
              <a:t>Direct referrals</a:t>
            </a:r>
          </a:p>
          <a:p>
            <a:pPr marL="554038" lvl="3" indent="-285750"/>
            <a:r>
              <a:rPr lang="en-GB" sz="1600" dirty="0"/>
              <a:t>Groups running from the University</a:t>
            </a:r>
          </a:p>
          <a:p>
            <a:pPr marL="554038" lvl="3" indent="-285750"/>
            <a:r>
              <a:rPr lang="en-GB" sz="1600" dirty="0"/>
              <a:t>Co-facilitated groups</a:t>
            </a:r>
          </a:p>
          <a:p>
            <a:pPr marL="554038" lvl="3" indent="-285750"/>
            <a:r>
              <a:rPr lang="en-GB" sz="1600" dirty="0"/>
              <a:t>Avoidance of additional NHS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Change Grow Live drop-ins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Step Change</a:t>
            </a:r>
          </a:p>
          <a:p>
            <a:pPr marL="554038" lvl="3" indent="-285750"/>
            <a:r>
              <a:rPr lang="en-GB" sz="1600" dirty="0"/>
              <a:t>7 Work Streams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Postgraduate Researcher specific support </a:t>
            </a:r>
          </a:p>
          <a:p>
            <a:pPr lvl="0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bg1"/>
                </a:solidFill>
              </a:rPr>
              <a:t>Counselling and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14348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C10B24"/>
                </a:solidFill>
                <a:latin typeface="Arial Bold" charset="0"/>
              </a:rPr>
              <a:t>Diverse Groups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9588" y="1524000"/>
            <a:ext cx="11178611" cy="47401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International Students</a:t>
            </a:r>
          </a:p>
          <a:p>
            <a:pPr marL="554038" lvl="3" indent="-285750"/>
            <a:r>
              <a:rPr lang="en-GB" sz="1200" b="1" dirty="0"/>
              <a:t>Workshops</a:t>
            </a:r>
          </a:p>
          <a:p>
            <a:pPr marL="554038" lvl="3" indent="-285750"/>
            <a:r>
              <a:rPr lang="en-GB" sz="1200" b="1" dirty="0"/>
              <a:t>Chaplaincy</a:t>
            </a:r>
          </a:p>
          <a:p>
            <a:pPr marL="554038" lvl="3" indent="-285750"/>
            <a:r>
              <a:rPr lang="en-GB" sz="1200" b="1" dirty="0"/>
              <a:t>Event programme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Students with Disabilities</a:t>
            </a:r>
          </a:p>
          <a:p>
            <a:pPr marL="554038" lvl="3" indent="-285750"/>
            <a:r>
              <a:rPr lang="en-GB" sz="1200" b="1" dirty="0"/>
              <a:t>SSP’s</a:t>
            </a:r>
          </a:p>
          <a:p>
            <a:pPr marL="554038" lvl="3" indent="-285750"/>
            <a:r>
              <a:rPr lang="en-GB" sz="1200" b="1" dirty="0"/>
              <a:t>Inclusive sport</a:t>
            </a:r>
          </a:p>
          <a:p>
            <a:pPr marL="554038" lvl="3" indent="-285750"/>
            <a:r>
              <a:rPr lang="en-GB" sz="1200" b="1" dirty="0"/>
              <a:t>Social 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PGR’s</a:t>
            </a:r>
          </a:p>
          <a:p>
            <a:pPr marL="554038" lvl="3" indent="-285750"/>
            <a:r>
              <a:rPr lang="en-GB" sz="1200" b="1" dirty="0"/>
              <a:t>Specific workshops</a:t>
            </a:r>
          </a:p>
          <a:p>
            <a:pPr marL="554038" lvl="3" indent="-285750"/>
            <a:r>
              <a:rPr lang="en-GB" sz="1200" b="1" dirty="0"/>
              <a:t>EAP</a:t>
            </a:r>
          </a:p>
          <a:p>
            <a:pPr marL="554038" lvl="3" indent="-285750"/>
            <a:r>
              <a:rPr lang="en-GB" sz="1200" b="1" dirty="0"/>
              <a:t>Peer-Mentoring</a:t>
            </a:r>
          </a:p>
          <a:p>
            <a:pPr marL="554038" lvl="3" indent="-285750"/>
            <a:r>
              <a:rPr lang="en-GB" sz="1200" b="1" dirty="0"/>
              <a:t>Community building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Trans/Non-Binary students</a:t>
            </a:r>
          </a:p>
          <a:p>
            <a:pPr marL="554038" lvl="3" indent="-285750"/>
            <a:r>
              <a:rPr lang="en-GB" sz="1200" b="1" dirty="0"/>
              <a:t>Initial point of contact </a:t>
            </a:r>
          </a:p>
          <a:p>
            <a:pPr marL="554038" lvl="3" indent="-285750"/>
            <a:r>
              <a:rPr lang="en-GB" sz="1200" b="1" dirty="0"/>
              <a:t>SSP provision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Carers </a:t>
            </a:r>
          </a:p>
          <a:p>
            <a:pPr marL="554038" lvl="3" indent="-285750"/>
            <a:r>
              <a:rPr lang="en-GB" sz="1200" b="1" dirty="0"/>
              <a:t>Initial point of contact </a:t>
            </a:r>
          </a:p>
          <a:p>
            <a:pPr marL="554038" lvl="3" indent="-285750"/>
            <a:r>
              <a:rPr lang="en-GB" sz="1200" b="1" dirty="0"/>
              <a:t>SSP provision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Student parents </a:t>
            </a:r>
          </a:p>
          <a:p>
            <a:pPr marL="554038" lvl="3" indent="-285750"/>
            <a:r>
              <a:rPr lang="en-GB" sz="1200" b="1" dirty="0"/>
              <a:t>Peer-Mentoring</a:t>
            </a:r>
          </a:p>
          <a:p>
            <a:pPr marL="554038" lvl="3" indent="-285750"/>
            <a:r>
              <a:rPr lang="en-GB" sz="1200" b="1" dirty="0"/>
              <a:t>Community building events </a:t>
            </a:r>
          </a:p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bg1"/>
                </a:solidFill>
              </a:rPr>
              <a:t>Counselling and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356469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12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16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C10B24"/>
                </a:solidFill>
                <a:latin typeface="Arial Bold" charset="0"/>
              </a:rPr>
              <a:t>Reference list</a:t>
            </a:r>
            <a:endParaRPr lang="en-US" sz="2800" dirty="0">
              <a:solidFill>
                <a:srgbClr val="C10B24"/>
              </a:solidFill>
              <a:latin typeface="Arial Bold" charset="0"/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9588" y="1339702"/>
            <a:ext cx="11178611" cy="4924464"/>
          </a:xfrm>
        </p:spPr>
        <p:txBody>
          <a:bodyPr/>
          <a:lstStyle/>
          <a:p>
            <a:pPr lvl="0"/>
            <a:r>
              <a:rPr lang="en-GB" dirty="0" smtClean="0"/>
              <a:t> </a:t>
            </a:r>
          </a:p>
          <a:p>
            <a:pPr lvl="0"/>
            <a:r>
              <a:rPr lang="en-GB" sz="1800" dirty="0" smtClean="0"/>
              <a:t>1. </a:t>
            </a:r>
            <a:r>
              <a:rPr lang="en-GB" sz="1800" dirty="0" err="1" smtClean="0"/>
              <a:t>Thornley</a:t>
            </a:r>
            <a:r>
              <a:rPr lang="en-GB" sz="1800" dirty="0" smtClean="0"/>
              <a:t>, C. (2017). </a:t>
            </a:r>
            <a:r>
              <a:rPr lang="en-GB" sz="1800" i="1" dirty="0" smtClean="0"/>
              <a:t>Not By Degrees: Improving student mental health in the UK’s universities, </a:t>
            </a:r>
            <a:r>
              <a:rPr lang="en-GB" sz="1800" dirty="0" smtClean="0"/>
              <a:t>IPPR</a:t>
            </a:r>
            <a:r>
              <a:rPr lang="en-GB" sz="1800" i="1" dirty="0"/>
              <a:t>. </a:t>
            </a:r>
            <a:r>
              <a:rPr lang="en-GB" sz="1800" dirty="0">
                <a:hlinkClick r:id="rId3"/>
              </a:rPr>
              <a:t>http://</a:t>
            </a:r>
            <a:r>
              <a:rPr lang="en-GB" sz="1800" dirty="0" smtClean="0">
                <a:hlinkClick r:id="rId3"/>
              </a:rPr>
              <a:t>www.ippr.org/research/publications/not-by-degrees</a:t>
            </a:r>
            <a:r>
              <a:rPr lang="en-GB" sz="1800" dirty="0" smtClean="0"/>
              <a:t>.</a:t>
            </a:r>
          </a:p>
          <a:p>
            <a:pPr lvl="0"/>
            <a:endParaRPr lang="en-GB" sz="1800" dirty="0" smtClean="0"/>
          </a:p>
          <a:p>
            <a:pPr lvl="0"/>
            <a:r>
              <a:rPr lang="en-GB" sz="1800" dirty="0" smtClean="0"/>
              <a:t>2. </a:t>
            </a:r>
            <a:r>
              <a:rPr lang="en-GB" sz="1800" dirty="0"/>
              <a:t>Rethink Mental </a:t>
            </a:r>
            <a:r>
              <a:rPr lang="en-GB" sz="1800" dirty="0" smtClean="0"/>
              <a:t>Illness &amp; The </a:t>
            </a:r>
            <a:r>
              <a:rPr lang="en-GB" sz="1800" dirty="0"/>
              <a:t>Student </a:t>
            </a:r>
            <a:r>
              <a:rPr lang="en-GB" sz="1800" dirty="0" smtClean="0"/>
              <a:t>Room (2018), </a:t>
            </a:r>
            <a:r>
              <a:rPr lang="en-GB" sz="1800" i="1" dirty="0"/>
              <a:t>Mental Health at University: Bridging the </a:t>
            </a:r>
            <a:r>
              <a:rPr lang="en-GB" sz="1800" i="1" dirty="0" smtClean="0"/>
              <a:t>Gap.</a:t>
            </a:r>
          </a:p>
          <a:p>
            <a:pPr lvl="0"/>
            <a:endParaRPr lang="en-GB" sz="1800" i="1" dirty="0" smtClean="0"/>
          </a:p>
          <a:p>
            <a:r>
              <a:rPr lang="en-GB" sz="1800" dirty="0" smtClean="0"/>
              <a:t>3. </a:t>
            </a:r>
            <a:r>
              <a:rPr lang="en-GB" sz="1800" dirty="0"/>
              <a:t>Student Minds. (</a:t>
            </a:r>
            <a:r>
              <a:rPr lang="en-GB" sz="1800" dirty="0" smtClean="0"/>
              <a:t>2018). </a:t>
            </a:r>
            <a:r>
              <a:rPr lang="en-GB" sz="1800" i="1" dirty="0" smtClean="0"/>
              <a:t>LGBTQ</a:t>
            </a:r>
            <a:r>
              <a:rPr lang="en-GB" sz="1800" i="1" dirty="0"/>
              <a:t>+ Student Mental Health: The challenges and needs of gender, sexual and romantic minorities in Higher Education). </a:t>
            </a:r>
            <a:r>
              <a:rPr lang="en-GB" sz="1800" dirty="0">
                <a:hlinkClick r:id="rId4"/>
              </a:rPr>
              <a:t>https://</a:t>
            </a:r>
            <a:r>
              <a:rPr lang="en-GB" sz="1800" dirty="0" smtClean="0">
                <a:hlinkClick r:id="rId4"/>
              </a:rPr>
              <a:t>www.studentminds.org.uk/lgbtqresearch.html</a:t>
            </a:r>
            <a:r>
              <a:rPr lang="en-GB" sz="1800" dirty="0" smtClean="0"/>
              <a:t> </a:t>
            </a:r>
          </a:p>
          <a:p>
            <a:endParaRPr lang="en-GB" sz="1800" dirty="0"/>
          </a:p>
          <a:p>
            <a:r>
              <a:rPr lang="en-GB" sz="1800" dirty="0" smtClean="0"/>
              <a:t>4. Hopkins, P., Mearns, G., &amp; Bonner-Thompson. (2018). </a:t>
            </a:r>
            <a:r>
              <a:rPr lang="en-GB" sz="1800" i="1" dirty="0" smtClean="0"/>
              <a:t>Transgender experiences of Newcastle University</a:t>
            </a:r>
            <a:r>
              <a:rPr lang="en-GB" sz="1800" dirty="0" smtClean="0"/>
              <a:t>. </a:t>
            </a:r>
            <a:r>
              <a:rPr lang="en-GB" sz="1800" dirty="0">
                <a:hlinkClick r:id="rId5"/>
              </a:rPr>
              <a:t>https://contestedspacesofdiversity.com</a:t>
            </a:r>
            <a:r>
              <a:rPr lang="en-GB" sz="1800" dirty="0" smtClean="0">
                <a:hlinkClick r:id="rId5"/>
              </a:rPr>
              <a:t>/</a:t>
            </a:r>
            <a:r>
              <a:rPr lang="en-GB" sz="1800" dirty="0" smtClean="0"/>
              <a:t>.</a:t>
            </a:r>
          </a:p>
          <a:p>
            <a:endParaRPr lang="en-GB" sz="1800" dirty="0"/>
          </a:p>
          <a:p>
            <a:r>
              <a:rPr lang="en-GB" sz="1800" dirty="0"/>
              <a:t>5. Higher Education Academy &amp; Higher Education Policy Institute. (2017). </a:t>
            </a:r>
            <a:r>
              <a:rPr lang="en-GB" sz="1800" i="1" dirty="0"/>
              <a:t>Student Academic Experience Survey 2017, </a:t>
            </a:r>
            <a:r>
              <a:rPr lang="en-GB" sz="1800" dirty="0">
                <a:hlinkClick r:id="rId6"/>
              </a:rPr>
              <a:t>https://www.hepi.ac.uk/2017/06/07/2017-student-academic-experience-survey/</a:t>
            </a:r>
            <a:r>
              <a:rPr lang="en-GB" sz="1800" dirty="0"/>
              <a:t> 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bg1"/>
                </a:solidFill>
              </a:rPr>
              <a:t>Counselling and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299779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C10B24"/>
                </a:solidFill>
                <a:latin typeface="Arial Bold" charset="0"/>
              </a:rPr>
              <a:t>Reference list</a:t>
            </a:r>
            <a:endParaRPr lang="en-US" sz="2800" dirty="0">
              <a:solidFill>
                <a:srgbClr val="C10B24"/>
              </a:solidFill>
              <a:latin typeface="Arial Bold" charset="0"/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9588" y="1275907"/>
            <a:ext cx="11178611" cy="4988259"/>
          </a:xfrm>
        </p:spPr>
        <p:txBody>
          <a:bodyPr/>
          <a:lstStyle/>
          <a:p>
            <a:pPr lvl="0"/>
            <a:r>
              <a:rPr lang="en-GB" dirty="0" smtClean="0"/>
              <a:t> </a:t>
            </a:r>
          </a:p>
          <a:p>
            <a:pPr lvl="0"/>
            <a:r>
              <a:rPr lang="en-GB" sz="1800" dirty="0" smtClean="0"/>
              <a:t>6.  Higher Education Academy. (2017). </a:t>
            </a:r>
            <a:r>
              <a:rPr lang="en-GB" sz="1800" i="1" dirty="0" smtClean="0"/>
              <a:t>Postgraduate Research Experience Survey 2017. </a:t>
            </a:r>
            <a:r>
              <a:rPr lang="en-GB" sz="1800" dirty="0" smtClean="0">
                <a:hlinkClick r:id="rId3"/>
              </a:rPr>
              <a:t>https://www.heacademy.ac.uk/institutions/surveys/postgraduate-research-experience-survey</a:t>
            </a:r>
            <a:r>
              <a:rPr lang="en-GB" sz="1800" dirty="0" smtClean="0"/>
              <a:t> </a:t>
            </a:r>
          </a:p>
          <a:p>
            <a:pPr lvl="0"/>
            <a:endParaRPr lang="en-GB" sz="1800" dirty="0" smtClean="0"/>
          </a:p>
          <a:p>
            <a:pPr lvl="0"/>
            <a:r>
              <a:rPr lang="en-GB" sz="1800" dirty="0" smtClean="0"/>
              <a:t>7. NHS. (2014) </a:t>
            </a:r>
            <a:r>
              <a:rPr lang="en-GB" sz="1800" i="1" dirty="0" smtClean="0"/>
              <a:t>Adult </a:t>
            </a:r>
            <a:r>
              <a:rPr lang="en-GB" sz="1800" i="1" dirty="0"/>
              <a:t>Psychiatric Morbidity Survey: Survey of Mental Health and Wellbeing, </a:t>
            </a:r>
            <a:r>
              <a:rPr lang="en-GB" sz="1800" i="1" dirty="0" smtClean="0"/>
              <a:t>England</a:t>
            </a:r>
            <a:r>
              <a:rPr lang="en-GB" sz="1800" dirty="0"/>
              <a:t>. </a:t>
            </a:r>
            <a:r>
              <a:rPr lang="en-GB" sz="1800" dirty="0">
                <a:hlinkClick r:id="rId4"/>
              </a:rPr>
              <a:t>https://</a:t>
            </a:r>
            <a:r>
              <a:rPr lang="en-GB" sz="1800" dirty="0" smtClean="0">
                <a:hlinkClick r:id="rId4"/>
              </a:rPr>
              <a:t>www.gov.uk/government/statistics/adult-psychiatric-morbidity-survey-mental-health-and-wellbeing-england-2014</a:t>
            </a:r>
            <a:r>
              <a:rPr lang="en-GB" sz="1800" dirty="0" smtClean="0"/>
              <a:t>. </a:t>
            </a:r>
            <a:endParaRPr lang="en-GB" sz="1800" dirty="0"/>
          </a:p>
          <a:p>
            <a:pPr lvl="0"/>
            <a:endParaRPr lang="en-GB" sz="1800" dirty="0" smtClean="0"/>
          </a:p>
          <a:p>
            <a:pPr lvl="0"/>
            <a:r>
              <a:rPr lang="en-GB" sz="1800" dirty="0" smtClean="0"/>
              <a:t>8. </a:t>
            </a:r>
            <a:r>
              <a:rPr lang="en-GB" sz="1800" dirty="0" err="1" smtClean="0"/>
              <a:t>Levecque</a:t>
            </a:r>
            <a:r>
              <a:rPr lang="en-GB" sz="1800" dirty="0" smtClean="0"/>
              <a:t>, K., </a:t>
            </a:r>
            <a:r>
              <a:rPr lang="en-GB" sz="1800" dirty="0" err="1" smtClean="0"/>
              <a:t>Anseel</a:t>
            </a:r>
            <a:r>
              <a:rPr lang="en-GB" sz="1800" dirty="0" smtClean="0"/>
              <a:t>, F., De </a:t>
            </a:r>
            <a:r>
              <a:rPr lang="en-GB" sz="1800" dirty="0" err="1" smtClean="0"/>
              <a:t>Beuckelaer</a:t>
            </a:r>
            <a:r>
              <a:rPr lang="en-GB" sz="1800" dirty="0" smtClean="0"/>
              <a:t>, Van der </a:t>
            </a:r>
            <a:r>
              <a:rPr lang="en-GB" sz="1800" dirty="0" err="1" smtClean="0"/>
              <a:t>Heyden</a:t>
            </a:r>
            <a:r>
              <a:rPr lang="en-GB" sz="1800" dirty="0" smtClean="0"/>
              <a:t>, J. &amp; </a:t>
            </a:r>
            <a:r>
              <a:rPr lang="en-GB" sz="1800" dirty="0" err="1" smtClean="0"/>
              <a:t>Gisle</a:t>
            </a:r>
            <a:r>
              <a:rPr lang="en-GB" sz="1800" dirty="0" smtClean="0"/>
              <a:t>, L. (2017). Work organisation and mental health problems in PhD students. </a:t>
            </a:r>
            <a:r>
              <a:rPr lang="en-GB" sz="1800" i="1" dirty="0" smtClean="0"/>
              <a:t>Research Policy</a:t>
            </a:r>
            <a:r>
              <a:rPr lang="en-GB" sz="1800" dirty="0" smtClean="0"/>
              <a:t>, 46</a:t>
            </a:r>
            <a:r>
              <a:rPr lang="en-GB" sz="1800" i="1" dirty="0" smtClean="0"/>
              <a:t>(4), 868-879.</a:t>
            </a:r>
            <a:endParaRPr lang="en-GB" sz="1800" i="1" dirty="0"/>
          </a:p>
          <a:p>
            <a:pPr lvl="0"/>
            <a:endParaRPr lang="en-GB" sz="1800" dirty="0"/>
          </a:p>
          <a:p>
            <a:r>
              <a:rPr lang="en-GB" sz="1800" dirty="0" smtClean="0"/>
              <a:t>9. </a:t>
            </a:r>
            <a:r>
              <a:rPr lang="en-GB" sz="1800" dirty="0"/>
              <a:t>Evans, T.M., </a:t>
            </a:r>
            <a:r>
              <a:rPr lang="en-GB" sz="1800" dirty="0" err="1"/>
              <a:t>Bira</a:t>
            </a:r>
            <a:r>
              <a:rPr lang="en-GB" sz="1800" dirty="0"/>
              <a:t>, L,, </a:t>
            </a:r>
            <a:r>
              <a:rPr lang="en-GB" sz="1800" dirty="0" err="1"/>
              <a:t>Gastelum</a:t>
            </a:r>
            <a:r>
              <a:rPr lang="en-GB" sz="1800" dirty="0"/>
              <a:t>, J.B., Weiss, L.T. &amp; </a:t>
            </a:r>
            <a:r>
              <a:rPr lang="en-GB" sz="1800" dirty="0" err="1"/>
              <a:t>Vanderford</a:t>
            </a:r>
            <a:r>
              <a:rPr lang="en-GB" sz="1800" dirty="0"/>
              <a:t>, N.L. (2018). Evidence for a mental health crisis in graduate education. </a:t>
            </a:r>
            <a:r>
              <a:rPr lang="en-GB" sz="1800" i="1" dirty="0"/>
              <a:t>Nature Biotechnology</a:t>
            </a:r>
            <a:r>
              <a:rPr lang="en-GB" sz="1800" dirty="0"/>
              <a:t>, 36</a:t>
            </a:r>
            <a:r>
              <a:rPr lang="en-GB" sz="1800" i="1" dirty="0"/>
              <a:t>(3), 282-284</a:t>
            </a:r>
            <a:r>
              <a:rPr lang="en-GB" sz="1800" dirty="0" smtClean="0"/>
              <a:t>.</a:t>
            </a:r>
          </a:p>
          <a:p>
            <a:endParaRPr lang="en-GB" sz="1800" dirty="0"/>
          </a:p>
          <a:p>
            <a:r>
              <a:rPr lang="en-GB" sz="1800" dirty="0" smtClean="0"/>
              <a:t>10. Rand Corporation. (2017). </a:t>
            </a:r>
            <a:r>
              <a:rPr lang="en-GB" sz="1800" i="1" dirty="0" smtClean="0"/>
              <a:t>Understanding mental health in the research environment: a rapid </a:t>
            </a:r>
            <a:r>
              <a:rPr lang="en-GB" sz="1800" i="1" dirty="0"/>
              <a:t>evidence assessment</a:t>
            </a:r>
            <a:r>
              <a:rPr lang="en-GB" sz="1800" dirty="0"/>
              <a:t>. </a:t>
            </a:r>
            <a:r>
              <a:rPr lang="en-GB" sz="1800" dirty="0">
                <a:hlinkClick r:id="rId5"/>
              </a:rPr>
              <a:t>https://</a:t>
            </a:r>
            <a:r>
              <a:rPr lang="en-GB" sz="1800" dirty="0" smtClean="0">
                <a:hlinkClick r:id="rId5"/>
              </a:rPr>
              <a:t>www.rand.org/pubs/research_reports/RR2022.html</a:t>
            </a:r>
            <a:r>
              <a:rPr lang="en-GB" sz="1800" dirty="0" smtClean="0"/>
              <a:t>. </a:t>
            </a:r>
            <a:endParaRPr lang="en-GB" sz="1800" dirty="0"/>
          </a:p>
          <a:p>
            <a:pPr lvl="0"/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bg1"/>
                </a:solidFill>
              </a:rPr>
              <a:t>Counselling and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398776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18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C10B24"/>
                </a:solidFill>
                <a:latin typeface="Arial Bold" charset="0"/>
              </a:rPr>
              <a:t>Reference list</a:t>
            </a:r>
            <a:endParaRPr lang="en-US" sz="2800" dirty="0">
              <a:solidFill>
                <a:srgbClr val="C10B24"/>
              </a:solidFill>
              <a:latin typeface="Arial Bold" charset="0"/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9588" y="1275907"/>
            <a:ext cx="11178611" cy="4988259"/>
          </a:xfrm>
        </p:spPr>
        <p:txBody>
          <a:bodyPr/>
          <a:lstStyle/>
          <a:p>
            <a:pPr lvl="0"/>
            <a:r>
              <a:rPr lang="en-GB" dirty="0" smtClean="0"/>
              <a:t> </a:t>
            </a:r>
          </a:p>
          <a:p>
            <a:pPr lvl="0"/>
            <a:r>
              <a:rPr lang="en-GB" sz="1800" dirty="0" smtClean="0"/>
              <a:t>11. Vitae. (2018). </a:t>
            </a:r>
            <a:r>
              <a:rPr lang="en-GB" sz="1800" i="1" dirty="0" smtClean="0"/>
              <a:t>Exploring wellbeing and mental health and associated support service for postgraduate researchers</a:t>
            </a:r>
            <a:r>
              <a:rPr lang="en-GB" sz="1800" i="1" dirty="0"/>
              <a:t>. </a:t>
            </a:r>
            <a:r>
              <a:rPr lang="en-GB" sz="1800" dirty="0">
                <a:hlinkClick r:id="rId3"/>
              </a:rPr>
              <a:t>https://re.ukri.org/documents/2018/mental-health-report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</a:p>
          <a:p>
            <a:pPr lvl="0"/>
            <a:endParaRPr lang="en-GB" sz="1800" dirty="0"/>
          </a:p>
          <a:p>
            <a:pPr lvl="0"/>
            <a:r>
              <a:rPr lang="en-GB" sz="1800" dirty="0" smtClean="0"/>
              <a:t>12. Nature. (2017). </a:t>
            </a:r>
            <a:r>
              <a:rPr lang="en-GB" sz="1800" i="1" dirty="0" smtClean="0"/>
              <a:t>A </a:t>
            </a:r>
            <a:r>
              <a:rPr lang="en-GB" sz="1800" i="1" dirty="0"/>
              <a:t>love-hurt relationship. </a:t>
            </a:r>
            <a:r>
              <a:rPr lang="en-GB" sz="1800" dirty="0">
                <a:hlinkClick r:id="rId4"/>
              </a:rPr>
              <a:t>https://</a:t>
            </a:r>
            <a:r>
              <a:rPr lang="en-GB" sz="1800" dirty="0" smtClean="0">
                <a:hlinkClick r:id="rId4"/>
              </a:rPr>
              <a:t>www.nature.com/nature/journal/v550/n7677/full/nj7677-549a.html</a:t>
            </a:r>
            <a:r>
              <a:rPr lang="en-GB" sz="1800" dirty="0" smtClean="0"/>
              <a:t> </a:t>
            </a:r>
            <a:endParaRPr lang="en-GB" sz="1800" dirty="0"/>
          </a:p>
          <a:p>
            <a:pPr lvl="0"/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bg1"/>
                </a:solidFill>
              </a:rPr>
              <a:t>Counselling and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367915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62" y="796339"/>
            <a:ext cx="8319590" cy="544336"/>
          </a:xfrm>
        </p:spPr>
        <p:txBody>
          <a:bodyPr/>
          <a:lstStyle/>
          <a:p>
            <a:r>
              <a:rPr lang="en-GB" dirty="0"/>
              <a:t>Student mental health and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573459"/>
            <a:ext cx="10490548" cy="4317928"/>
          </a:xfrm>
        </p:spPr>
        <p:txBody>
          <a:bodyPr vert="horz" wrap="square" lIns="0" tIns="0" rIns="0" bIns="180000" rtlCol="0" anchor="t">
            <a:noAutofit/>
          </a:bodyPr>
          <a:lstStyle/>
          <a:p>
            <a:r>
              <a:rPr lang="en-GB" sz="1800" b="0" dirty="0">
                <a:latin typeface="Derailed"/>
              </a:rPr>
              <a:t>Research on young people aged 16-24 and students on taught programmes shows that: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latin typeface="Derail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Derailed"/>
              </a:rPr>
              <a:t>In England, 19% of 16-24 year olds experience a mental health condition (28% of women, 10% of </a:t>
            </a:r>
            <a:r>
              <a:rPr lang="en-GB" sz="1800" b="0" dirty="0" smtClean="0">
                <a:latin typeface="Derailed"/>
              </a:rPr>
              <a:t>men)</a:t>
            </a:r>
            <a:r>
              <a:rPr lang="en-GB" sz="1800" b="0" baseline="50000" dirty="0" smtClean="0">
                <a:latin typeface="Derailed"/>
              </a:rPr>
              <a:t>1</a:t>
            </a:r>
            <a:endParaRPr lang="en-GB" sz="1800" baseline="5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5 times more students disclose a mental health condition to their university than a decade </a:t>
            </a:r>
            <a:r>
              <a:rPr lang="en-GB" sz="1800" b="0" dirty="0" smtClean="0"/>
              <a:t>ago</a:t>
            </a:r>
            <a:r>
              <a:rPr lang="en-GB" sz="1800" b="0" baseline="50000" dirty="0">
                <a:latin typeface="Derailed"/>
              </a:rPr>
              <a:t>1</a:t>
            </a: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36% of international students report poor mental health; only 23% of international students know where to seek mental health </a:t>
            </a:r>
            <a:r>
              <a:rPr lang="en-GB" sz="1800" b="0" dirty="0" smtClean="0"/>
              <a:t>help</a:t>
            </a:r>
            <a:r>
              <a:rPr lang="en-GB" sz="1800" b="0" baseline="50000" dirty="0">
                <a:latin typeface="Derailed"/>
              </a:rPr>
              <a:t>2</a:t>
            </a: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79% of respondents to a Student Minds survey agreed that LGBTQ+ students need mental health support targeted specifically for </a:t>
            </a:r>
            <a:r>
              <a:rPr lang="en-GB" sz="1800" b="0" dirty="0" smtClean="0"/>
              <a:t>them</a:t>
            </a:r>
            <a:r>
              <a:rPr lang="en-GB" sz="1800" b="0" baseline="50000" dirty="0">
                <a:latin typeface="Derailed"/>
              </a:rPr>
              <a:t>3</a:t>
            </a: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Derailed"/>
              </a:rPr>
              <a:t>Contested Spaces of Diversity research found that one factor was common to trans, BAME and disabled staff and students at Newcastle University: psychological </a:t>
            </a:r>
            <a:r>
              <a:rPr lang="en-GB" sz="1800" b="0" dirty="0" smtClean="0">
                <a:latin typeface="Derailed"/>
              </a:rPr>
              <a:t>distress</a:t>
            </a:r>
            <a:r>
              <a:rPr lang="en-GB" sz="1800" b="0" baseline="50000" dirty="0">
                <a:latin typeface="Derailed"/>
              </a:rPr>
              <a:t>4</a:t>
            </a:r>
            <a:endParaRPr lang="en-GB" sz="1800" b="0" dirty="0">
              <a:latin typeface="Derailed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2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PGR Wellbeing4All</a:t>
            </a:r>
            <a:r>
              <a:rPr lang="en-GB" dirty="0"/>
              <a:t>: tackling inequalities, improving wellbeing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0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02" y="807768"/>
            <a:ext cx="8319590" cy="526180"/>
          </a:xfrm>
        </p:spPr>
        <p:txBody>
          <a:bodyPr/>
          <a:lstStyle/>
          <a:p>
            <a:r>
              <a:rPr lang="en-GB" dirty="0"/>
              <a:t>PGR mental health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499021"/>
            <a:ext cx="10490548" cy="4562279"/>
          </a:xfrm>
        </p:spPr>
        <p:txBody>
          <a:bodyPr vert="horz" wrap="square" lIns="0" tIns="0" rIns="0" bIns="18000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Rise in declared mental health issues </a:t>
            </a:r>
            <a:r>
              <a:rPr lang="en-GB" sz="1700" b="0" dirty="0"/>
              <a:t>– In 2013/14, 0.9% of PGR students declared a mental health condition to their </a:t>
            </a:r>
            <a:r>
              <a:rPr lang="en-GB" sz="1700" b="0" dirty="0" smtClean="0"/>
              <a:t>HEI</a:t>
            </a:r>
            <a:r>
              <a:rPr lang="en-GB" sz="1700" b="0" baseline="50000" dirty="0" smtClean="0">
                <a:latin typeface="Derailed"/>
              </a:rPr>
              <a:t>5</a:t>
            </a:r>
            <a:r>
              <a:rPr lang="en-GB" sz="1700" b="0" dirty="0" smtClean="0"/>
              <a:t>,however</a:t>
            </a:r>
            <a:r>
              <a:rPr lang="en-GB" sz="1700" b="0" dirty="0"/>
              <a:t>, this figure has risen and was reported as 3.3% in </a:t>
            </a:r>
            <a:r>
              <a:rPr lang="en-GB" sz="1700" b="0" dirty="0" smtClean="0"/>
              <a:t>2017</a:t>
            </a:r>
            <a:r>
              <a:rPr lang="en-GB" sz="1700" b="0" baseline="50000" dirty="0" smtClean="0">
                <a:latin typeface="Derailed"/>
              </a:rPr>
              <a:t>6</a:t>
            </a:r>
            <a:r>
              <a:rPr lang="en-GB" sz="1700" b="0" dirty="0" smtClean="0"/>
              <a:t>. </a:t>
            </a:r>
            <a:endParaRPr lang="en-GB" sz="17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Derailed"/>
              </a:rPr>
              <a:t>Still </a:t>
            </a:r>
            <a:r>
              <a:rPr lang="en-GB" sz="1700" dirty="0">
                <a:latin typeface="Derailed"/>
              </a:rPr>
              <a:t>under reported? </a:t>
            </a:r>
            <a:r>
              <a:rPr lang="en-GB" sz="1700" b="0" dirty="0">
                <a:latin typeface="Derailed"/>
              </a:rPr>
              <a:t>- Lower than the national average of one in four adults who will experience mental illness at some point in their </a:t>
            </a:r>
            <a:r>
              <a:rPr lang="en-GB" sz="1700" b="0" dirty="0" smtClean="0">
                <a:latin typeface="Derailed"/>
              </a:rPr>
              <a:t>lifetime</a:t>
            </a:r>
            <a:r>
              <a:rPr lang="en-GB" sz="1700" b="0" baseline="50000" dirty="0" smtClean="0">
                <a:latin typeface="Derailed"/>
              </a:rPr>
              <a:t>7</a:t>
            </a:r>
            <a:r>
              <a:rPr lang="en-GB" sz="1700" b="0" dirty="0" smtClean="0">
                <a:latin typeface="Derailed"/>
              </a:rPr>
              <a:t>.</a:t>
            </a:r>
            <a:endParaRPr lang="en-GB" sz="1700" b="0" dirty="0">
              <a:latin typeface="Derail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Derailed"/>
              </a:rPr>
              <a:t>PGRs at risk </a:t>
            </a:r>
            <a:r>
              <a:rPr lang="en-GB" sz="1700" b="0" dirty="0">
                <a:latin typeface="Derailed"/>
              </a:rPr>
              <a:t>– research using the General Health Questionnaire</a:t>
            </a:r>
            <a:r>
              <a:rPr lang="en-GB" sz="1700" b="0" baseline="30000" dirty="0">
                <a:latin typeface="Derailed"/>
              </a:rPr>
              <a:t> </a:t>
            </a:r>
            <a:r>
              <a:rPr lang="en-GB" sz="1700" b="0" dirty="0">
                <a:latin typeface="Derailed"/>
              </a:rPr>
              <a:t>(GHQ-12) reported that 32% of the PGR population ‘are at risk of having or developing a common psychiatric </a:t>
            </a:r>
            <a:r>
              <a:rPr lang="en-GB" sz="1700" b="0" dirty="0" smtClean="0">
                <a:latin typeface="Derailed"/>
              </a:rPr>
              <a:t>disorder’</a:t>
            </a:r>
            <a:r>
              <a:rPr lang="en-GB" sz="1700" b="0" baseline="50000" dirty="0">
                <a:latin typeface="Derailed"/>
              </a:rPr>
              <a:t> </a:t>
            </a:r>
            <a:r>
              <a:rPr lang="en-GB" sz="1700" b="0" baseline="50000" dirty="0" smtClean="0">
                <a:latin typeface="Derailed"/>
              </a:rPr>
              <a:t>8</a:t>
            </a:r>
            <a:r>
              <a:rPr lang="en-GB" sz="1700" b="0" dirty="0" smtClean="0">
                <a:latin typeface="Derailed"/>
              </a:rPr>
              <a:t>.</a:t>
            </a:r>
            <a:r>
              <a:rPr lang="en-GB" sz="1700" b="0" dirty="0">
                <a:latin typeface="Derailed"/>
              </a:rPr>
              <a:t> International studies indicate that graduate students are 6 times more likely than the general population to experience depression or </a:t>
            </a:r>
            <a:r>
              <a:rPr lang="en-GB" sz="1700" b="0" dirty="0" smtClean="0">
                <a:latin typeface="Derailed"/>
              </a:rPr>
              <a:t>anxiety</a:t>
            </a:r>
            <a:r>
              <a:rPr lang="en-GB" sz="1700" b="0" baseline="50000" dirty="0" smtClean="0">
                <a:latin typeface="Derailed"/>
              </a:rPr>
              <a:t>9</a:t>
            </a: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Further investigation required </a:t>
            </a:r>
            <a:r>
              <a:rPr lang="en-GB" sz="1700" b="0" dirty="0"/>
              <a:t>– these findings are from a small body or research, and a recently commissioned literature review found only a small number of studies focused on </a:t>
            </a:r>
            <a:r>
              <a:rPr lang="en-GB" sz="1700" b="0" dirty="0" smtClean="0"/>
              <a:t>PGRs</a:t>
            </a:r>
            <a:r>
              <a:rPr lang="en-GB" sz="1700" b="0" baseline="50000" dirty="0" smtClean="0">
                <a:latin typeface="Derailed"/>
              </a:rPr>
              <a:t>10</a:t>
            </a:r>
            <a:r>
              <a:rPr lang="en-GB" sz="1700" b="0" dirty="0" smtClean="0"/>
              <a:t>. </a:t>
            </a: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Vitae report </a:t>
            </a:r>
            <a:r>
              <a:rPr lang="en-GB" sz="1700" b="0" dirty="0"/>
              <a:t>– In 2018, a key report by Vitae produced a report highlighting a number of factors impacting PGR student mental </a:t>
            </a:r>
            <a:r>
              <a:rPr lang="en-GB" sz="1700" b="0" dirty="0" smtClean="0"/>
              <a:t>health</a:t>
            </a:r>
            <a:r>
              <a:rPr lang="en-GB" sz="1700" b="0" baseline="50000" dirty="0" smtClean="0">
                <a:latin typeface="Derailed"/>
              </a:rPr>
              <a:t>11</a:t>
            </a:r>
            <a:r>
              <a:rPr lang="en-GB" sz="1700" b="0" dirty="0" smtClean="0"/>
              <a:t> </a:t>
            </a:r>
            <a:r>
              <a:rPr lang="en-GB" sz="1700" b="0" dirty="0"/>
              <a:t>– a watershed moment for PGR mental health!</a:t>
            </a:r>
            <a:endParaRPr lang="en-GB" sz="17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3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PGR Wellbeing4All</a:t>
            </a:r>
            <a:r>
              <a:rPr lang="en-GB" dirty="0"/>
              <a:t>: tackling inequalities, improving wellbeing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1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62" y="799060"/>
            <a:ext cx="10490548" cy="524131"/>
          </a:xfrm>
        </p:spPr>
        <p:txBody>
          <a:bodyPr/>
          <a:lstStyle/>
          <a:p>
            <a:r>
              <a:rPr lang="en-GB" dirty="0"/>
              <a:t>The intersection between PGR mental wellbeing and </a:t>
            </a:r>
            <a:r>
              <a:rPr lang="en-GB" dirty="0" smtClean="0"/>
              <a:t>Equality, Diversity and Inclusion (EDI)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495188"/>
            <a:ext cx="10490548" cy="4649366"/>
          </a:xfrm>
        </p:spPr>
        <p:txBody>
          <a:bodyPr/>
          <a:lstStyle/>
          <a:p>
            <a:r>
              <a:rPr lang="en-GB" sz="1800" dirty="0"/>
              <a:t>What do we know? </a:t>
            </a:r>
            <a:r>
              <a:rPr lang="en-GB" sz="1800" b="0" dirty="0"/>
              <a:t>– despite the limited evidence relating to PGR mental health, PGRs have reported the following as impacting their mental </a:t>
            </a:r>
            <a:r>
              <a:rPr lang="en-GB" sz="1800" b="0" dirty="0" smtClean="0"/>
              <a:t>health</a:t>
            </a:r>
            <a:r>
              <a:rPr lang="en-GB" sz="1800" b="0" baseline="50000" dirty="0" smtClean="0">
                <a:latin typeface="Derailed"/>
              </a:rPr>
              <a:t>11,12</a:t>
            </a:r>
            <a:r>
              <a:rPr lang="en-GB" sz="1800" b="0" dirty="0" smtClean="0"/>
              <a:t>:</a:t>
            </a:r>
            <a:endParaRPr lang="en-GB" sz="1800" b="0" dirty="0"/>
          </a:p>
          <a:p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Isolation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Not associating themselves with the general student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Imposter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Financial worries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Perception that Student Services communications are aimed at 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Incidents of sexual harassment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Career 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An expectation that high workload = high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Supervisor relationships</a:t>
            </a:r>
          </a:p>
          <a:p>
            <a:endParaRPr lang="en-GB" sz="1800" b="0" dirty="0"/>
          </a:p>
          <a:p>
            <a:r>
              <a:rPr lang="en-GB" sz="1800" dirty="0"/>
              <a:t>EDI focus </a:t>
            </a:r>
            <a:r>
              <a:rPr lang="en-GB" sz="1800" b="0" dirty="0"/>
              <a:t>– The limited body of evidence that exists suggests </a:t>
            </a:r>
            <a:r>
              <a:rPr lang="en-GB" sz="1800" b="0" dirty="0" smtClean="0"/>
              <a:t>that these issues can be exacerbated in PGR </a:t>
            </a:r>
            <a:r>
              <a:rPr lang="en-GB" sz="1800" b="0" dirty="0"/>
              <a:t>students from various diverse </a:t>
            </a:r>
            <a:r>
              <a:rPr lang="en-GB" sz="1800" b="0" dirty="0" smtClean="0"/>
              <a:t>groups, who also face additional issues…</a:t>
            </a:r>
            <a:endParaRPr lang="en-GB" sz="1600" b="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4</a:t>
            </a:fld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PGR Wellbeing4All</a:t>
            </a:r>
            <a:r>
              <a:rPr lang="en-GB" dirty="0"/>
              <a:t>: tackling inequalities, improving wellbeing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62" y="723209"/>
            <a:ext cx="8319590" cy="438617"/>
          </a:xfrm>
        </p:spPr>
        <p:txBody>
          <a:bodyPr/>
          <a:lstStyle/>
          <a:p>
            <a:r>
              <a:rPr lang="en-GB" dirty="0"/>
              <a:t>The intersection between PGR mental wellbeing and EDI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62" y="1257972"/>
            <a:ext cx="10490548" cy="4941119"/>
          </a:xfrm>
        </p:spPr>
        <p:txBody>
          <a:bodyPr/>
          <a:lstStyle/>
          <a:p>
            <a:r>
              <a:rPr lang="en-GB" sz="1650" dirty="0"/>
              <a:t>International PGR </a:t>
            </a:r>
            <a:r>
              <a:rPr lang="en-GB" sz="1650" dirty="0" smtClean="0"/>
              <a:t>students</a:t>
            </a:r>
            <a:r>
              <a:rPr lang="en-GB" sz="1650" b="0" baseline="50000" dirty="0" smtClean="0">
                <a:latin typeface="Derailed"/>
              </a:rPr>
              <a:t>11</a:t>
            </a:r>
            <a:r>
              <a:rPr lang="en-GB" sz="1650" dirty="0" smtClean="0"/>
              <a:t>:</a:t>
            </a:r>
            <a:endParaRPr lang="en-GB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0" dirty="0"/>
              <a:t>Visa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0" dirty="0"/>
              <a:t>Cultural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0" dirty="0"/>
              <a:t>Less likely to talk to a 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0" dirty="0"/>
              <a:t>Cultural issues around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0" dirty="0"/>
              <a:t>Isolation made worse due to separation from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50" b="0" dirty="0"/>
          </a:p>
          <a:p>
            <a:r>
              <a:rPr lang="en-GB" sz="1650" dirty="0"/>
              <a:t>PGR students who are part-time, have disabilities, or are parents or carers have multiple risk </a:t>
            </a:r>
            <a:r>
              <a:rPr lang="en-GB" sz="1650" dirty="0" smtClean="0"/>
              <a:t>factors</a:t>
            </a:r>
            <a:r>
              <a:rPr lang="en-GB" sz="1650" b="0" baseline="50000" dirty="0" smtClean="0">
                <a:latin typeface="Derailed"/>
              </a:rPr>
              <a:t>11</a:t>
            </a:r>
            <a:r>
              <a:rPr lang="en-GB" sz="1650" dirty="0" smtClean="0"/>
              <a:t>:</a:t>
            </a:r>
            <a:endParaRPr lang="en-GB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0" dirty="0"/>
              <a:t>Work-life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0" dirty="0"/>
              <a:t>Financial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0" dirty="0"/>
              <a:t>Concerns over integrating with the research community due to not being full-time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0" dirty="0"/>
              <a:t>Maternity and paternity concerns (complicated further for those on Tier 4 visas)</a:t>
            </a:r>
          </a:p>
          <a:p>
            <a:endParaRPr lang="en-GB" sz="1650" b="0" dirty="0"/>
          </a:p>
          <a:p>
            <a:r>
              <a:rPr lang="en-GB" sz="1650" dirty="0"/>
              <a:t>Impact </a:t>
            </a:r>
            <a:r>
              <a:rPr lang="en-GB" sz="1650" b="0" dirty="0"/>
              <a:t>– reduced completion rates, increased interruption of studies, need for mental health treatment</a:t>
            </a:r>
          </a:p>
          <a:p>
            <a:endParaRPr lang="en-GB" sz="1650" b="0" dirty="0"/>
          </a:p>
          <a:p>
            <a:r>
              <a:rPr lang="en-GB" sz="1650" dirty="0"/>
              <a:t>More research needed </a:t>
            </a:r>
            <a:r>
              <a:rPr lang="en-GB" sz="1650" b="0" dirty="0"/>
              <a:t>– this list is not exhaustive! More empirical work is needed and will now be carried out thanks to HEFCE/</a:t>
            </a:r>
            <a:r>
              <a:rPr lang="en-GB" sz="1650" b="0" dirty="0" err="1"/>
              <a:t>OfS</a:t>
            </a:r>
            <a:r>
              <a:rPr lang="en-GB" sz="1650" b="0" dirty="0"/>
              <a:t> Catalyst funding.</a:t>
            </a:r>
          </a:p>
          <a:p>
            <a:endParaRPr lang="en-GB" sz="1600" b="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5</a:t>
            </a:fld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PGR Wellbeing4All</a:t>
            </a:r>
            <a:r>
              <a:rPr lang="en-GB" dirty="0"/>
              <a:t>: tackling inequalities, improving wellbeing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790782"/>
            <a:ext cx="8319590" cy="500136"/>
          </a:xfrm>
        </p:spPr>
        <p:txBody>
          <a:bodyPr/>
          <a:lstStyle/>
          <a:p>
            <a:r>
              <a:rPr lang="en-GB" dirty="0" smtClean="0"/>
              <a:t>PGR Wellbeing4All </a:t>
            </a:r>
            <a:r>
              <a:rPr lang="en-GB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62" y="1432020"/>
            <a:ext cx="10490548" cy="4881693"/>
          </a:xfrm>
        </p:spPr>
        <p:txBody>
          <a:bodyPr vert="horz" wrap="square" lIns="0" tIns="0" rIns="0" bIns="180000" rtlCol="0" anchor="t">
            <a:noAutofit/>
          </a:bodyPr>
          <a:lstStyle/>
          <a:p>
            <a:r>
              <a:rPr lang="en-GB" sz="1800" b="0" dirty="0" smtClean="0"/>
              <a:t>PGR Wellbeing4All </a:t>
            </a:r>
            <a:r>
              <a:rPr lang="en-GB" sz="1800" b="0" dirty="0"/>
              <a:t>is one of 17 HEFCE/</a:t>
            </a:r>
            <a:r>
              <a:rPr lang="en-GB" sz="1800" b="0" dirty="0" err="1"/>
              <a:t>OfS</a:t>
            </a:r>
            <a:r>
              <a:rPr lang="en-GB" sz="1800" b="0" dirty="0"/>
              <a:t> Catalyst projects being ran in collaboration with UUK and Vitae, with aim of investigating PGR mental health and wellbeing provision in Higher Education. </a:t>
            </a:r>
          </a:p>
          <a:p>
            <a:endParaRPr lang="en-GB" sz="1800" b="0" dirty="0"/>
          </a:p>
          <a:p>
            <a:r>
              <a:rPr lang="en-GB" sz="1800" b="0" dirty="0">
                <a:latin typeface="Derailed"/>
              </a:rPr>
              <a:t>Newcastle University’s </a:t>
            </a:r>
            <a:r>
              <a:rPr lang="en-GB" sz="1800" b="0" dirty="0" smtClean="0">
                <a:latin typeface="Derailed"/>
              </a:rPr>
              <a:t>PGR Wellbeing4All </a:t>
            </a:r>
            <a:r>
              <a:rPr lang="en-GB" sz="1800" b="0" dirty="0">
                <a:latin typeface="Derailed"/>
              </a:rPr>
              <a:t>project is focused on investigating the mental health and wellbeing of PGRs from diverse backgrounds and has three workstreams:</a:t>
            </a:r>
          </a:p>
          <a:p>
            <a:endParaRPr lang="en-GB" sz="1800" dirty="0"/>
          </a:p>
          <a:p>
            <a:pPr marL="419100" lvl="2" indent="-285750"/>
            <a:r>
              <a:rPr lang="en-GB" sz="1800" dirty="0"/>
              <a:t>Research and evaluation</a:t>
            </a:r>
          </a:p>
          <a:p>
            <a:pPr marL="419100" lvl="2" indent="-285750"/>
            <a:r>
              <a:rPr lang="en-GB" sz="1800" dirty="0"/>
              <a:t>Programme design and delivery</a:t>
            </a:r>
          </a:p>
          <a:p>
            <a:pPr marL="419100" lvl="2" indent="-285750"/>
            <a:r>
              <a:rPr lang="en-GB" sz="1800" dirty="0"/>
              <a:t>Supervisor training</a:t>
            </a:r>
          </a:p>
          <a:p>
            <a:pPr marL="554038" lvl="3" indent="-285750"/>
            <a:endParaRPr lang="en-GB" sz="1800" dirty="0"/>
          </a:p>
          <a:p>
            <a:r>
              <a:rPr lang="en-GB" sz="1800" b="0" dirty="0">
                <a:latin typeface="Derailed"/>
              </a:rPr>
              <a:t>Through the overall Catalyst project and informing the University </a:t>
            </a:r>
            <a:r>
              <a:rPr lang="en-GB" sz="1800" b="0" dirty="0" err="1">
                <a:latin typeface="Derailed"/>
              </a:rPr>
              <a:t>StepChange</a:t>
            </a:r>
            <a:r>
              <a:rPr lang="en-GB" sz="1800" b="0" dirty="0">
                <a:latin typeface="Derailed"/>
              </a:rPr>
              <a:t> review, we aim to improve PGR mental health provision at Newcastle and across the HE sector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6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PGR Wellbeing4All</a:t>
            </a:r>
            <a:r>
              <a:rPr lang="en-GB" dirty="0"/>
              <a:t>: tackling inequalities, improving wellbeing</a:t>
            </a:r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34" y="5634898"/>
            <a:ext cx="1764665" cy="678815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8322792" y="5357899"/>
            <a:ext cx="3634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The project is co-funded by the Office for Students</a:t>
            </a:r>
            <a:r>
              <a:rPr lang="en-US" sz="1200" dirty="0"/>
              <a:t>.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4" y="5357899"/>
            <a:ext cx="2171099" cy="11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790782"/>
            <a:ext cx="8319590" cy="416813"/>
          </a:xfrm>
        </p:spPr>
        <p:txBody>
          <a:bodyPr/>
          <a:lstStyle/>
          <a:p>
            <a:r>
              <a:rPr lang="en-GB" dirty="0" smtClean="0"/>
              <a:t>PGR Wellbeing4All</a:t>
            </a:r>
            <a:r>
              <a:rPr lang="en-GB" dirty="0"/>
              <a:t>: progress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62" y="1371314"/>
            <a:ext cx="10490548" cy="4502969"/>
          </a:xfrm>
        </p:spPr>
        <p:txBody>
          <a:bodyPr vert="horz" wrap="square" lIns="0" tIns="0" rIns="0" bIns="18000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Programme </a:t>
            </a:r>
            <a:r>
              <a:rPr lang="en-GB" sz="1700" dirty="0"/>
              <a:t>design and delivery</a:t>
            </a:r>
            <a:r>
              <a:rPr lang="en-GB" sz="1700" b="0" dirty="0"/>
              <a:t>:</a:t>
            </a:r>
          </a:p>
          <a:p>
            <a:pPr marL="419100" lvl="2" indent="-285750"/>
            <a:r>
              <a:rPr lang="en-GB" sz="1700" b="0" dirty="0"/>
              <a:t>Launched our PGR </a:t>
            </a:r>
            <a:r>
              <a:rPr lang="en-GB" sz="1700" b="0" dirty="0" smtClean="0"/>
              <a:t>Community </a:t>
            </a:r>
            <a:r>
              <a:rPr lang="en-GB" sz="1700" b="0" dirty="0"/>
              <a:t>initiative</a:t>
            </a:r>
          </a:p>
          <a:p>
            <a:pPr marL="419100" lvl="2" indent="-285750"/>
            <a:r>
              <a:rPr lang="en-GB" sz="1700" b="0" dirty="0"/>
              <a:t>PGR e-mentoring (including specific diversity HUBS)</a:t>
            </a:r>
          </a:p>
          <a:p>
            <a:pPr marL="419100" lvl="2" indent="-285750"/>
            <a:r>
              <a:rPr lang="en-GB" sz="1700" b="0" dirty="0"/>
              <a:t>Mindfulness embedded into </a:t>
            </a:r>
            <a:r>
              <a:rPr lang="en-GB" sz="1700" b="0" dirty="0" smtClean="0"/>
              <a:t>the researcher </a:t>
            </a:r>
            <a:r>
              <a:rPr lang="en-GB" sz="1700" b="0" dirty="0"/>
              <a:t>training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Research and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Supervisor training</a:t>
            </a:r>
          </a:p>
          <a:p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Working together: </a:t>
            </a:r>
            <a:r>
              <a:rPr lang="en-GB" sz="1700" b="0" dirty="0"/>
              <a:t>Working with colleagues in the Student Mental Health and Wellbeing Service and each faculty to embed more joined-up PGR mental health support across the institution</a:t>
            </a:r>
          </a:p>
          <a:p>
            <a:endParaRPr lang="en-GB" sz="1700" b="0" dirty="0"/>
          </a:p>
          <a:p>
            <a:r>
              <a:rPr lang="en-GB" sz="1700" dirty="0">
                <a:latin typeface="Derailed"/>
              </a:rPr>
              <a:t>How can you help? </a:t>
            </a:r>
            <a:r>
              <a:rPr lang="en-GB" sz="1700" b="0" dirty="0">
                <a:latin typeface="Derailed"/>
              </a:rPr>
              <a:t>– support our research and action planning by completing and returning </a:t>
            </a:r>
            <a:r>
              <a:rPr lang="en-GB" sz="1700" b="0" dirty="0" smtClean="0">
                <a:latin typeface="Derailed"/>
              </a:rPr>
              <a:t>the cards </a:t>
            </a:r>
            <a:r>
              <a:rPr lang="en-GB" sz="1700" b="0" dirty="0">
                <a:latin typeface="Derailed"/>
              </a:rPr>
              <a:t>asking you to </a:t>
            </a:r>
            <a:r>
              <a:rPr lang="en-GB" sz="1700" b="0" dirty="0" smtClean="0">
                <a:latin typeface="Derailed"/>
              </a:rPr>
              <a:t>identify: </a:t>
            </a:r>
            <a:endParaRPr lang="en-GB" sz="1700" dirty="0">
              <a:latin typeface="Derailed"/>
            </a:endParaRPr>
          </a:p>
          <a:p>
            <a:pPr marL="285750" indent="-285750">
              <a:buChar char="•"/>
            </a:pPr>
            <a:r>
              <a:rPr lang="en-GB" sz="1700" b="0" dirty="0">
                <a:latin typeface="Derailed"/>
              </a:rPr>
              <a:t>One factor that could negatively impact the mental health of PGR students from diverse groups </a:t>
            </a:r>
            <a:endParaRPr lang="en-GB" sz="1700" dirty="0">
              <a:latin typeface="Derailed"/>
            </a:endParaRPr>
          </a:p>
          <a:p>
            <a:pPr marL="285750" indent="-285750">
              <a:buChar char="•"/>
            </a:pPr>
            <a:r>
              <a:rPr lang="en-GB" sz="1700" b="0" dirty="0">
                <a:latin typeface="Derailed"/>
              </a:rPr>
              <a:t>O</a:t>
            </a:r>
            <a:r>
              <a:rPr lang="en-GB" sz="1700" b="0" dirty="0" smtClean="0">
                <a:latin typeface="Derailed"/>
              </a:rPr>
              <a:t>ne </a:t>
            </a:r>
            <a:r>
              <a:rPr lang="en-GB" sz="1700" b="0" dirty="0">
                <a:latin typeface="Derailed"/>
              </a:rPr>
              <a:t>initiative you feel could better support PGR mental health.</a:t>
            </a:r>
            <a:endParaRPr lang="en-GB" sz="1700" dirty="0">
              <a:latin typeface="Deraile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7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PGR Wellbeing4All</a:t>
            </a:r>
            <a:r>
              <a:rPr lang="en-GB" dirty="0"/>
              <a:t>: tackling inequalities, improving wellbeing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2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0BF2-6098-C946-849E-AB4A1C03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27" y="565079"/>
            <a:ext cx="4089504" cy="2732926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GB" dirty="0">
                <a:solidFill>
                  <a:schemeClr val="tx1"/>
                </a:solidFill>
              </a:rPr>
              <a:t>Newcastle University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Counselling and Mental Health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35" y="1264993"/>
            <a:ext cx="1589781" cy="6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/>
          <p:nvPr/>
        </p:nvCxnSpPr>
        <p:spPr>
          <a:xfrm flipH="1">
            <a:off x="3741740" y="1160464"/>
            <a:ext cx="1303335" cy="3257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475038" y="857250"/>
            <a:ext cx="1573212" cy="68103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91250" y="1150938"/>
            <a:ext cx="500063" cy="375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254750" y="836614"/>
            <a:ext cx="1581150" cy="268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04605" y="1160464"/>
            <a:ext cx="1247664" cy="3949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36950" y="1101725"/>
            <a:ext cx="1187450" cy="1231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27763" y="857251"/>
            <a:ext cx="2133600" cy="1947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48525" y="877888"/>
            <a:ext cx="1174750" cy="639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95725" y="508000"/>
            <a:ext cx="4040188" cy="64293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Student Health and Wellbeing Service: 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Sally Ingram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94714" y="917576"/>
            <a:ext cx="1944687" cy="10271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Student Financial Support Team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47838" y="1011238"/>
            <a:ext cx="1714500" cy="5826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University Chaplain:</a:t>
            </a:r>
          </a:p>
          <a:p>
            <a:pPr algn="ctr" eaLnBrk="1" hangingPunct="1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Multi-Faith </a:t>
            </a:r>
          </a:p>
        </p:txBody>
      </p:sp>
      <p:cxnSp>
        <p:nvCxnSpPr>
          <p:cNvPr id="30" name="Straight Arrow Connector 29"/>
          <p:cNvCxnSpPr>
            <a:stCxn id="5" idx="2"/>
          </p:cNvCxnSpPr>
          <p:nvPr/>
        </p:nvCxnSpPr>
        <p:spPr>
          <a:xfrm flipH="1">
            <a:off x="5880101" y="1150938"/>
            <a:ext cx="36513" cy="365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52600" y="2371726"/>
            <a:ext cx="1822450" cy="9382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Student Integration 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0450" y="4906963"/>
            <a:ext cx="1333500" cy="9969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Counselling Team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97876" y="2084388"/>
            <a:ext cx="2112963" cy="15113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Specialist Learning Team 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02200" y="4808539"/>
            <a:ext cx="1365250" cy="9874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Mental Health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Team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1575" y="5183189"/>
            <a:ext cx="1333500" cy="10445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Consultancy Service 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35901" y="3519488"/>
            <a:ext cx="2112963" cy="15113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Disability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Team 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0700" y="3987801"/>
            <a:ext cx="1944688" cy="10271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Physical Recreation and Sport</a:t>
            </a:r>
          </a:p>
        </p:txBody>
      </p:sp>
    </p:spTree>
    <p:extLst>
      <p:ext uri="{BB962C8B-B14F-4D97-AF65-F5344CB8AC3E}">
        <p14:creationId xmlns:p14="http://schemas.microsoft.com/office/powerpoint/2010/main" val="23210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castle University">
      <a:dk1>
        <a:srgbClr val="000000"/>
      </a:dk1>
      <a:lt1>
        <a:srgbClr val="FFFFFF"/>
      </a:lt1>
      <a:dk2>
        <a:srgbClr val="00B2A9"/>
      </a:dk2>
      <a:lt2>
        <a:srgbClr val="E7E6E6"/>
      </a:lt2>
      <a:accent1>
        <a:srgbClr val="93509E"/>
      </a:accent1>
      <a:accent2>
        <a:srgbClr val="4060AF"/>
      </a:accent2>
      <a:accent3>
        <a:srgbClr val="FF5416"/>
      </a:accent3>
      <a:accent4>
        <a:srgbClr val="FDC82F"/>
      </a:accent4>
      <a:accent5>
        <a:srgbClr val="00A9E0"/>
      </a:accent5>
      <a:accent6>
        <a:srgbClr val="CF0071"/>
      </a:accent6>
      <a:hlink>
        <a:srgbClr val="4060AF"/>
      </a:hlink>
      <a:folHlink>
        <a:srgbClr val="93509E"/>
      </a:folHlink>
    </a:clrScheme>
    <a:fontScheme name="Newcastle University">
      <a:majorFont>
        <a:latin typeface="Derailed 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1591</Words>
  <Application>Microsoft Office PowerPoint</Application>
  <PresentationFormat>Widescreen</PresentationFormat>
  <Paragraphs>267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Bold</vt:lpstr>
      <vt:lpstr>Raleway</vt:lpstr>
      <vt:lpstr>Arial</vt:lpstr>
      <vt:lpstr>Times New Roman</vt:lpstr>
      <vt:lpstr>Derailed</vt:lpstr>
      <vt:lpstr>Sakkal Majalla</vt:lpstr>
      <vt:lpstr>Office Theme</vt:lpstr>
      <vt:lpstr>Newcastle University  PGRWellbeing4All: tackling inequalities, improving wellbeing    #PGRWellbeing4All  </vt:lpstr>
      <vt:lpstr>Student mental health and inequalities</vt:lpstr>
      <vt:lpstr>PGR mental health and wellbeing</vt:lpstr>
      <vt:lpstr>The intersection between PGR mental wellbeing and Equality, Diversity and Inclusion (EDI)</vt:lpstr>
      <vt:lpstr>The intersection between PGR mental wellbeing and EDI</vt:lpstr>
      <vt:lpstr>PGR Wellbeing4All Project</vt:lpstr>
      <vt:lpstr>PGR Wellbeing4All: progress so far…</vt:lpstr>
      <vt:lpstr>Newcastle University  Counselling and Mental Health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Newcastle University</dc:title>
  <dc:subject/>
  <dc:creator>colin@sifx.net</dc:creator>
  <cp:keywords/>
  <dc:description>colin@sifx.net</dc:description>
  <cp:lastModifiedBy>Paul Britton</cp:lastModifiedBy>
  <cp:revision>168</cp:revision>
  <dcterms:created xsi:type="dcterms:W3CDTF">2018-09-24T20:25:35Z</dcterms:created>
  <dcterms:modified xsi:type="dcterms:W3CDTF">2019-03-26T17:28:58Z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colin@sifx.net</vt:lpwstr>
  </property>
</Properties>
</file>