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33" r:id="rId2"/>
    <p:sldId id="334" r:id="rId3"/>
    <p:sldId id="291" r:id="rId4"/>
    <p:sldId id="286" r:id="rId5"/>
    <p:sldId id="275" r:id="rId6"/>
    <p:sldId id="266" r:id="rId7"/>
    <p:sldId id="331" r:id="rId8"/>
    <p:sldId id="263" r:id="rId9"/>
    <p:sldId id="261" r:id="rId10"/>
    <p:sldId id="336" r:id="rId11"/>
    <p:sldId id="295"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54"/>
    <p:restoredTop sz="76478"/>
  </p:normalViewPr>
  <p:slideViewPr>
    <p:cSldViewPr snapToGrid="0" snapToObjects="1">
      <p:cViewPr varScale="1">
        <p:scale>
          <a:sx n="68" d="100"/>
          <a:sy n="68" d="100"/>
        </p:scale>
        <p:origin x="13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raghdazahran\Library\Mobile%20Documents\com~apple~CloudDocs\EdD%20Newcastle\Study%20and%20Thesis\Literature\Lists\Copy%20of%20CCE%2016-18%20SMR-Analysis%20cop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Pivot!$I$31</c:f>
              <c:strCache>
                <c:ptCount val="1"/>
                <c:pt idx="0">
                  <c:v>Percentage </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D70-4E4B-9E99-E0B3DDC862BC}"/>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D70-4E4B-9E99-E0B3DDC862BC}"/>
              </c:ext>
            </c:extLst>
          </c:dPt>
          <c:dPt>
            <c:idx val="2"/>
            <c:bubble3D val="0"/>
            <c:explosion val="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D70-4E4B-9E99-E0B3DDC862BC}"/>
              </c:ext>
            </c:extLst>
          </c:dPt>
          <c:dPt>
            <c:idx val="3"/>
            <c:bubble3D val="0"/>
            <c:explosion val="17"/>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D70-4E4B-9E99-E0B3DDC862B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Pivot!$G$32:$G$35</c:f>
              <c:strCache>
                <c:ptCount val="3"/>
                <c:pt idx="0">
                  <c:v>Administrative Tasks</c:v>
                </c:pt>
                <c:pt idx="1">
                  <c:v>Collaborative Learning</c:v>
                </c:pt>
                <c:pt idx="2">
                  <c:v>Solution Design and Development </c:v>
                </c:pt>
              </c:strCache>
            </c:strRef>
          </c:cat>
          <c:val>
            <c:numRef>
              <c:f>Pivot!$I$32:$I$35</c:f>
              <c:numCache>
                <c:formatCode>0%</c:formatCode>
                <c:ptCount val="4"/>
                <c:pt idx="0">
                  <c:v>0.27272727272727271</c:v>
                </c:pt>
                <c:pt idx="1">
                  <c:v>0.27272727272727271</c:v>
                </c:pt>
                <c:pt idx="2">
                  <c:v>0.45454545454545453</c:v>
                </c:pt>
              </c:numCache>
            </c:numRef>
          </c:val>
          <c:extLst>
            <c:ext xmlns:c16="http://schemas.microsoft.com/office/drawing/2014/chart" uri="{C3380CC4-5D6E-409C-BE32-E72D297353CC}">
              <c16:uniqueId val="{00000008-BD70-4E4B-9E99-E0B3DDC862BC}"/>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3"/>
        <c:delete val="1"/>
      </c:legendEntry>
      <c:layout>
        <c:manualLayout>
          <c:xMode val="edge"/>
          <c:yMode val="edge"/>
          <c:x val="0.60678800853361303"/>
          <c:y val="0.12589510630697789"/>
          <c:w val="0.37650134696676307"/>
          <c:h val="0.7758231996148410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6DD6F-C451-4F45-88CC-5524F7723A1D}" type="datetimeFigureOut">
              <a:rPr lang="en-US" smtClean="0"/>
              <a:t>4/16/2019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64506-4B8F-A247-B388-65B53134ABDF}" type="slidenum">
              <a:rPr lang="en-US" smtClean="0"/>
              <a:t>‹#›</a:t>
            </a:fld>
            <a:endParaRPr lang="en-US"/>
          </a:p>
        </p:txBody>
      </p:sp>
    </p:spTree>
    <p:extLst>
      <p:ext uri="{BB962C8B-B14F-4D97-AF65-F5344CB8AC3E}">
        <p14:creationId xmlns:p14="http://schemas.microsoft.com/office/powerpoint/2010/main" val="137374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464506-4B8F-A247-B388-65B53134ABDF}" type="slidenum">
              <a:rPr lang="en-US" smtClean="0"/>
              <a:t>1</a:t>
            </a:fld>
            <a:endParaRPr lang="en-US"/>
          </a:p>
        </p:txBody>
      </p:sp>
    </p:spTree>
    <p:extLst>
      <p:ext uri="{BB962C8B-B14F-4D97-AF65-F5344CB8AC3E}">
        <p14:creationId xmlns:p14="http://schemas.microsoft.com/office/powerpoint/2010/main" val="2149664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464506-4B8F-A247-B388-65B53134ABDF}" type="slidenum">
              <a:rPr lang="en-US" smtClean="0"/>
              <a:t>10</a:t>
            </a:fld>
            <a:endParaRPr lang="en-US"/>
          </a:p>
        </p:txBody>
      </p:sp>
    </p:spTree>
    <p:extLst>
      <p:ext uri="{BB962C8B-B14F-4D97-AF65-F5344CB8AC3E}">
        <p14:creationId xmlns:p14="http://schemas.microsoft.com/office/powerpoint/2010/main" val="3458586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464506-4B8F-A247-B388-65B53134ABDF}" type="slidenum">
              <a:rPr lang="en-US" smtClean="0"/>
              <a:t>11</a:t>
            </a:fld>
            <a:endParaRPr lang="en-US"/>
          </a:p>
        </p:txBody>
      </p:sp>
    </p:spTree>
    <p:extLst>
      <p:ext uri="{BB962C8B-B14F-4D97-AF65-F5344CB8AC3E}">
        <p14:creationId xmlns:p14="http://schemas.microsoft.com/office/powerpoint/2010/main" val="223452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Raghda is a postgraduate researcher in the School of Education, Communication and Learning Sciences (ECLS) at Newcastle University. Raghda brings with her +18 years of experience in industry and higher education. Her work focuses on academics’ responses to emerging technology and the affordance of these technologies to disrupt teaching and learning in the higher education. </a:t>
            </a:r>
            <a:r>
              <a:rPr lang="en-US" dirty="0" err="1"/>
              <a:t>Raghda’s</a:t>
            </a:r>
            <a:r>
              <a:rPr lang="en-US" dirty="0"/>
              <a:t> experience developed in teaching and moderating ICT courses (e.g. systems analysis and design and object oriented programming), coordinating and supervising capstone projects, managing academic programs, and training staff and academics.</a:t>
            </a:r>
          </a:p>
        </p:txBody>
      </p:sp>
      <p:sp>
        <p:nvSpPr>
          <p:cNvPr id="4" name="Slide Number Placeholder 3"/>
          <p:cNvSpPr>
            <a:spLocks noGrp="1"/>
          </p:cNvSpPr>
          <p:nvPr>
            <p:ph type="sldNum" sz="quarter" idx="5"/>
          </p:nvPr>
        </p:nvSpPr>
        <p:spPr/>
        <p:txBody>
          <a:bodyPr/>
          <a:lstStyle/>
          <a:p>
            <a:fld id="{AB464506-4B8F-A247-B388-65B53134ABDF}" type="slidenum">
              <a:rPr lang="en-US" smtClean="0"/>
              <a:t>12</a:t>
            </a:fld>
            <a:endParaRPr lang="en-US"/>
          </a:p>
        </p:txBody>
      </p:sp>
    </p:spTree>
    <p:extLst>
      <p:ext uri="{BB962C8B-B14F-4D97-AF65-F5344CB8AC3E}">
        <p14:creationId xmlns:p14="http://schemas.microsoft.com/office/powerpoint/2010/main" val="1423704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464506-4B8F-A247-B388-65B53134ABDF}" type="slidenum">
              <a:rPr lang="en-US" smtClean="0"/>
              <a:t>2</a:t>
            </a:fld>
            <a:endParaRPr lang="en-US"/>
          </a:p>
        </p:txBody>
      </p:sp>
    </p:spTree>
    <p:extLst>
      <p:ext uri="{BB962C8B-B14F-4D97-AF65-F5344CB8AC3E}">
        <p14:creationId xmlns:p14="http://schemas.microsoft.com/office/powerpoint/2010/main" val="2196968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Surprisingly, governments are enforcing the shift to the cloud like no other technology.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US government, for example, issued a “Cloud First” policy in 2009 (</a:t>
            </a:r>
            <a:r>
              <a:rPr lang="en-GB" sz="1200" kern="1200" dirty="0" err="1">
                <a:solidFill>
                  <a:schemeClr val="tx1"/>
                </a:solidFill>
                <a:effectLst/>
                <a:latin typeface="+mn-lt"/>
                <a:ea typeface="+mn-ea"/>
                <a:cs typeface="+mn-cs"/>
              </a:rPr>
              <a:t>Kundra</a:t>
            </a:r>
            <a:r>
              <a:rPr lang="en-GB" sz="1200" kern="1200" dirty="0">
                <a:solidFill>
                  <a:schemeClr val="tx1"/>
                </a:solidFill>
                <a:effectLst/>
                <a:latin typeface="+mn-lt"/>
                <a:ea typeface="+mn-ea"/>
                <a:cs typeface="+mn-cs"/>
              </a:rPr>
              <a:t>, 2011; </a:t>
            </a:r>
            <a:r>
              <a:rPr lang="en-GB" sz="1200" kern="1200" dirty="0" err="1">
                <a:solidFill>
                  <a:schemeClr val="tx1"/>
                </a:solidFill>
                <a:effectLst/>
                <a:latin typeface="+mn-lt"/>
                <a:ea typeface="+mn-ea"/>
                <a:cs typeface="+mn-cs"/>
              </a:rPr>
              <a:t>Figliola</a:t>
            </a:r>
            <a:r>
              <a:rPr lang="en-GB" sz="1200" kern="1200" dirty="0">
                <a:solidFill>
                  <a:schemeClr val="tx1"/>
                </a:solidFill>
                <a:effectLst/>
                <a:latin typeface="+mn-lt"/>
                <a:ea typeface="+mn-ea"/>
                <a:cs typeface="+mn-cs"/>
              </a:rPr>
              <a:t> &amp; Fischer, 2015).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European Cloud Partnership (ECP) Steering Board has adopted a “Cloud Partnership” (European Commission, 2014).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Those initiatives aimed at reducing the total cost of technology and improving the management of software and hardware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Aim: superior value for money and greater confidence in the ICT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Since governments are leading this shift on a large scale, we expect it to affect education (</a:t>
            </a:r>
            <a:r>
              <a:rPr lang="en-GB" sz="1200" kern="1200" dirty="0" err="1">
                <a:solidFill>
                  <a:schemeClr val="tx1"/>
                </a:solidFill>
                <a:effectLst/>
                <a:latin typeface="+mn-lt"/>
                <a:ea typeface="+mn-ea"/>
                <a:cs typeface="+mn-cs"/>
              </a:rPr>
              <a:t>Saadatdoost</a:t>
            </a:r>
            <a:r>
              <a:rPr lang="en-GB" sz="1200" kern="1200" dirty="0">
                <a:solidFill>
                  <a:schemeClr val="tx1"/>
                </a:solidFill>
                <a:effectLst/>
                <a:latin typeface="+mn-lt"/>
                <a:ea typeface="+mn-ea"/>
                <a:cs typeface="+mn-cs"/>
              </a:rPr>
              <a:t>, Sim, </a:t>
            </a:r>
            <a:r>
              <a:rPr lang="en-GB" sz="1200" kern="1200" dirty="0" err="1">
                <a:solidFill>
                  <a:schemeClr val="tx1"/>
                </a:solidFill>
                <a:effectLst/>
                <a:latin typeface="+mn-lt"/>
                <a:ea typeface="+mn-ea"/>
                <a:cs typeface="+mn-cs"/>
              </a:rPr>
              <a:t>Jafarkarimi</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Saadatdoost</a:t>
            </a:r>
            <a:r>
              <a:rPr lang="en-GB" sz="1200" kern="1200" dirty="0">
                <a:solidFill>
                  <a:schemeClr val="tx1"/>
                </a:solidFill>
                <a:effectLst/>
                <a:latin typeface="+mn-lt"/>
                <a:ea typeface="+mn-ea"/>
                <a:cs typeface="+mn-cs"/>
              </a:rPr>
              <a:t>, 2015; Sultan, 2010). This assumption may have emanated from the primary objective of higher education, which is preparing learners for future jobs (Saavedra &amp; </a:t>
            </a:r>
            <a:r>
              <a:rPr lang="en-GB" sz="1200" kern="1200" dirty="0" err="1">
                <a:solidFill>
                  <a:schemeClr val="tx1"/>
                </a:solidFill>
                <a:effectLst/>
                <a:latin typeface="+mn-lt"/>
                <a:ea typeface="+mn-ea"/>
                <a:cs typeface="+mn-cs"/>
              </a:rPr>
              <a:t>Opfer</a:t>
            </a:r>
            <a:r>
              <a:rPr lang="en-GB" sz="1200" kern="1200" dirty="0">
                <a:solidFill>
                  <a:schemeClr val="tx1"/>
                </a:solidFill>
                <a:effectLst/>
                <a:latin typeface="+mn-lt"/>
                <a:ea typeface="+mn-ea"/>
                <a:cs typeface="+mn-cs"/>
              </a:rPr>
              <a:t>, 2012).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Opponents to this objective (e.g. Schultz &amp; Higbee, 2007) argue that education does not have to lead to a vocation.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However, in my study, I focus on using CC for Information and Communications Technology (ICT) education which has a direct connection to the industry as a new model for higher education (e.g. </a:t>
            </a:r>
            <a:r>
              <a:rPr lang="en-GB" sz="1200" kern="1200" dirty="0" err="1">
                <a:solidFill>
                  <a:schemeClr val="tx1"/>
                </a:solidFill>
                <a:effectLst/>
                <a:latin typeface="+mn-lt"/>
                <a:ea typeface="+mn-ea"/>
                <a:cs typeface="+mn-cs"/>
              </a:rPr>
              <a:t>Laurillard</a:t>
            </a:r>
            <a:r>
              <a:rPr lang="en-GB" sz="1200" kern="1200" dirty="0">
                <a:solidFill>
                  <a:schemeClr val="tx1"/>
                </a:solidFill>
                <a:effectLst/>
                <a:latin typeface="+mn-lt"/>
                <a:ea typeface="+mn-ea"/>
                <a:cs typeface="+mn-cs"/>
              </a:rPr>
              <a:t>, Rethinking University Teaching, 2001; </a:t>
            </a:r>
            <a:r>
              <a:rPr lang="en-GB" sz="1200" kern="1200" dirty="0" err="1">
                <a:solidFill>
                  <a:schemeClr val="tx1"/>
                </a:solidFill>
                <a:effectLst/>
                <a:latin typeface="+mn-lt"/>
                <a:ea typeface="+mn-ea"/>
                <a:cs typeface="+mn-cs"/>
              </a:rPr>
              <a:t>Erturk</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Maharjan</a:t>
            </a:r>
            <a:r>
              <a:rPr lang="en-GB" sz="1200" kern="1200" dirty="0">
                <a:solidFill>
                  <a:schemeClr val="tx1"/>
                </a:solidFill>
                <a:effectLst/>
                <a:latin typeface="+mn-lt"/>
                <a:ea typeface="+mn-ea"/>
                <a:cs typeface="+mn-cs"/>
              </a:rPr>
              <a:t>,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05A91B-6D48-49C5-B21A-E1A5E51B6594}" type="slidenum">
              <a:rPr lang="en-US" smtClean="0"/>
              <a:t>3</a:t>
            </a:fld>
            <a:endParaRPr lang="en-US"/>
          </a:p>
        </p:txBody>
      </p:sp>
    </p:spTree>
    <p:extLst>
      <p:ext uri="{BB962C8B-B14F-4D97-AF65-F5344CB8AC3E}">
        <p14:creationId xmlns:p14="http://schemas.microsoft.com/office/powerpoint/2010/main" val="135083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Related Term: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Multi Clouds - New modelling techniques and mechanisms are needed to compose and coordinate resources across heterogeneous clouds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Edge computing (fog computing) -  technologies that integrate the limited memory, storage and computation of fog nodes that are closer to where data are generated into the cloud architecture </a:t>
            </a:r>
          </a:p>
          <a:p>
            <a:endParaRPr lang="en-US" dirty="0"/>
          </a:p>
          <a:p>
            <a:endParaRPr lang="en-US" dirty="0"/>
          </a:p>
        </p:txBody>
      </p:sp>
      <p:sp>
        <p:nvSpPr>
          <p:cNvPr id="4" name="Slide Number Placeholder 3"/>
          <p:cNvSpPr>
            <a:spLocks noGrp="1"/>
          </p:cNvSpPr>
          <p:nvPr>
            <p:ph type="sldNum" sz="quarter" idx="10"/>
          </p:nvPr>
        </p:nvSpPr>
        <p:spPr/>
        <p:txBody>
          <a:bodyPr/>
          <a:lstStyle/>
          <a:p>
            <a:fld id="{66F388AE-0197-46D9-96A0-9A06DDA550DC}" type="slidenum">
              <a:rPr lang="en-US" smtClean="0"/>
              <a:t>4</a:t>
            </a:fld>
            <a:endParaRPr lang="en-US"/>
          </a:p>
        </p:txBody>
      </p:sp>
    </p:spTree>
    <p:extLst>
      <p:ext uri="{BB962C8B-B14F-4D97-AF65-F5344CB8AC3E}">
        <p14:creationId xmlns:p14="http://schemas.microsoft.com/office/powerpoint/2010/main" val="386643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https://www.itjobswatch.co.uk/</a:t>
            </a:r>
          </a:p>
        </p:txBody>
      </p:sp>
      <p:sp>
        <p:nvSpPr>
          <p:cNvPr id="4" name="Slide Number Placeholder 3"/>
          <p:cNvSpPr>
            <a:spLocks noGrp="1"/>
          </p:cNvSpPr>
          <p:nvPr>
            <p:ph type="sldNum" sz="quarter" idx="10"/>
          </p:nvPr>
        </p:nvSpPr>
        <p:spPr/>
        <p:txBody>
          <a:bodyPr/>
          <a:lstStyle/>
          <a:p>
            <a:fld id="{541E36E7-D304-4B00-9AAF-51892E809EBD}" type="slidenum">
              <a:rPr lang="en-US" smtClean="0"/>
              <a:t>5</a:t>
            </a:fld>
            <a:endParaRPr lang="en-US"/>
          </a:p>
        </p:txBody>
      </p:sp>
    </p:spTree>
    <p:extLst>
      <p:ext uri="{BB962C8B-B14F-4D97-AF65-F5344CB8AC3E}">
        <p14:creationId xmlns:p14="http://schemas.microsoft.com/office/powerpoint/2010/main" val="1232034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cloud computing platforms allows you to create virtual computer services (single or multiple) based on your requirements. The interface allows you to use and create templates with the required software. You can also control, monitor, and share resources with other users. It can be helpful in preparing a technology-enabled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Microsoft Azure, Amazon AWS, and Google Cloud provide similar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lnSpc>
                <a:spcPct val="110000"/>
              </a:lnSpc>
              <a:buNone/>
            </a:pPr>
            <a:r>
              <a:rPr lang="en-US" sz="1200" dirty="0"/>
              <a:t>Academics can use cloud computing to create environments for research and classroom activities, projects, assignments, assessments, and challenges.</a:t>
            </a:r>
          </a:p>
          <a:p>
            <a:pPr marL="0" indent="0">
              <a:lnSpc>
                <a:spcPct val="110000"/>
              </a:lnSpc>
              <a:buNone/>
            </a:pPr>
            <a:endParaRPr lang="en-US" sz="1200" dirty="0"/>
          </a:p>
          <a:p>
            <a:pPr marL="0" indent="0">
              <a:lnSpc>
                <a:spcPct val="110000"/>
              </a:lnSpc>
              <a:buNone/>
            </a:pPr>
            <a:r>
              <a:rPr lang="en-US" sz="1200" dirty="0"/>
              <a:t>Students can use given cloud-based services to solve problems or create their own services to develop a solution such as a web or mobile applications, a business intelligence tool, a monitoring and notification service…etc.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AB464506-4B8F-A247-B388-65B53134ABDF}" type="slidenum">
              <a:rPr lang="en-US" smtClean="0"/>
              <a:t>6</a:t>
            </a:fld>
            <a:endParaRPr lang="en-US"/>
          </a:p>
        </p:txBody>
      </p:sp>
    </p:spTree>
    <p:extLst>
      <p:ext uri="{BB962C8B-B14F-4D97-AF65-F5344CB8AC3E}">
        <p14:creationId xmlns:p14="http://schemas.microsoft.com/office/powerpoint/2010/main" val="73345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lnSpc>
                <a:spcPct val="115000"/>
              </a:lnSpc>
              <a:buClr>
                <a:srgbClr val="595959"/>
              </a:buClr>
              <a:buSzPct val="100000"/>
              <a:defRPr/>
            </a:pPr>
            <a:endParaRPr lang="en-GB" kern="0" dirty="0">
              <a:solidFill>
                <a:srgbClr val="000000"/>
              </a:solidFill>
              <a:latin typeface="Arial"/>
              <a:cs typeface="Arial"/>
              <a:sym typeface="Arial"/>
            </a:endParaRPr>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77889D9E-D6A3-495D-8869-47B952C1A135}" type="slidenum">
              <a:rPr lang="en-GB" smtClean="0"/>
              <a:t>7</a:t>
            </a:fld>
            <a:endParaRPr lang="en-GB"/>
          </a:p>
        </p:txBody>
      </p:sp>
    </p:spTree>
    <p:extLst>
      <p:ext uri="{BB962C8B-B14F-4D97-AF65-F5344CB8AC3E}">
        <p14:creationId xmlns:p14="http://schemas.microsoft.com/office/powerpoint/2010/main" val="2769006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Contextual problems are problems which the problem situation is experimentally real to the students (</a:t>
            </a:r>
            <a:r>
              <a:rPr lang="en-GB" sz="1200" b="0" i="0" u="none" strike="noStrike" kern="1200" dirty="0" err="1">
                <a:solidFill>
                  <a:schemeClr val="tx1"/>
                </a:solidFill>
                <a:effectLst/>
                <a:latin typeface="+mn-lt"/>
                <a:ea typeface="+mn-ea"/>
                <a:cs typeface="+mn-cs"/>
              </a:rPr>
              <a:t>Gravemeijer</a:t>
            </a:r>
            <a:r>
              <a:rPr lang="en-GB" sz="1200" b="0" i="0" u="none" strike="noStrike" kern="1200" dirty="0">
                <a:solidFill>
                  <a:schemeClr val="tx1"/>
                </a:solidFill>
                <a:effectLst/>
                <a:latin typeface="+mn-lt"/>
                <a:ea typeface="+mn-ea"/>
                <a:cs typeface="+mn-cs"/>
              </a:rPr>
              <a:t> &amp; Doorman,1999). These problems are formulated in a particular context which the respondent is expected to understand the context and apply appropriate mathematical knowledge to solve the problem.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Critical Learning Reflection has been advocated by reciprocal and reflective teaching and learning (e.g. </a:t>
            </a:r>
            <a:r>
              <a:rPr lang="en-GB" sz="1200" b="0" i="0" u="none" strike="noStrike" kern="1200" dirty="0" err="1">
                <a:solidFill>
                  <a:schemeClr val="tx1"/>
                </a:solidFill>
                <a:effectLst/>
                <a:latin typeface="+mn-lt"/>
                <a:ea typeface="+mn-ea"/>
                <a:cs typeface="+mn-cs"/>
              </a:rPr>
              <a:t>Laurillard</a:t>
            </a:r>
            <a:r>
              <a:rPr lang="en-GB" sz="1200" b="0" i="0" u="none" strike="noStrike" kern="1200" dirty="0">
                <a:solidFill>
                  <a:schemeClr val="tx1"/>
                </a:solidFill>
                <a:effectLst/>
                <a:latin typeface="+mn-lt"/>
                <a:ea typeface="+mn-ea"/>
                <a:cs typeface="+mn-cs"/>
              </a:rPr>
              <a:t>, Rethinking University Teaching, 2001, Brookfield, Teaching Critical Thinking, 2012, Brookfield &amp; </a:t>
            </a:r>
            <a:r>
              <a:rPr lang="en-GB" sz="1200" b="0" i="0" u="none" strike="noStrike" kern="1200" dirty="0" err="1">
                <a:solidFill>
                  <a:schemeClr val="tx1"/>
                </a:solidFill>
                <a:effectLst/>
                <a:latin typeface="+mn-lt"/>
                <a:ea typeface="+mn-ea"/>
                <a:cs typeface="+mn-cs"/>
              </a:rPr>
              <a:t>Preskill</a:t>
            </a:r>
            <a:r>
              <a:rPr lang="en-GB" sz="1200" b="0" i="0" u="none" strike="noStrike" kern="1200" dirty="0">
                <a:solidFill>
                  <a:schemeClr val="tx1"/>
                </a:solidFill>
                <a:effectLst/>
                <a:latin typeface="+mn-lt"/>
                <a:ea typeface="+mn-ea"/>
                <a:cs typeface="+mn-cs"/>
              </a:rPr>
              <a:t>, Discussion as a Way of Teaching, 1999)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Critical Teaching Reflection has been advocated by Brookfield (Becoming Critically Reflective Teacher, 1995)</a:t>
            </a:r>
            <a:endParaRPr lang="en-US" b="0" dirty="0"/>
          </a:p>
        </p:txBody>
      </p:sp>
      <p:sp>
        <p:nvSpPr>
          <p:cNvPr id="4" name="Slide Number Placeholder 3"/>
          <p:cNvSpPr>
            <a:spLocks noGrp="1"/>
          </p:cNvSpPr>
          <p:nvPr>
            <p:ph type="sldNum" sz="quarter" idx="5"/>
          </p:nvPr>
        </p:nvSpPr>
        <p:spPr/>
        <p:txBody>
          <a:bodyPr/>
          <a:lstStyle/>
          <a:p>
            <a:fld id="{AB464506-4B8F-A247-B388-65B53134ABDF}" type="slidenum">
              <a:rPr lang="en-US" smtClean="0"/>
              <a:t>8</a:t>
            </a:fld>
            <a:endParaRPr lang="en-US"/>
          </a:p>
        </p:txBody>
      </p:sp>
    </p:spTree>
    <p:extLst>
      <p:ext uri="{BB962C8B-B14F-4D97-AF65-F5344CB8AC3E}">
        <p14:creationId xmlns:p14="http://schemas.microsoft.com/office/powerpoint/2010/main" val="369522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pPr marL="171450" indent="-171450">
              <a:buFont typeface="Arial" panose="020B0604020202020204" pitchFamily="34" charset="0"/>
              <a:buChar char="•"/>
            </a:pPr>
            <a:r>
              <a:rPr lang="en-GB" dirty="0"/>
              <a:t>One of the key benefits of cloud computing is the opportunity to replace up-front capital infrastructure expenses with low variable costs that scale with your business. </a:t>
            </a:r>
          </a:p>
          <a:p>
            <a:pPr marL="171450" indent="-171450">
              <a:buFont typeface="Arial" panose="020B0604020202020204" pitchFamily="34" charset="0"/>
              <a:buChar char="•"/>
            </a:pPr>
            <a:r>
              <a:rPr lang="en-GB" dirty="0"/>
              <a:t>With the Cloud, users no longer need to plan for and procure servers and other IT infrastructure weeks or months in advance. Instead, they can instantly spin up hundreds or thousands of servers in minutes and deliver results faster.</a:t>
            </a:r>
          </a:p>
          <a:p>
            <a:pPr marL="171450" indent="-171450">
              <a:buFont typeface="Arial" panose="020B0604020202020204" pitchFamily="34" charset="0"/>
              <a:buChar char="•"/>
            </a:pPr>
            <a:r>
              <a:rPr lang="en-GB" dirty="0"/>
              <a:t>Services can be rapidly provisioned and released with minimal management effort or service provider interaction. </a:t>
            </a:r>
          </a:p>
          <a:p>
            <a:endParaRPr lang="en-US" dirty="0"/>
          </a:p>
        </p:txBody>
      </p:sp>
      <p:sp>
        <p:nvSpPr>
          <p:cNvPr id="4" name="Slide Number Placeholder 3"/>
          <p:cNvSpPr>
            <a:spLocks noGrp="1"/>
          </p:cNvSpPr>
          <p:nvPr>
            <p:ph type="sldNum" sz="quarter" idx="5"/>
          </p:nvPr>
        </p:nvSpPr>
        <p:spPr/>
        <p:txBody>
          <a:bodyPr/>
          <a:lstStyle/>
          <a:p>
            <a:fld id="{AB464506-4B8F-A247-B388-65B53134ABDF}" type="slidenum">
              <a:rPr lang="en-US" smtClean="0"/>
              <a:t>9</a:t>
            </a:fld>
            <a:endParaRPr lang="en-US"/>
          </a:p>
        </p:txBody>
      </p:sp>
    </p:spTree>
    <p:extLst>
      <p:ext uri="{BB962C8B-B14F-4D97-AF65-F5344CB8AC3E}">
        <p14:creationId xmlns:p14="http://schemas.microsoft.com/office/powerpoint/2010/main" val="13092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8F8B-7E5C-0043-9A70-281698C701B8}"/>
              </a:ext>
            </a:extLst>
          </p:cNvPr>
          <p:cNvSpPr>
            <a:spLocks noGrp="1"/>
          </p:cNvSpPr>
          <p:nvPr>
            <p:ph type="ctrTitle"/>
          </p:nvPr>
        </p:nvSpPr>
        <p:spPr>
          <a:xfrm>
            <a:off x="1524000" y="1122363"/>
            <a:ext cx="9144000" cy="2387600"/>
          </a:xfrm>
        </p:spPr>
        <p:txBody>
          <a:bodyPr anchor="b">
            <a:normAutofit/>
          </a:bodyPr>
          <a:lstStyle>
            <a:lvl1pPr algn="ctr">
              <a:defRPr sz="5400" b="1">
                <a:solidFill>
                  <a:srgbClr val="0070C0"/>
                </a:solidFill>
              </a:defRPr>
            </a:lvl1pPr>
          </a:lstStyle>
          <a:p>
            <a:r>
              <a:rPr lang="en-US" dirty="0"/>
              <a:t>Click to edit Master title style</a:t>
            </a:r>
          </a:p>
        </p:txBody>
      </p:sp>
      <p:sp>
        <p:nvSpPr>
          <p:cNvPr id="3" name="Subtitle 2">
            <a:extLst>
              <a:ext uri="{FF2B5EF4-FFF2-40B4-BE49-F238E27FC236}">
                <a16:creationId xmlns:a16="http://schemas.microsoft.com/office/drawing/2014/main" id="{93F9ACBF-31CA-0D46-BC80-26C9F13E55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484FA1-979C-BD47-8179-F2DE17C43BF9}"/>
              </a:ext>
            </a:extLst>
          </p:cNvPr>
          <p:cNvSpPr>
            <a:spLocks noGrp="1"/>
          </p:cNvSpPr>
          <p:nvPr>
            <p:ph type="dt" sz="half" idx="10"/>
          </p:nvPr>
        </p:nvSpPr>
        <p:spPr/>
        <p:txBody>
          <a:bodyPr/>
          <a:lstStyle/>
          <a:p>
            <a:fld id="{8AF79F35-0014-AD4B-AF92-0FE929CCE0BD}" type="datetimeFigureOut">
              <a:rPr lang="en-US" smtClean="0"/>
              <a:t>4/16/2019</a:t>
            </a:fld>
            <a:endParaRPr lang="en-US"/>
          </a:p>
        </p:txBody>
      </p:sp>
      <p:sp>
        <p:nvSpPr>
          <p:cNvPr id="5" name="Footer Placeholder 4">
            <a:extLst>
              <a:ext uri="{FF2B5EF4-FFF2-40B4-BE49-F238E27FC236}">
                <a16:creationId xmlns:a16="http://schemas.microsoft.com/office/drawing/2014/main" id="{45A5CC9D-8475-C141-B74E-EBBEEF51B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CC407-34D1-1F47-A2EE-62E9196A68A7}"/>
              </a:ext>
            </a:extLst>
          </p:cNvPr>
          <p:cNvSpPr>
            <a:spLocks noGrp="1"/>
          </p:cNvSpPr>
          <p:nvPr>
            <p:ph type="sldNum" sz="quarter" idx="12"/>
          </p:nvPr>
        </p:nvSpPr>
        <p:spPr/>
        <p:txBody>
          <a:bodyPr/>
          <a:lstStyle/>
          <a:p>
            <a:fld id="{A50C7E2E-20AD-5E41-95AF-8229E07E22FF}" type="slidenum">
              <a:rPr lang="en-US" smtClean="0"/>
              <a:t>‹#›</a:t>
            </a:fld>
            <a:endParaRPr lang="en-US"/>
          </a:p>
        </p:txBody>
      </p:sp>
    </p:spTree>
    <p:extLst>
      <p:ext uri="{BB962C8B-B14F-4D97-AF65-F5344CB8AC3E}">
        <p14:creationId xmlns:p14="http://schemas.microsoft.com/office/powerpoint/2010/main" val="1332539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54343-3E6F-7442-A685-D8ECA2644B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BE20D8-59A5-674E-9481-0BBEFB47B4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C1C9E1-E999-B948-BA03-C692A2EB47DC}"/>
              </a:ext>
            </a:extLst>
          </p:cNvPr>
          <p:cNvSpPr>
            <a:spLocks noGrp="1"/>
          </p:cNvSpPr>
          <p:nvPr>
            <p:ph type="dt" sz="half" idx="10"/>
          </p:nvPr>
        </p:nvSpPr>
        <p:spPr/>
        <p:txBody>
          <a:bodyPr/>
          <a:lstStyle/>
          <a:p>
            <a:fld id="{8AF79F35-0014-AD4B-AF92-0FE929CCE0BD}" type="datetimeFigureOut">
              <a:rPr lang="en-US" smtClean="0"/>
              <a:t>4/16/2019</a:t>
            </a:fld>
            <a:endParaRPr lang="en-US"/>
          </a:p>
        </p:txBody>
      </p:sp>
      <p:sp>
        <p:nvSpPr>
          <p:cNvPr id="5" name="Footer Placeholder 4">
            <a:extLst>
              <a:ext uri="{FF2B5EF4-FFF2-40B4-BE49-F238E27FC236}">
                <a16:creationId xmlns:a16="http://schemas.microsoft.com/office/drawing/2014/main" id="{44757149-1AD9-004C-B3F9-ED124B959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70840-AC47-C64B-9DC6-2F574C0FD03C}"/>
              </a:ext>
            </a:extLst>
          </p:cNvPr>
          <p:cNvSpPr>
            <a:spLocks noGrp="1"/>
          </p:cNvSpPr>
          <p:nvPr>
            <p:ph type="sldNum" sz="quarter" idx="12"/>
          </p:nvPr>
        </p:nvSpPr>
        <p:spPr/>
        <p:txBody>
          <a:bodyPr/>
          <a:lstStyle/>
          <a:p>
            <a:fld id="{A50C7E2E-20AD-5E41-95AF-8229E07E22FF}" type="slidenum">
              <a:rPr lang="en-US" smtClean="0"/>
              <a:t>‹#›</a:t>
            </a:fld>
            <a:endParaRPr lang="en-US"/>
          </a:p>
        </p:txBody>
      </p:sp>
    </p:spTree>
    <p:extLst>
      <p:ext uri="{BB962C8B-B14F-4D97-AF65-F5344CB8AC3E}">
        <p14:creationId xmlns:p14="http://schemas.microsoft.com/office/powerpoint/2010/main" val="37177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6144B-59E3-484C-AEC7-2CB73DD7F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410F6D-0D32-D84C-86C4-13A4CD3CE4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6F88D-2129-7342-96C6-60C398BFD0C7}"/>
              </a:ext>
            </a:extLst>
          </p:cNvPr>
          <p:cNvSpPr>
            <a:spLocks noGrp="1"/>
          </p:cNvSpPr>
          <p:nvPr>
            <p:ph type="dt" sz="half" idx="10"/>
          </p:nvPr>
        </p:nvSpPr>
        <p:spPr/>
        <p:txBody>
          <a:bodyPr/>
          <a:lstStyle/>
          <a:p>
            <a:fld id="{8AF79F35-0014-AD4B-AF92-0FE929CCE0BD}" type="datetimeFigureOut">
              <a:rPr lang="en-US" smtClean="0"/>
              <a:t>4/16/2019</a:t>
            </a:fld>
            <a:endParaRPr lang="en-US"/>
          </a:p>
        </p:txBody>
      </p:sp>
      <p:sp>
        <p:nvSpPr>
          <p:cNvPr id="5" name="Footer Placeholder 4">
            <a:extLst>
              <a:ext uri="{FF2B5EF4-FFF2-40B4-BE49-F238E27FC236}">
                <a16:creationId xmlns:a16="http://schemas.microsoft.com/office/drawing/2014/main" id="{B415C45A-08C7-1F40-8F59-CB0D4F05A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B3EA3-698B-AB48-A1E2-ED12CB525AED}"/>
              </a:ext>
            </a:extLst>
          </p:cNvPr>
          <p:cNvSpPr>
            <a:spLocks noGrp="1"/>
          </p:cNvSpPr>
          <p:nvPr>
            <p:ph type="sldNum" sz="quarter" idx="12"/>
          </p:nvPr>
        </p:nvSpPr>
        <p:spPr/>
        <p:txBody>
          <a:bodyPr/>
          <a:lstStyle/>
          <a:p>
            <a:fld id="{A50C7E2E-20AD-5E41-95AF-8229E07E22FF}" type="slidenum">
              <a:rPr lang="en-US" smtClean="0"/>
              <a:t>‹#›</a:t>
            </a:fld>
            <a:endParaRPr lang="en-US"/>
          </a:p>
        </p:txBody>
      </p:sp>
    </p:spTree>
    <p:extLst>
      <p:ext uri="{BB962C8B-B14F-4D97-AF65-F5344CB8AC3E}">
        <p14:creationId xmlns:p14="http://schemas.microsoft.com/office/powerpoint/2010/main" val="406520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B817-DF7A-574A-83AB-CB4E18AC40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DF1E4A-240D-0C48-AA64-491C2ED6E7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CA519-10AD-7740-9F02-C928B09CDB3F}"/>
              </a:ext>
            </a:extLst>
          </p:cNvPr>
          <p:cNvSpPr>
            <a:spLocks noGrp="1"/>
          </p:cNvSpPr>
          <p:nvPr>
            <p:ph type="dt" sz="half" idx="10"/>
          </p:nvPr>
        </p:nvSpPr>
        <p:spPr/>
        <p:txBody>
          <a:bodyPr/>
          <a:lstStyle/>
          <a:p>
            <a:fld id="{8AF79F35-0014-AD4B-AF92-0FE929CCE0BD}" type="datetimeFigureOut">
              <a:rPr lang="en-US" smtClean="0"/>
              <a:t>4/16/2019</a:t>
            </a:fld>
            <a:endParaRPr lang="en-US"/>
          </a:p>
        </p:txBody>
      </p:sp>
      <p:sp>
        <p:nvSpPr>
          <p:cNvPr id="5" name="Footer Placeholder 4">
            <a:extLst>
              <a:ext uri="{FF2B5EF4-FFF2-40B4-BE49-F238E27FC236}">
                <a16:creationId xmlns:a16="http://schemas.microsoft.com/office/drawing/2014/main" id="{6AD31EFF-6E3B-484F-9CA2-BB6F7F9C4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A4349-90F7-C941-BE21-04586C2C9C00}"/>
              </a:ext>
            </a:extLst>
          </p:cNvPr>
          <p:cNvSpPr>
            <a:spLocks noGrp="1"/>
          </p:cNvSpPr>
          <p:nvPr>
            <p:ph type="sldNum" sz="quarter" idx="12"/>
          </p:nvPr>
        </p:nvSpPr>
        <p:spPr/>
        <p:txBody>
          <a:bodyPr/>
          <a:lstStyle/>
          <a:p>
            <a:fld id="{A50C7E2E-20AD-5E41-95AF-8229E07E22FF}" type="slidenum">
              <a:rPr lang="en-US" smtClean="0"/>
              <a:t>‹#›</a:t>
            </a:fld>
            <a:endParaRPr lang="en-US"/>
          </a:p>
        </p:txBody>
      </p:sp>
    </p:spTree>
    <p:extLst>
      <p:ext uri="{BB962C8B-B14F-4D97-AF65-F5344CB8AC3E}">
        <p14:creationId xmlns:p14="http://schemas.microsoft.com/office/powerpoint/2010/main" val="346629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0535-C3A0-1247-97B4-3561A60DD5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35FF0C-0ADE-4747-9B1A-E3C0BD74A4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9944005-8F8F-A244-AEC0-35C6371E0DDF}"/>
              </a:ext>
            </a:extLst>
          </p:cNvPr>
          <p:cNvSpPr>
            <a:spLocks noGrp="1"/>
          </p:cNvSpPr>
          <p:nvPr>
            <p:ph type="dt" sz="half" idx="10"/>
          </p:nvPr>
        </p:nvSpPr>
        <p:spPr/>
        <p:txBody>
          <a:bodyPr/>
          <a:lstStyle/>
          <a:p>
            <a:fld id="{8AF79F35-0014-AD4B-AF92-0FE929CCE0BD}" type="datetimeFigureOut">
              <a:rPr lang="en-US" smtClean="0"/>
              <a:t>4/16/2019</a:t>
            </a:fld>
            <a:endParaRPr lang="en-US"/>
          </a:p>
        </p:txBody>
      </p:sp>
      <p:sp>
        <p:nvSpPr>
          <p:cNvPr id="5" name="Footer Placeholder 4">
            <a:extLst>
              <a:ext uri="{FF2B5EF4-FFF2-40B4-BE49-F238E27FC236}">
                <a16:creationId xmlns:a16="http://schemas.microsoft.com/office/drawing/2014/main" id="{F4334D1F-9E66-124D-AA62-87D899A5C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EFC89-C0DE-AE41-BAF4-C1C8A822A221}"/>
              </a:ext>
            </a:extLst>
          </p:cNvPr>
          <p:cNvSpPr>
            <a:spLocks noGrp="1"/>
          </p:cNvSpPr>
          <p:nvPr>
            <p:ph type="sldNum" sz="quarter" idx="12"/>
          </p:nvPr>
        </p:nvSpPr>
        <p:spPr/>
        <p:txBody>
          <a:bodyPr/>
          <a:lstStyle/>
          <a:p>
            <a:fld id="{A50C7E2E-20AD-5E41-95AF-8229E07E22FF}" type="slidenum">
              <a:rPr lang="en-US" smtClean="0"/>
              <a:t>‹#›</a:t>
            </a:fld>
            <a:endParaRPr lang="en-US"/>
          </a:p>
        </p:txBody>
      </p:sp>
    </p:spTree>
    <p:extLst>
      <p:ext uri="{BB962C8B-B14F-4D97-AF65-F5344CB8AC3E}">
        <p14:creationId xmlns:p14="http://schemas.microsoft.com/office/powerpoint/2010/main" val="103429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FA64-3035-A841-9D05-E8AC546088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8F28B8-A9DC-EA41-9370-9C747BD7C1A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D27A9B-D360-6A42-A7A4-13671994C9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4062C1-605E-0D46-BB08-9D65D2D17C55}"/>
              </a:ext>
            </a:extLst>
          </p:cNvPr>
          <p:cNvSpPr>
            <a:spLocks noGrp="1"/>
          </p:cNvSpPr>
          <p:nvPr>
            <p:ph type="dt" sz="half" idx="10"/>
          </p:nvPr>
        </p:nvSpPr>
        <p:spPr/>
        <p:txBody>
          <a:bodyPr/>
          <a:lstStyle/>
          <a:p>
            <a:fld id="{8AF79F35-0014-AD4B-AF92-0FE929CCE0BD}" type="datetimeFigureOut">
              <a:rPr lang="en-US" smtClean="0"/>
              <a:t>4/16/2019</a:t>
            </a:fld>
            <a:endParaRPr lang="en-US"/>
          </a:p>
        </p:txBody>
      </p:sp>
      <p:sp>
        <p:nvSpPr>
          <p:cNvPr id="6" name="Footer Placeholder 5">
            <a:extLst>
              <a:ext uri="{FF2B5EF4-FFF2-40B4-BE49-F238E27FC236}">
                <a16:creationId xmlns:a16="http://schemas.microsoft.com/office/drawing/2014/main" id="{8AD12CA8-4994-5F4B-9EE3-9BA2BE8942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9E983E-AB64-2F4A-AC0B-A951EE754DAB}"/>
              </a:ext>
            </a:extLst>
          </p:cNvPr>
          <p:cNvSpPr>
            <a:spLocks noGrp="1"/>
          </p:cNvSpPr>
          <p:nvPr>
            <p:ph type="sldNum" sz="quarter" idx="12"/>
          </p:nvPr>
        </p:nvSpPr>
        <p:spPr/>
        <p:txBody>
          <a:bodyPr/>
          <a:lstStyle/>
          <a:p>
            <a:fld id="{A50C7E2E-20AD-5E41-95AF-8229E07E22FF}" type="slidenum">
              <a:rPr lang="en-US" smtClean="0"/>
              <a:t>‹#›</a:t>
            </a:fld>
            <a:endParaRPr lang="en-US"/>
          </a:p>
        </p:txBody>
      </p:sp>
    </p:spTree>
    <p:extLst>
      <p:ext uri="{BB962C8B-B14F-4D97-AF65-F5344CB8AC3E}">
        <p14:creationId xmlns:p14="http://schemas.microsoft.com/office/powerpoint/2010/main" val="91814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0B31-7980-224C-A9D9-FB232B5ACB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49EB3-65BC-B64A-99F1-EEFE9DF289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63DCFA-F110-114C-874F-A32107BD21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3C01AB-5DEB-364C-9EE4-0CB1B7A30D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0CAAF5-8FE7-6C43-913A-E16C215E9E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3CFC0B-92EC-A543-84A4-DA66B81F8537}"/>
              </a:ext>
            </a:extLst>
          </p:cNvPr>
          <p:cNvSpPr>
            <a:spLocks noGrp="1"/>
          </p:cNvSpPr>
          <p:nvPr>
            <p:ph type="dt" sz="half" idx="10"/>
          </p:nvPr>
        </p:nvSpPr>
        <p:spPr/>
        <p:txBody>
          <a:bodyPr/>
          <a:lstStyle/>
          <a:p>
            <a:fld id="{8AF79F35-0014-AD4B-AF92-0FE929CCE0BD}" type="datetimeFigureOut">
              <a:rPr lang="en-US" smtClean="0"/>
              <a:t>4/16/2019</a:t>
            </a:fld>
            <a:endParaRPr lang="en-US"/>
          </a:p>
        </p:txBody>
      </p:sp>
      <p:sp>
        <p:nvSpPr>
          <p:cNvPr id="8" name="Footer Placeholder 7">
            <a:extLst>
              <a:ext uri="{FF2B5EF4-FFF2-40B4-BE49-F238E27FC236}">
                <a16:creationId xmlns:a16="http://schemas.microsoft.com/office/drawing/2014/main" id="{E7C92C83-BDD3-3340-A701-10BE8351D8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9158D6-705B-BF4E-884D-1ABD7B43616E}"/>
              </a:ext>
            </a:extLst>
          </p:cNvPr>
          <p:cNvSpPr>
            <a:spLocks noGrp="1"/>
          </p:cNvSpPr>
          <p:nvPr>
            <p:ph type="sldNum" sz="quarter" idx="12"/>
          </p:nvPr>
        </p:nvSpPr>
        <p:spPr/>
        <p:txBody>
          <a:bodyPr/>
          <a:lstStyle/>
          <a:p>
            <a:fld id="{A50C7E2E-20AD-5E41-95AF-8229E07E22FF}" type="slidenum">
              <a:rPr lang="en-US" smtClean="0"/>
              <a:t>‹#›</a:t>
            </a:fld>
            <a:endParaRPr lang="en-US"/>
          </a:p>
        </p:txBody>
      </p:sp>
    </p:spTree>
    <p:extLst>
      <p:ext uri="{BB962C8B-B14F-4D97-AF65-F5344CB8AC3E}">
        <p14:creationId xmlns:p14="http://schemas.microsoft.com/office/powerpoint/2010/main" val="490689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11719-24D9-FD46-93B8-D483678056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A9199D-D1D5-3E4B-B089-C33E311E985A}"/>
              </a:ext>
            </a:extLst>
          </p:cNvPr>
          <p:cNvSpPr>
            <a:spLocks noGrp="1"/>
          </p:cNvSpPr>
          <p:nvPr>
            <p:ph type="dt" sz="half" idx="10"/>
          </p:nvPr>
        </p:nvSpPr>
        <p:spPr/>
        <p:txBody>
          <a:bodyPr/>
          <a:lstStyle/>
          <a:p>
            <a:fld id="{8AF79F35-0014-AD4B-AF92-0FE929CCE0BD}" type="datetimeFigureOut">
              <a:rPr lang="en-US" smtClean="0"/>
              <a:t>4/16/2019</a:t>
            </a:fld>
            <a:endParaRPr lang="en-US"/>
          </a:p>
        </p:txBody>
      </p:sp>
      <p:sp>
        <p:nvSpPr>
          <p:cNvPr id="4" name="Footer Placeholder 3">
            <a:extLst>
              <a:ext uri="{FF2B5EF4-FFF2-40B4-BE49-F238E27FC236}">
                <a16:creationId xmlns:a16="http://schemas.microsoft.com/office/drawing/2014/main" id="{FB046D73-DD77-2549-B175-00C2A5E90F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1B1F48-88CD-F741-8653-15013FB98234}"/>
              </a:ext>
            </a:extLst>
          </p:cNvPr>
          <p:cNvSpPr>
            <a:spLocks noGrp="1"/>
          </p:cNvSpPr>
          <p:nvPr>
            <p:ph type="sldNum" sz="quarter" idx="12"/>
          </p:nvPr>
        </p:nvSpPr>
        <p:spPr/>
        <p:txBody>
          <a:bodyPr/>
          <a:lstStyle/>
          <a:p>
            <a:fld id="{A50C7E2E-20AD-5E41-95AF-8229E07E22FF}" type="slidenum">
              <a:rPr lang="en-US" smtClean="0"/>
              <a:t>‹#›</a:t>
            </a:fld>
            <a:endParaRPr lang="en-US"/>
          </a:p>
        </p:txBody>
      </p:sp>
    </p:spTree>
    <p:extLst>
      <p:ext uri="{BB962C8B-B14F-4D97-AF65-F5344CB8AC3E}">
        <p14:creationId xmlns:p14="http://schemas.microsoft.com/office/powerpoint/2010/main" val="353890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2DDC5D-382C-E148-87A7-D039BDCAEACC}"/>
              </a:ext>
            </a:extLst>
          </p:cNvPr>
          <p:cNvSpPr>
            <a:spLocks noGrp="1"/>
          </p:cNvSpPr>
          <p:nvPr>
            <p:ph type="dt" sz="half" idx="10"/>
          </p:nvPr>
        </p:nvSpPr>
        <p:spPr/>
        <p:txBody>
          <a:bodyPr/>
          <a:lstStyle/>
          <a:p>
            <a:fld id="{8AF79F35-0014-AD4B-AF92-0FE929CCE0BD}" type="datetimeFigureOut">
              <a:rPr lang="en-US" smtClean="0"/>
              <a:t>4/16/2019</a:t>
            </a:fld>
            <a:endParaRPr lang="en-US"/>
          </a:p>
        </p:txBody>
      </p:sp>
      <p:sp>
        <p:nvSpPr>
          <p:cNvPr id="3" name="Footer Placeholder 2">
            <a:extLst>
              <a:ext uri="{FF2B5EF4-FFF2-40B4-BE49-F238E27FC236}">
                <a16:creationId xmlns:a16="http://schemas.microsoft.com/office/drawing/2014/main" id="{8F5C225D-1383-9B4F-8090-C2F2348763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A14E18-625E-3B44-A643-F64CA089A9B6}"/>
              </a:ext>
            </a:extLst>
          </p:cNvPr>
          <p:cNvSpPr>
            <a:spLocks noGrp="1"/>
          </p:cNvSpPr>
          <p:nvPr>
            <p:ph type="sldNum" sz="quarter" idx="12"/>
          </p:nvPr>
        </p:nvSpPr>
        <p:spPr/>
        <p:txBody>
          <a:bodyPr/>
          <a:lstStyle/>
          <a:p>
            <a:fld id="{A50C7E2E-20AD-5E41-95AF-8229E07E22FF}" type="slidenum">
              <a:rPr lang="en-US" smtClean="0"/>
              <a:t>‹#›</a:t>
            </a:fld>
            <a:endParaRPr lang="en-US"/>
          </a:p>
        </p:txBody>
      </p:sp>
    </p:spTree>
    <p:extLst>
      <p:ext uri="{BB962C8B-B14F-4D97-AF65-F5344CB8AC3E}">
        <p14:creationId xmlns:p14="http://schemas.microsoft.com/office/powerpoint/2010/main" val="2174747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9D879-3A7E-734E-B3D5-8ED582D51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1640E9-805E-904D-80B1-CEA076D308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D66261-DB9E-2642-B8FA-CA429E07F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BE6D4B-30FF-5641-9574-6BB14283661B}"/>
              </a:ext>
            </a:extLst>
          </p:cNvPr>
          <p:cNvSpPr>
            <a:spLocks noGrp="1"/>
          </p:cNvSpPr>
          <p:nvPr>
            <p:ph type="dt" sz="half" idx="10"/>
          </p:nvPr>
        </p:nvSpPr>
        <p:spPr/>
        <p:txBody>
          <a:bodyPr/>
          <a:lstStyle/>
          <a:p>
            <a:fld id="{8AF79F35-0014-AD4B-AF92-0FE929CCE0BD}" type="datetimeFigureOut">
              <a:rPr lang="en-US" smtClean="0"/>
              <a:t>4/16/2019</a:t>
            </a:fld>
            <a:endParaRPr lang="en-US"/>
          </a:p>
        </p:txBody>
      </p:sp>
      <p:sp>
        <p:nvSpPr>
          <p:cNvPr id="6" name="Footer Placeholder 5">
            <a:extLst>
              <a:ext uri="{FF2B5EF4-FFF2-40B4-BE49-F238E27FC236}">
                <a16:creationId xmlns:a16="http://schemas.microsoft.com/office/drawing/2014/main" id="{07912412-8112-374C-A295-3C6B65A905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5D9B14-6362-4D4B-95BD-D8DADF305B95}"/>
              </a:ext>
            </a:extLst>
          </p:cNvPr>
          <p:cNvSpPr>
            <a:spLocks noGrp="1"/>
          </p:cNvSpPr>
          <p:nvPr>
            <p:ph type="sldNum" sz="quarter" idx="12"/>
          </p:nvPr>
        </p:nvSpPr>
        <p:spPr/>
        <p:txBody>
          <a:bodyPr/>
          <a:lstStyle/>
          <a:p>
            <a:fld id="{A50C7E2E-20AD-5E41-95AF-8229E07E22FF}" type="slidenum">
              <a:rPr lang="en-US" smtClean="0"/>
              <a:t>‹#›</a:t>
            </a:fld>
            <a:endParaRPr lang="en-US"/>
          </a:p>
        </p:txBody>
      </p:sp>
    </p:spTree>
    <p:extLst>
      <p:ext uri="{BB962C8B-B14F-4D97-AF65-F5344CB8AC3E}">
        <p14:creationId xmlns:p14="http://schemas.microsoft.com/office/powerpoint/2010/main" val="307289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7664-BC6A-D24C-95B5-6FA9C6AC67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B923E9-2565-6A41-89D3-688478A24E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714E66-60C7-2F4C-BB88-1B63BD9078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85C016-6C30-0840-833A-ED850BFDAF80}"/>
              </a:ext>
            </a:extLst>
          </p:cNvPr>
          <p:cNvSpPr>
            <a:spLocks noGrp="1"/>
          </p:cNvSpPr>
          <p:nvPr>
            <p:ph type="dt" sz="half" idx="10"/>
          </p:nvPr>
        </p:nvSpPr>
        <p:spPr/>
        <p:txBody>
          <a:bodyPr/>
          <a:lstStyle/>
          <a:p>
            <a:fld id="{8AF79F35-0014-AD4B-AF92-0FE929CCE0BD}" type="datetimeFigureOut">
              <a:rPr lang="en-US" smtClean="0"/>
              <a:t>4/16/2019</a:t>
            </a:fld>
            <a:endParaRPr lang="en-US"/>
          </a:p>
        </p:txBody>
      </p:sp>
      <p:sp>
        <p:nvSpPr>
          <p:cNvPr id="6" name="Footer Placeholder 5">
            <a:extLst>
              <a:ext uri="{FF2B5EF4-FFF2-40B4-BE49-F238E27FC236}">
                <a16:creationId xmlns:a16="http://schemas.microsoft.com/office/drawing/2014/main" id="{AD7F785D-58A1-1A4F-B645-4EDE063455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68DA21-420E-544C-BA51-6C0434610EE5}"/>
              </a:ext>
            </a:extLst>
          </p:cNvPr>
          <p:cNvSpPr>
            <a:spLocks noGrp="1"/>
          </p:cNvSpPr>
          <p:nvPr>
            <p:ph type="sldNum" sz="quarter" idx="12"/>
          </p:nvPr>
        </p:nvSpPr>
        <p:spPr/>
        <p:txBody>
          <a:bodyPr/>
          <a:lstStyle/>
          <a:p>
            <a:fld id="{A50C7E2E-20AD-5E41-95AF-8229E07E22FF}" type="slidenum">
              <a:rPr lang="en-US" smtClean="0"/>
              <a:t>‹#›</a:t>
            </a:fld>
            <a:endParaRPr lang="en-US"/>
          </a:p>
        </p:txBody>
      </p:sp>
    </p:spTree>
    <p:extLst>
      <p:ext uri="{BB962C8B-B14F-4D97-AF65-F5344CB8AC3E}">
        <p14:creationId xmlns:p14="http://schemas.microsoft.com/office/powerpoint/2010/main" val="147214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C94D46-92F7-B04F-865D-9DF7EB5BCA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22C743-60AC-FD47-B8FC-73D5AFDCF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3F122-0A8B-B743-9548-AD22CC94F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79F35-0014-AD4B-AF92-0FE929CCE0BD}" type="datetimeFigureOut">
              <a:rPr lang="en-US" smtClean="0"/>
              <a:t>4/16/2019</a:t>
            </a:fld>
            <a:endParaRPr lang="en-US"/>
          </a:p>
        </p:txBody>
      </p:sp>
      <p:sp>
        <p:nvSpPr>
          <p:cNvPr id="5" name="Footer Placeholder 4">
            <a:extLst>
              <a:ext uri="{FF2B5EF4-FFF2-40B4-BE49-F238E27FC236}">
                <a16:creationId xmlns:a16="http://schemas.microsoft.com/office/drawing/2014/main" id="{86C23B9C-FCA9-584B-A919-A06FF8D2F6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schemeClr val="tx1">
                    <a:lumMod val="75000"/>
                    <a:lumOff val="25000"/>
                  </a:schemeClr>
                </a:solidFill>
              </a:rPr>
              <a:t>© 2019 Raghda M. Zahran </a:t>
            </a:r>
          </a:p>
        </p:txBody>
      </p:sp>
      <p:sp>
        <p:nvSpPr>
          <p:cNvPr id="6" name="Slide Number Placeholder 5">
            <a:extLst>
              <a:ext uri="{FF2B5EF4-FFF2-40B4-BE49-F238E27FC236}">
                <a16:creationId xmlns:a16="http://schemas.microsoft.com/office/drawing/2014/main" id="{41ACC13B-6930-C14E-83E6-F3CC7A64A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C7E2E-20AD-5E41-95AF-8229E07E22FF}" type="slidenum">
              <a:rPr lang="en-US" smtClean="0"/>
              <a:t>‹#›</a:t>
            </a:fld>
            <a:endParaRPr lang="en-US"/>
          </a:p>
        </p:txBody>
      </p:sp>
      <p:pic>
        <p:nvPicPr>
          <p:cNvPr id="7" name="Picture 6">
            <a:extLst>
              <a:ext uri="{FF2B5EF4-FFF2-40B4-BE49-F238E27FC236}">
                <a16:creationId xmlns:a16="http://schemas.microsoft.com/office/drawing/2014/main" id="{61E4985C-929F-5E45-A1B4-5B433523F63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86887" y="107949"/>
            <a:ext cx="2457663" cy="881136"/>
          </a:xfrm>
          <a:prstGeom prst="rect">
            <a:avLst/>
          </a:prstGeom>
        </p:spPr>
      </p:pic>
    </p:spTree>
    <p:extLst>
      <p:ext uri="{BB962C8B-B14F-4D97-AF65-F5344CB8AC3E}">
        <p14:creationId xmlns:p14="http://schemas.microsoft.com/office/powerpoint/2010/main" val="3725275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70C0"/>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nvlpubs.nist.gov/nistpubs/Legacy/SP/nistspecialpublication800-145.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itjobswatch.co.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image" Target="../media/image3.emf"/><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eur-lex.europa.eu/LexUriServ/LexUriServ.do?uri=COM:2012:0529:FIN:EN:PDF" TargetMode="External"/><Relationship Id="rId5" Type="http://schemas.openxmlformats.org/officeDocument/2006/relationships/hyperlink" Target="http://www.finance.gov.au/sites/default/files/Australian%20Government%20Cloud%20Computing%20Policy%20Version%202.1_1.pdf" TargetMode="External"/><Relationship Id="rId4" Type="http://schemas.openxmlformats.org/officeDocument/2006/relationships/hyperlink" Target="https://www.whitehouse.gov/sites/default/files/omb/assets/egov_docs/federal-cloud-computing-strategy.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itjobswatch.co.uk/"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0767-084B-584A-80D4-2EE1083D0BD9}"/>
              </a:ext>
            </a:extLst>
          </p:cNvPr>
          <p:cNvSpPr>
            <a:spLocks noGrp="1"/>
          </p:cNvSpPr>
          <p:nvPr>
            <p:ph type="title"/>
          </p:nvPr>
        </p:nvSpPr>
        <p:spPr>
          <a:xfrm>
            <a:off x="960186" y="2393446"/>
            <a:ext cx="10515600" cy="1890712"/>
          </a:xfrm>
        </p:spPr>
        <p:txBody>
          <a:bodyPr anchor="ctr">
            <a:normAutofit/>
          </a:bodyPr>
          <a:lstStyle/>
          <a:p>
            <a:pPr algn="ctr"/>
            <a:r>
              <a:rPr lang="en-US" sz="4800" dirty="0">
                <a:solidFill>
                  <a:srgbClr val="B88842"/>
                </a:solidFill>
              </a:rPr>
              <a:t>Project-Based Teaching and Learning </a:t>
            </a:r>
            <a:r>
              <a:rPr lang="en-US" sz="4800" dirty="0">
                <a:solidFill>
                  <a:schemeClr val="accent1">
                    <a:lumMod val="75000"/>
                  </a:schemeClr>
                </a:solidFill>
              </a:rPr>
              <a:t>using Cloud Computing</a:t>
            </a:r>
            <a:endParaRPr lang="en-US" sz="4800" b="1" dirty="0">
              <a:solidFill>
                <a:schemeClr val="accent1">
                  <a:lumMod val="75000"/>
                </a:schemeClr>
              </a:solidFill>
            </a:endParaRPr>
          </a:p>
        </p:txBody>
      </p:sp>
      <p:sp>
        <p:nvSpPr>
          <p:cNvPr id="3" name="Subtitle 2">
            <a:extLst>
              <a:ext uri="{FF2B5EF4-FFF2-40B4-BE49-F238E27FC236}">
                <a16:creationId xmlns:a16="http://schemas.microsoft.com/office/drawing/2014/main" id="{3CB1DFF9-31FD-0642-9E7C-36F45C03DF26}"/>
              </a:ext>
            </a:extLst>
          </p:cNvPr>
          <p:cNvSpPr>
            <a:spLocks noGrp="1"/>
          </p:cNvSpPr>
          <p:nvPr>
            <p:ph type="body" idx="1"/>
          </p:nvPr>
        </p:nvSpPr>
        <p:spPr>
          <a:xfrm>
            <a:off x="831850" y="4589463"/>
            <a:ext cx="10515600" cy="1500187"/>
          </a:xfrm>
        </p:spPr>
        <p:txBody>
          <a:bodyPr>
            <a:normAutofit/>
          </a:bodyPr>
          <a:lstStyle/>
          <a:p>
            <a:pPr algn="ctr"/>
            <a:r>
              <a:rPr lang="en-US" sz="2800" dirty="0">
                <a:solidFill>
                  <a:schemeClr val="tx1">
                    <a:lumMod val="65000"/>
                    <a:lumOff val="35000"/>
                  </a:schemeClr>
                </a:solidFill>
              </a:rPr>
              <a:t>Raghda M. Zahran </a:t>
            </a:r>
          </a:p>
          <a:p>
            <a:pPr algn="ctr"/>
            <a:r>
              <a:rPr lang="en-US" sz="2800" dirty="0">
                <a:solidFill>
                  <a:schemeClr val="tx1">
                    <a:lumMod val="65000"/>
                    <a:lumOff val="35000"/>
                  </a:schemeClr>
                </a:solidFill>
              </a:rPr>
              <a:t>ECLS &amp; Open Lab</a:t>
            </a:r>
          </a:p>
        </p:txBody>
      </p:sp>
      <p:pic>
        <p:nvPicPr>
          <p:cNvPr id="13" name="Picture 2" descr="/var/folders/x1/9h7r7xc532n731n_swdq_qv80000gn/T/com.microsoft.Powerpoint/WebArchiveCopyPasteTempFiles/03fp5eWUHsAAAAAElFTkSuQmCC">
            <a:extLst>
              <a:ext uri="{FF2B5EF4-FFF2-40B4-BE49-F238E27FC236}">
                <a16:creationId xmlns:a16="http://schemas.microsoft.com/office/drawing/2014/main" id="{73418E93-414B-4742-9F4D-F364DE061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1292" y="4771746"/>
            <a:ext cx="6760708" cy="208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578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1806-30EF-1941-A6F9-156AE8E2BB65}"/>
              </a:ext>
            </a:extLst>
          </p:cNvPr>
          <p:cNvSpPr>
            <a:spLocks noGrp="1"/>
          </p:cNvSpPr>
          <p:nvPr>
            <p:ph type="title"/>
          </p:nvPr>
        </p:nvSpPr>
        <p:spPr/>
        <p:txBody>
          <a:bodyPr/>
          <a:lstStyle/>
          <a:p>
            <a:r>
              <a:rPr lang="en-US" dirty="0"/>
              <a:t>What's next?</a:t>
            </a:r>
          </a:p>
        </p:txBody>
      </p:sp>
      <p:sp>
        <p:nvSpPr>
          <p:cNvPr id="6" name="Text Placeholder 5">
            <a:extLst>
              <a:ext uri="{FF2B5EF4-FFF2-40B4-BE49-F238E27FC236}">
                <a16:creationId xmlns:a16="http://schemas.microsoft.com/office/drawing/2014/main" id="{2C1866A9-ED02-D543-B5F3-D1BB9B4CB424}"/>
              </a:ext>
            </a:extLst>
          </p:cNvPr>
          <p:cNvSpPr>
            <a:spLocks noGrp="1"/>
          </p:cNvSpPr>
          <p:nvPr>
            <p:ph type="body" idx="1"/>
          </p:nvPr>
        </p:nvSpPr>
        <p:spPr/>
        <p:txBody>
          <a:bodyPr>
            <a:normAutofit/>
          </a:bodyPr>
          <a:lstStyle/>
          <a:p>
            <a:r>
              <a:rPr lang="en-US" sz="2800" dirty="0"/>
              <a:t>Initial Findings</a:t>
            </a:r>
          </a:p>
        </p:txBody>
      </p:sp>
      <p:sp>
        <p:nvSpPr>
          <p:cNvPr id="3" name="Content Placeholder 2">
            <a:extLst>
              <a:ext uri="{FF2B5EF4-FFF2-40B4-BE49-F238E27FC236}">
                <a16:creationId xmlns:a16="http://schemas.microsoft.com/office/drawing/2014/main" id="{5D164CD5-86B5-4046-91EA-D7627230C169}"/>
              </a:ext>
            </a:extLst>
          </p:cNvPr>
          <p:cNvSpPr>
            <a:spLocks noGrp="1"/>
          </p:cNvSpPr>
          <p:nvPr>
            <p:ph sz="half" idx="2"/>
          </p:nvPr>
        </p:nvSpPr>
        <p:spPr/>
        <p:txBody>
          <a:bodyPr>
            <a:normAutofit fontScale="92500" lnSpcReduction="20000"/>
          </a:bodyPr>
          <a:lstStyle/>
          <a:p>
            <a:r>
              <a:rPr lang="en-US" b="1" dirty="0">
                <a:solidFill>
                  <a:srgbClr val="0070C0"/>
                </a:solidFill>
                <a:latin typeface="Calibri" panose="020F0502020204030204" pitchFamily="34" charset="0"/>
                <a:cs typeface="Calibri" panose="020F0502020204030204" pitchFamily="34" charset="0"/>
              </a:rPr>
              <a:t>Tech-enhanced T&amp;L </a:t>
            </a:r>
            <a:r>
              <a:rPr lang="en-US" dirty="0">
                <a:latin typeface="Calibri" panose="020F0502020204030204" pitchFamily="34" charset="0"/>
                <a:cs typeface="Calibri" panose="020F0502020204030204" pitchFamily="34" charset="0"/>
              </a:rPr>
              <a:t>connotes modifications and partial reliance on technology.</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Higher education is about </a:t>
            </a:r>
            <a:r>
              <a:rPr lang="en-US" b="1" dirty="0">
                <a:solidFill>
                  <a:schemeClr val="tx1">
                    <a:lumMod val="50000"/>
                    <a:lumOff val="50000"/>
                  </a:schemeClr>
                </a:solidFill>
                <a:latin typeface="Calibri" panose="020F0502020204030204" pitchFamily="34" charset="0"/>
                <a:cs typeface="Calibri" panose="020F0502020204030204" pitchFamily="34" charset="0"/>
              </a:rPr>
              <a:t>developing novel and authentic knowledge.</a:t>
            </a:r>
          </a:p>
          <a:p>
            <a:endParaRPr lang="en-US" b="1" dirty="0">
              <a:solidFill>
                <a:schemeClr val="tx1">
                  <a:lumMod val="50000"/>
                  <a:lumOff val="50000"/>
                </a:schemeClr>
              </a:solidFill>
              <a:latin typeface="Calibri" panose="020F0502020204030204" pitchFamily="34" charset="0"/>
              <a:cs typeface="Calibri" panose="020F0502020204030204" pitchFamily="34" charset="0"/>
            </a:endParaRPr>
          </a:p>
          <a:p>
            <a:r>
              <a:rPr lang="en-US" b="1" dirty="0">
                <a:solidFill>
                  <a:schemeClr val="tx1">
                    <a:lumMod val="50000"/>
                    <a:lumOff val="50000"/>
                  </a:schemeClr>
                </a:solidFill>
                <a:latin typeface="Calibri" panose="020F0502020204030204" pitchFamily="34" charset="0"/>
                <a:cs typeface="Calibri" panose="020F0502020204030204" pitchFamily="34" charset="0"/>
              </a:rPr>
              <a:t>Access</a:t>
            </a:r>
            <a:r>
              <a:rPr lang="en-US" dirty="0">
                <a:latin typeface="Calibri" panose="020F0502020204030204" pitchFamily="34" charset="0"/>
                <a:cs typeface="Calibri" panose="020F0502020204030204" pitchFamily="34" charset="0"/>
              </a:rPr>
              <a:t> and </a:t>
            </a:r>
            <a:r>
              <a:rPr lang="en-US" b="1" dirty="0">
                <a:solidFill>
                  <a:schemeClr val="tx1">
                    <a:lumMod val="50000"/>
                    <a:lumOff val="50000"/>
                  </a:schemeClr>
                </a:solidFill>
                <a:latin typeface="Calibri" panose="020F0502020204030204" pitchFamily="34" charset="0"/>
                <a:cs typeface="Calibri" panose="020F0502020204030204" pitchFamily="34" charset="0"/>
              </a:rPr>
              <a:t>teachers’ beliefs</a:t>
            </a:r>
            <a:r>
              <a:rPr lang="en-US" dirty="0">
                <a:latin typeface="Calibri" panose="020F0502020204030204" pitchFamily="34" charset="0"/>
                <a:cs typeface="Calibri" panose="020F0502020204030204" pitchFamily="34" charset="0"/>
              </a:rPr>
              <a:t> are the most significant barriers to </a:t>
            </a:r>
            <a:r>
              <a:rPr lang="en-US" b="1" dirty="0">
                <a:solidFill>
                  <a:srgbClr val="0070C0"/>
                </a:solidFill>
                <a:latin typeface="Calibri" panose="020F0502020204030204" pitchFamily="34" charset="0"/>
                <a:cs typeface="Calibri" panose="020F0502020204030204" pitchFamily="34" charset="0"/>
              </a:rPr>
              <a:t>tech-enhanced learning.</a:t>
            </a:r>
          </a:p>
        </p:txBody>
      </p:sp>
      <p:sp>
        <p:nvSpPr>
          <p:cNvPr id="7" name="Text Placeholder 6">
            <a:extLst>
              <a:ext uri="{FF2B5EF4-FFF2-40B4-BE49-F238E27FC236}">
                <a16:creationId xmlns:a16="http://schemas.microsoft.com/office/drawing/2014/main" id="{53BD805C-DAA3-FA45-A1E7-89D50438B154}"/>
              </a:ext>
            </a:extLst>
          </p:cNvPr>
          <p:cNvSpPr>
            <a:spLocks noGrp="1"/>
          </p:cNvSpPr>
          <p:nvPr>
            <p:ph type="body" sz="quarter" idx="3"/>
          </p:nvPr>
        </p:nvSpPr>
        <p:spPr/>
        <p:txBody>
          <a:bodyPr/>
          <a:lstStyle/>
          <a:p>
            <a:r>
              <a:rPr lang="en-US" sz="2800" dirty="0"/>
              <a:t>What we need</a:t>
            </a:r>
            <a:endParaRPr lang="en-US" dirty="0"/>
          </a:p>
        </p:txBody>
      </p:sp>
      <p:sp>
        <p:nvSpPr>
          <p:cNvPr id="4" name="Content Placeholder 3">
            <a:extLst>
              <a:ext uri="{FF2B5EF4-FFF2-40B4-BE49-F238E27FC236}">
                <a16:creationId xmlns:a16="http://schemas.microsoft.com/office/drawing/2014/main" id="{76E5544B-C12D-E948-B4A6-FBC67B49BF39}"/>
              </a:ext>
            </a:extLst>
          </p:cNvPr>
          <p:cNvSpPr>
            <a:spLocks noGrp="1"/>
          </p:cNvSpPr>
          <p:nvPr>
            <p:ph sz="quarter" idx="4"/>
          </p:nvPr>
        </p:nvSpPr>
        <p:spPr/>
        <p:txBody>
          <a:bodyPr>
            <a:normAutofit fontScale="92500" lnSpcReduction="20000"/>
          </a:bodyPr>
          <a:lstStyle/>
          <a:p>
            <a:r>
              <a:rPr lang="en-US" b="1" dirty="0">
                <a:solidFill>
                  <a:srgbClr val="0070C0"/>
                </a:solidFill>
                <a:latin typeface="Calibri" panose="020F0502020204030204" pitchFamily="34" charset="0"/>
                <a:cs typeface="Calibri" panose="020F0502020204030204" pitchFamily="34" charset="0"/>
              </a:rPr>
              <a:t>Tech-Transformed T&amp;L </a:t>
            </a:r>
            <a:r>
              <a:rPr lang="en-US" dirty="0">
                <a:latin typeface="Calibri" panose="020F0502020204030204" pitchFamily="34" charset="0"/>
                <a:cs typeface="Calibri" panose="020F0502020204030204" pitchFamily="34" charset="0"/>
              </a:rPr>
              <a:t>connotes changes and informed reliance on technology.</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Higher education needs to reinforce </a:t>
            </a:r>
            <a:r>
              <a:rPr lang="en-US" b="1" dirty="0">
                <a:solidFill>
                  <a:srgbClr val="C00000"/>
                </a:solidFill>
                <a:latin typeface="Calibri" panose="020F0502020204030204" pitchFamily="34" charset="0"/>
                <a:cs typeface="Calibri" panose="020F0502020204030204" pitchFamily="34" charset="0"/>
              </a:rPr>
              <a:t>contextualized knowledge development.</a:t>
            </a:r>
          </a:p>
          <a:p>
            <a:endParaRPr lang="en-US" b="1" dirty="0">
              <a:solidFill>
                <a:srgbClr val="C00000"/>
              </a:solidFill>
              <a:latin typeface="Calibri" panose="020F0502020204030204" pitchFamily="34" charset="0"/>
              <a:cs typeface="Calibri" panose="020F0502020204030204" pitchFamily="34" charset="0"/>
            </a:endParaRPr>
          </a:p>
          <a:p>
            <a:r>
              <a:rPr lang="en-US" b="1" dirty="0">
                <a:solidFill>
                  <a:schemeClr val="accent6">
                    <a:lumMod val="75000"/>
                  </a:schemeClr>
                </a:solidFill>
                <a:latin typeface="Calibri" panose="020F0502020204030204" pitchFamily="34" charset="0"/>
                <a:cs typeface="Calibri" panose="020F0502020204030204" pitchFamily="34" charset="0"/>
              </a:rPr>
              <a:t>Academic Autonomy: </a:t>
            </a:r>
            <a:r>
              <a:rPr lang="en-US" dirty="0">
                <a:latin typeface="Calibri" panose="020F0502020204030204" pitchFamily="34" charset="0"/>
                <a:cs typeface="Calibri" panose="020F0502020204030204" pitchFamily="34" charset="0"/>
              </a:rPr>
              <a:t>the most profound enabler to </a:t>
            </a:r>
            <a:r>
              <a:rPr lang="en-US" b="1" dirty="0">
                <a:solidFill>
                  <a:srgbClr val="0070C0"/>
                </a:solidFill>
                <a:latin typeface="Calibri" panose="020F0502020204030204" pitchFamily="34" charset="0"/>
                <a:cs typeface="Calibri" panose="020F0502020204030204" pitchFamily="34" charset="0"/>
              </a:rPr>
              <a:t>tech-transformed T&amp;L.</a:t>
            </a:r>
            <a:endParaRPr lang="en-US" b="1" dirty="0">
              <a:solidFill>
                <a:srgbClr val="C00000"/>
              </a:solidFill>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pic>
        <p:nvPicPr>
          <p:cNvPr id="5" name="Picture 2" descr="/var/folders/x1/9h7r7xc532n731n_swdq_qv80000gn/T/com.microsoft.Powerpoint/WebArchiveCopyPasteTempFiles/03fp5eWUHsAAAAAElFTkSuQmCC">
            <a:extLst>
              <a:ext uri="{FF2B5EF4-FFF2-40B4-BE49-F238E27FC236}">
                <a16:creationId xmlns:a16="http://schemas.microsoft.com/office/drawing/2014/main" id="{B7669CED-7E72-1440-B426-CCC95FB21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086" y="-19983"/>
            <a:ext cx="6760708" cy="208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271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212F-4A2B-48EA-812E-D767E680FF6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58039BB-EEA6-4843-B16B-E63F1B91AFF7}"/>
              </a:ext>
            </a:extLst>
          </p:cNvPr>
          <p:cNvSpPr>
            <a:spLocks noGrp="1"/>
          </p:cNvSpPr>
          <p:nvPr>
            <p:ph idx="1"/>
          </p:nvPr>
        </p:nvSpPr>
        <p:spPr>
          <a:xfrm>
            <a:off x="728870" y="1600201"/>
            <a:ext cx="10515600" cy="4525963"/>
          </a:xfrm>
        </p:spPr>
        <p:txBody>
          <a:bodyPr>
            <a:normAutofit fontScale="92500"/>
          </a:bodyPr>
          <a:lstStyle/>
          <a:p>
            <a:pPr marL="0" indent="0">
              <a:lnSpc>
                <a:spcPct val="100000"/>
              </a:lnSpc>
              <a:spcBef>
                <a:spcPts val="0"/>
              </a:spcBef>
              <a:buNone/>
              <a:defRPr/>
            </a:pPr>
            <a:r>
              <a:rPr lang="en-GB" sz="1900" dirty="0"/>
              <a:t>[1] </a:t>
            </a:r>
            <a:r>
              <a:rPr lang="en-GB" sz="1900" dirty="0" err="1"/>
              <a:t>Ertmer</a:t>
            </a:r>
            <a:r>
              <a:rPr lang="en-GB" sz="1900" dirty="0"/>
              <a:t>, P. A., &amp; Ottenbreit-Leftwich, A. (2013). Removing obstacles to the pedagogical changes required by Jonassen’s vision of authentic technology-enabled learning. Computers and Education, 175-182.</a:t>
            </a:r>
          </a:p>
          <a:p>
            <a:pPr marL="0" indent="0">
              <a:lnSpc>
                <a:spcPct val="100000"/>
              </a:lnSpc>
              <a:spcBef>
                <a:spcPts val="0"/>
              </a:spcBef>
              <a:buNone/>
              <a:defRPr/>
            </a:pPr>
            <a:r>
              <a:rPr lang="en-GB" sz="1900" dirty="0"/>
              <a:t>[2] Ottenbreit-Leftwich, A. T., </a:t>
            </a:r>
            <a:r>
              <a:rPr lang="en-GB" sz="1900" dirty="0" err="1"/>
              <a:t>Glazewski</a:t>
            </a:r>
            <a:r>
              <a:rPr lang="en-GB" sz="1900" dirty="0"/>
              <a:t>, K. D., Newby, T. J., &amp; </a:t>
            </a:r>
            <a:r>
              <a:rPr lang="en-GB" sz="1900" dirty="0" err="1"/>
              <a:t>Ertmer</a:t>
            </a:r>
            <a:r>
              <a:rPr lang="en-GB" sz="1900" dirty="0"/>
              <a:t>, P. A. (2010). Teacher value beliefs associated with using technology: Addressing professional and student needs. 55(3), 1321-1335.</a:t>
            </a:r>
          </a:p>
          <a:p>
            <a:pPr marL="0" indent="0">
              <a:lnSpc>
                <a:spcPct val="100000"/>
              </a:lnSpc>
              <a:spcBef>
                <a:spcPts val="0"/>
              </a:spcBef>
              <a:buNone/>
              <a:defRPr/>
            </a:pPr>
            <a:r>
              <a:rPr lang="en-GB" sz="1900" dirty="0"/>
              <a:t>[4] </a:t>
            </a:r>
            <a:r>
              <a:rPr lang="en-GB" sz="1900" dirty="0" err="1"/>
              <a:t>Tondeur</a:t>
            </a:r>
            <a:r>
              <a:rPr lang="en-GB" sz="1900" dirty="0"/>
              <a:t>, J., </a:t>
            </a:r>
            <a:r>
              <a:rPr lang="en-GB" sz="1900" dirty="0" err="1"/>
              <a:t>Braak</a:t>
            </a:r>
            <a:r>
              <a:rPr lang="en-GB" sz="1900" dirty="0"/>
              <a:t>, J. v., Sang, G., </a:t>
            </a:r>
            <a:r>
              <a:rPr lang="en-GB" sz="1900" dirty="0" err="1"/>
              <a:t>Voogt</a:t>
            </a:r>
            <a:r>
              <a:rPr lang="en-GB" sz="1900" dirty="0"/>
              <a:t>, J., Fisser, P., &amp; Ottenbreit-Leftwich, A. (2012). Teachers to integrate technology in education: A synthesis of qualitative evidence. Computers and Education, 0360-1315.</a:t>
            </a:r>
          </a:p>
          <a:p>
            <a:pPr marL="0" indent="0">
              <a:buNone/>
            </a:pPr>
            <a:r>
              <a:rPr lang="en-GB" sz="1900" dirty="0"/>
              <a:t>[3] </a:t>
            </a:r>
            <a:r>
              <a:rPr lang="en-GB" sz="1900" dirty="0" err="1"/>
              <a:t>Tondeur</a:t>
            </a:r>
            <a:r>
              <a:rPr lang="en-GB" sz="1900" dirty="0"/>
              <a:t>, J., </a:t>
            </a:r>
            <a:r>
              <a:rPr lang="en-GB" sz="1900" dirty="0" err="1"/>
              <a:t>Braak</a:t>
            </a:r>
            <a:r>
              <a:rPr lang="en-GB" sz="1900" dirty="0"/>
              <a:t>, J. v., </a:t>
            </a:r>
            <a:r>
              <a:rPr lang="en-GB" sz="1900" dirty="0" err="1"/>
              <a:t>Ertmer</a:t>
            </a:r>
            <a:r>
              <a:rPr lang="en-GB" sz="1900" dirty="0"/>
              <a:t>, P., &amp; Ottenbreit-Leftwich, A. (2017). Understanding the relationship between teachers’ pedagogical beliefs and technology use in education: a systematic review of qualitative evidence. Educational Technology Research and Development, 65(3), 555-575.</a:t>
            </a:r>
          </a:p>
          <a:p>
            <a:pPr marL="0" indent="0">
              <a:buNone/>
            </a:pPr>
            <a:r>
              <a:rPr lang="en-GB" sz="1900" dirty="0"/>
              <a:t>[5] Business Software Alliance (BSA). (2018). Cloud Score Card. Washington, DC, USA: </a:t>
            </a:r>
            <a:r>
              <a:rPr lang="en-GB" sz="1900" dirty="0" err="1"/>
              <a:t>Galexia</a:t>
            </a:r>
            <a:r>
              <a:rPr lang="en-GB" sz="1900" dirty="0"/>
              <a:t>.</a:t>
            </a:r>
            <a:endParaRPr lang="en-US" sz="1900" dirty="0"/>
          </a:p>
          <a:p>
            <a:pPr marL="0" indent="0">
              <a:buNone/>
            </a:pPr>
            <a:r>
              <a:rPr lang="en-US" sz="1900" dirty="0"/>
              <a:t>[6] </a:t>
            </a:r>
            <a:r>
              <a:rPr lang="en-GB" sz="1900" dirty="0"/>
              <a:t>Mell, P., &amp; </a:t>
            </a:r>
            <a:r>
              <a:rPr lang="en-GB" sz="1900" dirty="0" err="1"/>
              <a:t>Grance</a:t>
            </a:r>
            <a:r>
              <a:rPr lang="en-GB" sz="1900" dirty="0"/>
              <a:t>, T. (2011, Sep). Definition of Cloud Computing . Retrieved May 1, 2017, from The National Institute of Standards and Technology: </a:t>
            </a:r>
            <a:r>
              <a:rPr lang="en-GB" sz="1900" dirty="0">
                <a:hlinkClick r:id="rId3">
                  <a:extLst>
                    <a:ext uri="{A12FA001-AC4F-418D-AE19-62706E023703}">
                      <ahyp:hlinkClr xmlns:ahyp="http://schemas.microsoft.com/office/drawing/2018/hyperlinkcolor" xmlns="" val="tx"/>
                    </a:ext>
                  </a:extLst>
                </a:hlinkClick>
              </a:rPr>
              <a:t>http://nvlpubs.nist.gov/nistpubs/Legacy/SP/nistspecialpublication800-145.pdf</a:t>
            </a:r>
            <a:endParaRPr lang="en-GB" sz="1900" dirty="0"/>
          </a:p>
          <a:p>
            <a:pPr marL="0" indent="0">
              <a:buNone/>
            </a:pPr>
            <a:r>
              <a:rPr lang="en-GB" sz="1900" dirty="0"/>
              <a:t>[7] </a:t>
            </a:r>
            <a:r>
              <a:rPr lang="en-GB" sz="1900" dirty="0">
                <a:hlinkClick r:id="rId4">
                  <a:extLst>
                    <a:ext uri="{A12FA001-AC4F-418D-AE19-62706E023703}">
                      <ahyp:hlinkClr xmlns:ahyp="http://schemas.microsoft.com/office/drawing/2018/hyperlinkcolor" xmlns="" val="tx"/>
                    </a:ext>
                  </a:extLst>
                </a:hlinkClick>
              </a:rPr>
              <a:t>https://www.itjobswatch.co.uk/</a:t>
            </a:r>
            <a:endParaRPr lang="en-GB" sz="1900" dirty="0"/>
          </a:p>
        </p:txBody>
      </p:sp>
      <p:pic>
        <p:nvPicPr>
          <p:cNvPr id="5" name="Picture 2" descr="/var/folders/x1/9h7r7xc532n731n_swdq_qv80000gn/T/com.microsoft.Powerpoint/WebArchiveCopyPasteTempFiles/03fp5eWUHsAAAAAElFTkSuQmCC">
            <a:extLst>
              <a:ext uri="{FF2B5EF4-FFF2-40B4-BE49-F238E27FC236}">
                <a16:creationId xmlns:a16="http://schemas.microsoft.com/office/drawing/2014/main" id="{E3B6CB94-47F1-7F46-BB13-F9BCA99780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1292" y="4771746"/>
            <a:ext cx="6760708" cy="208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624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20AEE5-62F2-4A82-9BFA-476D88B4F070}"/>
              </a:ext>
            </a:extLst>
          </p:cNvPr>
          <p:cNvSpPr>
            <a:spLocks noGrp="1"/>
          </p:cNvSpPr>
          <p:nvPr>
            <p:ph type="subTitle" idx="1"/>
          </p:nvPr>
        </p:nvSpPr>
        <p:spPr>
          <a:xfrm>
            <a:off x="2724150" y="3507886"/>
            <a:ext cx="6743700" cy="1029015"/>
          </a:xfrm>
        </p:spPr>
        <p:txBody>
          <a:bodyPr anchor="b">
            <a:normAutofit fontScale="92500" lnSpcReduction="20000"/>
          </a:bodyPr>
          <a:lstStyle/>
          <a:p>
            <a:r>
              <a:rPr lang="en-GB" sz="3600" dirty="0">
                <a:solidFill>
                  <a:srgbClr val="0070C0"/>
                </a:solidFill>
              </a:rPr>
              <a:t>Raghda Marie Zahran</a:t>
            </a:r>
          </a:p>
          <a:p>
            <a:r>
              <a:rPr lang="en-GB" sz="3600" dirty="0">
                <a:solidFill>
                  <a:srgbClr val="0070C0"/>
                </a:solidFill>
              </a:rPr>
              <a:t>r.m.s.zahran2@newcastle.ac.uk</a:t>
            </a:r>
            <a:endParaRPr lang="en-US" sz="3200" dirty="0">
              <a:solidFill>
                <a:srgbClr val="0070C0"/>
              </a:solidFill>
            </a:endParaRPr>
          </a:p>
        </p:txBody>
      </p:sp>
      <p:sp>
        <p:nvSpPr>
          <p:cNvPr id="4" name="Slide Number Placeholder 3">
            <a:extLst>
              <a:ext uri="{FF2B5EF4-FFF2-40B4-BE49-F238E27FC236}">
                <a16:creationId xmlns:a16="http://schemas.microsoft.com/office/drawing/2014/main" id="{63897DFE-AFBD-46A7-8068-1A9575A5DABB}"/>
              </a:ext>
            </a:extLst>
          </p:cNvPr>
          <p:cNvSpPr>
            <a:spLocks noGrp="1"/>
          </p:cNvSpPr>
          <p:nvPr>
            <p:ph type="sldNum" sz="quarter" idx="12"/>
          </p:nvPr>
        </p:nvSpPr>
        <p:spPr>
          <a:xfrm>
            <a:off x="10825930" y="6223702"/>
            <a:ext cx="570728" cy="314067"/>
          </a:xfrm>
        </p:spPr>
        <p:txBody>
          <a:bodyPr>
            <a:normAutofit/>
          </a:bodyPr>
          <a:lstStyle/>
          <a:p>
            <a:pPr>
              <a:spcAft>
                <a:spcPts val="600"/>
              </a:spcAft>
            </a:pPr>
            <a:fld id="{9E205C5B-F6D1-8547-AC6D-83C734BA21BD}" type="slidenum">
              <a:rPr lang="en-US" sz="1100">
                <a:solidFill>
                  <a:srgbClr val="898989"/>
                </a:solidFill>
              </a:rPr>
              <a:pPr>
                <a:spcAft>
                  <a:spcPts val="600"/>
                </a:spcAft>
              </a:pPr>
              <a:t>12</a:t>
            </a:fld>
            <a:endParaRPr lang="en-US" sz="1100">
              <a:solidFill>
                <a:srgbClr val="898989"/>
              </a:solidFill>
            </a:endParaRPr>
          </a:p>
        </p:txBody>
      </p:sp>
      <p:sp>
        <p:nvSpPr>
          <p:cNvPr id="6" name="Title 5">
            <a:extLst>
              <a:ext uri="{FF2B5EF4-FFF2-40B4-BE49-F238E27FC236}">
                <a16:creationId xmlns:a16="http://schemas.microsoft.com/office/drawing/2014/main" id="{14C06E86-297C-BA44-8B64-E1DDF77F924A}"/>
              </a:ext>
            </a:extLst>
          </p:cNvPr>
          <p:cNvSpPr>
            <a:spLocks noGrp="1"/>
          </p:cNvSpPr>
          <p:nvPr>
            <p:ph type="ctrTitle"/>
          </p:nvPr>
        </p:nvSpPr>
        <p:spPr>
          <a:xfrm>
            <a:off x="1524000" y="1527623"/>
            <a:ext cx="9144000" cy="2387600"/>
          </a:xfrm>
        </p:spPr>
        <p:txBody>
          <a:bodyPr anchor="ctr"/>
          <a:lstStyle/>
          <a:p>
            <a:r>
              <a:rPr lang="en-US" dirty="0">
                <a:solidFill>
                  <a:schemeClr val="tx1">
                    <a:lumMod val="50000"/>
                    <a:lumOff val="50000"/>
                  </a:schemeClr>
                </a:solidFill>
              </a:rPr>
              <a:t>Thank You </a:t>
            </a:r>
          </a:p>
        </p:txBody>
      </p:sp>
      <p:pic>
        <p:nvPicPr>
          <p:cNvPr id="16" name="Picture 2" descr="/var/folders/x1/9h7r7xc532n731n_swdq_qv80000gn/T/com.microsoft.Powerpoint/WebArchiveCopyPasteTempFiles/03fp5eWUHsAAAAAElFTkSuQmCC">
            <a:extLst>
              <a:ext uri="{FF2B5EF4-FFF2-40B4-BE49-F238E27FC236}">
                <a16:creationId xmlns:a16="http://schemas.microsoft.com/office/drawing/2014/main" id="{D66EA9D7-3ECD-584F-91C4-E0A677A81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1292" y="4771746"/>
            <a:ext cx="6760708" cy="208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40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1806-30EF-1941-A6F9-156AE8E2BB65}"/>
              </a:ext>
            </a:extLst>
          </p:cNvPr>
          <p:cNvSpPr>
            <a:spLocks noGrp="1"/>
          </p:cNvSpPr>
          <p:nvPr>
            <p:ph type="title"/>
          </p:nvPr>
        </p:nvSpPr>
        <p:spPr>
          <a:xfrm>
            <a:off x="838200" y="766175"/>
            <a:ext cx="10515600" cy="1325563"/>
          </a:xfrm>
        </p:spPr>
        <p:txBody>
          <a:bodyPr>
            <a:normAutofit/>
          </a:bodyPr>
          <a:lstStyle/>
          <a:p>
            <a:r>
              <a:rPr lang="en-US" dirty="0"/>
              <a:t>Findings about Tech-Enhanced T&amp;L</a:t>
            </a:r>
            <a:r>
              <a:rPr lang="en-US" sz="3600" baseline="30000" dirty="0"/>
              <a:t>[1-4]</a:t>
            </a:r>
          </a:p>
        </p:txBody>
      </p:sp>
      <p:sp>
        <p:nvSpPr>
          <p:cNvPr id="3" name="Content Placeholder 2">
            <a:extLst>
              <a:ext uri="{FF2B5EF4-FFF2-40B4-BE49-F238E27FC236}">
                <a16:creationId xmlns:a16="http://schemas.microsoft.com/office/drawing/2014/main" id="{5D164CD5-86B5-4046-91EA-D7627230C169}"/>
              </a:ext>
            </a:extLst>
          </p:cNvPr>
          <p:cNvSpPr>
            <a:spLocks noGrp="1"/>
          </p:cNvSpPr>
          <p:nvPr>
            <p:ph idx="1"/>
          </p:nvPr>
        </p:nvSpPr>
        <p:spPr>
          <a:xfrm>
            <a:off x="838200" y="2438400"/>
            <a:ext cx="10515600" cy="2775284"/>
          </a:xfrm>
        </p:spPr>
        <p:txBody>
          <a:bodyPr>
            <a:normAutofit/>
          </a:bodyPr>
          <a:lstStyle/>
          <a:p>
            <a:r>
              <a:rPr lang="en-US" dirty="0"/>
              <a:t>Higher education is about </a:t>
            </a:r>
            <a:r>
              <a:rPr lang="en-US" b="1" dirty="0">
                <a:solidFill>
                  <a:srgbClr val="C00000"/>
                </a:solidFill>
              </a:rPr>
              <a:t>developing novel and authentic knowledge. </a:t>
            </a:r>
          </a:p>
          <a:p>
            <a:r>
              <a:rPr lang="en-US" b="1" dirty="0">
                <a:solidFill>
                  <a:srgbClr val="C00000"/>
                </a:solidFill>
              </a:rPr>
              <a:t>Access</a:t>
            </a:r>
            <a:r>
              <a:rPr lang="en-US" dirty="0"/>
              <a:t> and </a:t>
            </a:r>
            <a:r>
              <a:rPr lang="en-US" b="1" dirty="0">
                <a:solidFill>
                  <a:srgbClr val="C00000"/>
                </a:solidFill>
              </a:rPr>
              <a:t>teachers’ self-efficacy </a:t>
            </a:r>
            <a:r>
              <a:rPr lang="en-US" dirty="0"/>
              <a:t>are the most significant barriers to </a:t>
            </a:r>
            <a:r>
              <a:rPr lang="en-US" b="1" dirty="0">
                <a:solidFill>
                  <a:srgbClr val="0070C0"/>
                </a:solidFill>
              </a:rPr>
              <a:t>tech-enhanced learning.</a:t>
            </a:r>
          </a:p>
          <a:p>
            <a:r>
              <a:rPr lang="en-US" b="1" dirty="0">
                <a:solidFill>
                  <a:srgbClr val="C00000"/>
                </a:solidFill>
              </a:rPr>
              <a:t>Enhancement</a:t>
            </a:r>
            <a:r>
              <a:rPr lang="en-US" dirty="0"/>
              <a:t> connotes modifications and partial reliance on technology.</a:t>
            </a:r>
          </a:p>
        </p:txBody>
      </p:sp>
    </p:spTree>
    <p:extLst>
      <p:ext uri="{BB962C8B-B14F-4D97-AF65-F5344CB8AC3E}">
        <p14:creationId xmlns:p14="http://schemas.microsoft.com/office/powerpoint/2010/main" val="221294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alphaModFix amt="35000"/>
          </a:blip>
          <a:stretch>
            <a:fillRect/>
          </a:stretch>
        </p:blipFill>
        <p:spPr>
          <a:xfrm rot="213488">
            <a:off x="2581548" y="2807784"/>
            <a:ext cx="4403239" cy="2596782"/>
          </a:xfrm>
          <a:prstGeom prst="rect">
            <a:avLst/>
          </a:prstGeom>
        </p:spPr>
      </p:pic>
      <p:pic>
        <p:nvPicPr>
          <p:cNvPr id="27" name="Picture 26"/>
          <p:cNvPicPr>
            <a:picLocks noChangeAspect="1"/>
          </p:cNvPicPr>
          <p:nvPr/>
        </p:nvPicPr>
        <p:blipFill>
          <a:blip r:embed="rId3">
            <a:alphaModFix/>
          </a:blip>
          <a:stretch>
            <a:fillRect/>
          </a:stretch>
        </p:blipFill>
        <p:spPr>
          <a:xfrm rot="213488">
            <a:off x="2598113" y="2807784"/>
            <a:ext cx="4403239" cy="2596782"/>
          </a:xfrm>
          <a:prstGeom prst="rect">
            <a:avLst/>
          </a:prstGeom>
        </p:spPr>
      </p:pic>
      <p:sp>
        <p:nvSpPr>
          <p:cNvPr id="31" name="TextBox 30"/>
          <p:cNvSpPr txBox="1"/>
          <p:nvPr/>
        </p:nvSpPr>
        <p:spPr>
          <a:xfrm rot="213488">
            <a:off x="1522242" y="2955496"/>
            <a:ext cx="169277" cy="369332"/>
          </a:xfrm>
          <a:prstGeom prst="rect">
            <a:avLst/>
          </a:prstGeom>
          <a:noFill/>
        </p:spPr>
        <p:txBody>
          <a:bodyPr wrap="square" rtlCol="0">
            <a:spAutoFit/>
          </a:bodyPr>
          <a:lstStyle/>
          <a:p>
            <a:endParaRPr lang="en-US" dirty="0"/>
          </a:p>
        </p:txBody>
      </p:sp>
      <p:sp>
        <p:nvSpPr>
          <p:cNvPr id="14" name="Title 13">
            <a:extLst>
              <a:ext uri="{FF2B5EF4-FFF2-40B4-BE49-F238E27FC236}">
                <a16:creationId xmlns:a16="http://schemas.microsoft.com/office/drawing/2014/main" id="{B0AFCB19-2E22-4160-9F9C-A8DE7A477807}"/>
              </a:ext>
            </a:extLst>
          </p:cNvPr>
          <p:cNvSpPr>
            <a:spLocks noGrp="1"/>
          </p:cNvSpPr>
          <p:nvPr>
            <p:ph type="title"/>
          </p:nvPr>
        </p:nvSpPr>
        <p:spPr>
          <a:xfrm>
            <a:off x="838200" y="374511"/>
            <a:ext cx="10515600" cy="1325563"/>
          </a:xfrm>
        </p:spPr>
        <p:txBody>
          <a:bodyPr/>
          <a:lstStyle/>
          <a:p>
            <a:r>
              <a:rPr lang="en-US" dirty="0"/>
              <a:t>Tech Phenomenon</a:t>
            </a:r>
            <a:r>
              <a:rPr lang="en-US" baseline="30000" dirty="0"/>
              <a:t>[5]</a:t>
            </a:r>
          </a:p>
        </p:txBody>
      </p:sp>
      <p:grpSp>
        <p:nvGrpSpPr>
          <p:cNvPr id="6" name="Group 5">
            <a:extLst>
              <a:ext uri="{FF2B5EF4-FFF2-40B4-BE49-F238E27FC236}">
                <a16:creationId xmlns:a16="http://schemas.microsoft.com/office/drawing/2014/main" id="{4EB86757-7425-4A30-9AF9-D0DC409F2FC9}"/>
              </a:ext>
            </a:extLst>
          </p:cNvPr>
          <p:cNvGrpSpPr/>
          <p:nvPr/>
        </p:nvGrpSpPr>
        <p:grpSpPr>
          <a:xfrm rot="213488">
            <a:off x="391929" y="3373366"/>
            <a:ext cx="2916570" cy="2093267"/>
            <a:chOff x="152400" y="2470581"/>
            <a:chExt cx="3181713" cy="2253819"/>
          </a:xfrm>
        </p:grpSpPr>
        <p:sp>
          <p:nvSpPr>
            <p:cNvPr id="5" name="Oval 4">
              <a:extLst>
                <a:ext uri="{FF2B5EF4-FFF2-40B4-BE49-F238E27FC236}">
                  <a16:creationId xmlns:a16="http://schemas.microsoft.com/office/drawing/2014/main" id="{F6D63FA3-1D14-4CFD-8604-77B783D01CBE}"/>
                </a:ext>
              </a:extLst>
            </p:cNvPr>
            <p:cNvSpPr/>
            <p:nvPr/>
          </p:nvSpPr>
          <p:spPr>
            <a:xfrm>
              <a:off x="3011688" y="3094673"/>
              <a:ext cx="322425" cy="3551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38" name="Group 37"/>
            <p:cNvGrpSpPr/>
            <p:nvPr/>
          </p:nvGrpSpPr>
          <p:grpSpPr>
            <a:xfrm>
              <a:off x="152400" y="2470581"/>
              <a:ext cx="3080663" cy="2253819"/>
              <a:chOff x="152400" y="3156381"/>
              <a:chExt cx="3080663" cy="2253819"/>
            </a:xfrm>
          </p:grpSpPr>
          <p:sp>
            <p:nvSpPr>
              <p:cNvPr id="29" name="Isosceles Triangle 28"/>
              <p:cNvSpPr/>
              <p:nvPr/>
            </p:nvSpPr>
            <p:spPr>
              <a:xfrm rot="4511755">
                <a:off x="1567538" y="3449439"/>
                <a:ext cx="1958584" cy="1372467"/>
              </a:xfrm>
              <a:prstGeom prst="triangle">
                <a:avLst/>
              </a:prstGeom>
              <a:gradFill flip="none" rotWithShape="1">
                <a:gsLst>
                  <a:gs pos="0">
                    <a:schemeClr val="accent1">
                      <a:shade val="51000"/>
                      <a:satMod val="130000"/>
                      <a:alpha val="13000"/>
                    </a:schemeClr>
                  </a:gs>
                  <a:gs pos="80000">
                    <a:schemeClr val="accent1">
                      <a:shade val="93000"/>
                      <a:satMod val="130000"/>
                      <a:alpha val="13000"/>
                    </a:schemeClr>
                  </a:gs>
                  <a:gs pos="100000">
                    <a:schemeClr val="accent1">
                      <a:shade val="94000"/>
                      <a:satMod val="135000"/>
                      <a:alpha val="13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grpSp>
            <p:nvGrpSpPr>
              <p:cNvPr id="21" name="Group 20"/>
              <p:cNvGrpSpPr/>
              <p:nvPr/>
            </p:nvGrpSpPr>
            <p:grpSpPr>
              <a:xfrm>
                <a:off x="152400" y="3429000"/>
                <a:ext cx="2286000" cy="1981200"/>
                <a:chOff x="228600" y="3124200"/>
                <a:chExt cx="2286000" cy="1981200"/>
              </a:xfrm>
              <a:solidFill>
                <a:schemeClr val="bg1"/>
              </a:solidFill>
            </p:grpSpPr>
            <p:sp>
              <p:nvSpPr>
                <p:cNvPr id="12" name="Oval 11"/>
                <p:cNvSpPr/>
                <p:nvPr/>
              </p:nvSpPr>
              <p:spPr>
                <a:xfrm>
                  <a:off x="533400" y="3124200"/>
                  <a:ext cx="1981200" cy="1981200"/>
                </a:xfrm>
                <a:prstGeom prst="ellipse">
                  <a:avLst/>
                </a:prstGeom>
                <a:grpFill/>
                <a:ln w="1524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228600" y="3493179"/>
                  <a:ext cx="2133600" cy="1159840"/>
                </a:xfrm>
                <a:prstGeom prst="rect">
                  <a:avLst/>
                </a:prstGeom>
                <a:noFill/>
              </p:spPr>
              <p:txBody>
                <a:bodyPr wrap="square">
                  <a:spAutoFit/>
                </a:bodyPr>
                <a:lstStyle/>
                <a:p>
                  <a:pPr lvl="1" algn="ctr"/>
                  <a:r>
                    <a:rPr lang="en-GB" sz="1600" dirty="0"/>
                    <a:t>US </a:t>
                  </a:r>
                </a:p>
                <a:p>
                  <a:pPr lvl="1" algn="ctr"/>
                  <a:r>
                    <a:rPr lang="en-GB" sz="1600" dirty="0">
                      <a:hlinkClick r:id="rId4"/>
                    </a:rPr>
                    <a:t>Cloud First Policy</a:t>
                  </a:r>
                  <a:endParaRPr lang="en-GB" sz="1600" dirty="0"/>
                </a:p>
                <a:p>
                  <a:pPr lvl="1" algn="ctr"/>
                  <a:r>
                    <a:rPr lang="en-GB" sz="1600" dirty="0"/>
                    <a:t> 2009</a:t>
                  </a:r>
                </a:p>
              </p:txBody>
            </p:sp>
          </p:grpSp>
        </p:grpSp>
      </p:grpSp>
      <p:grpSp>
        <p:nvGrpSpPr>
          <p:cNvPr id="7" name="Group 6">
            <a:extLst>
              <a:ext uri="{FF2B5EF4-FFF2-40B4-BE49-F238E27FC236}">
                <a16:creationId xmlns:a16="http://schemas.microsoft.com/office/drawing/2014/main" id="{4019377C-9A5A-4961-8E51-0BC0C3A9F701}"/>
              </a:ext>
            </a:extLst>
          </p:cNvPr>
          <p:cNvGrpSpPr/>
          <p:nvPr/>
        </p:nvGrpSpPr>
        <p:grpSpPr>
          <a:xfrm rot="213488">
            <a:off x="6605813" y="4412360"/>
            <a:ext cx="2374900" cy="2182996"/>
            <a:chOff x="6415527" y="3509575"/>
            <a:chExt cx="2590800" cy="2350431"/>
          </a:xfrm>
        </p:grpSpPr>
        <p:sp>
          <p:nvSpPr>
            <p:cNvPr id="51" name="Oval 50">
              <a:extLst>
                <a:ext uri="{FF2B5EF4-FFF2-40B4-BE49-F238E27FC236}">
                  <a16:creationId xmlns:a16="http://schemas.microsoft.com/office/drawing/2014/main" id="{A1146F79-8FE5-46E2-9CF1-76C517F19657}"/>
                </a:ext>
              </a:extLst>
            </p:cNvPr>
            <p:cNvSpPr/>
            <p:nvPr/>
          </p:nvSpPr>
          <p:spPr>
            <a:xfrm>
              <a:off x="6415528" y="3970301"/>
              <a:ext cx="322425" cy="3551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A2E7FF0-796B-470B-8C0E-F21CEA6BE4F9}"/>
                </a:ext>
              </a:extLst>
            </p:cNvPr>
            <p:cNvGrpSpPr/>
            <p:nvPr/>
          </p:nvGrpSpPr>
          <p:grpSpPr>
            <a:xfrm>
              <a:off x="6415527" y="3509575"/>
              <a:ext cx="2590800" cy="2350431"/>
              <a:chOff x="6499125" y="3533328"/>
              <a:chExt cx="2590800" cy="2350431"/>
            </a:xfrm>
          </p:grpSpPr>
          <p:sp>
            <p:nvSpPr>
              <p:cNvPr id="35" name="Isosceles Triangle 34"/>
              <p:cNvSpPr/>
              <p:nvPr/>
            </p:nvSpPr>
            <p:spPr>
              <a:xfrm rot="18748013">
                <a:off x="6372005" y="3744082"/>
                <a:ext cx="1392398" cy="970890"/>
              </a:xfrm>
              <a:prstGeom prst="triangle">
                <a:avLst>
                  <a:gd name="adj" fmla="val 32493"/>
                </a:avLst>
              </a:prstGeom>
              <a:gradFill flip="none" rotWithShape="1">
                <a:gsLst>
                  <a:gs pos="0">
                    <a:schemeClr val="accent1">
                      <a:shade val="51000"/>
                      <a:satMod val="130000"/>
                      <a:alpha val="13000"/>
                    </a:schemeClr>
                  </a:gs>
                  <a:gs pos="80000">
                    <a:schemeClr val="accent1">
                      <a:shade val="93000"/>
                      <a:satMod val="130000"/>
                      <a:alpha val="13000"/>
                    </a:schemeClr>
                  </a:gs>
                  <a:gs pos="100000">
                    <a:schemeClr val="accent1">
                      <a:shade val="94000"/>
                      <a:satMod val="135000"/>
                      <a:alpha val="13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noFill/>
                  </a:rPr>
                  <a:t>r</a:t>
                </a:r>
              </a:p>
            </p:txBody>
          </p:sp>
          <p:grpSp>
            <p:nvGrpSpPr>
              <p:cNvPr id="23" name="Group 22"/>
              <p:cNvGrpSpPr/>
              <p:nvPr/>
            </p:nvGrpSpPr>
            <p:grpSpPr>
              <a:xfrm>
                <a:off x="6499125" y="3902559"/>
                <a:ext cx="2590800" cy="1981200"/>
                <a:chOff x="6476999" y="2895600"/>
                <a:chExt cx="2590800" cy="1981200"/>
              </a:xfrm>
              <a:solidFill>
                <a:schemeClr val="bg1"/>
              </a:solidFill>
            </p:grpSpPr>
            <p:sp>
              <p:nvSpPr>
                <p:cNvPr id="11" name="Oval 10"/>
                <p:cNvSpPr/>
                <p:nvPr/>
              </p:nvSpPr>
              <p:spPr>
                <a:xfrm>
                  <a:off x="7010400" y="2895600"/>
                  <a:ext cx="1981200" cy="1981200"/>
                </a:xfrm>
                <a:prstGeom prst="ellipse">
                  <a:avLst/>
                </a:prstGeom>
                <a:grpFill/>
                <a:ln w="1524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476999" y="3500208"/>
                  <a:ext cx="2590800" cy="795319"/>
                </a:xfrm>
                <a:prstGeom prst="rect">
                  <a:avLst/>
                </a:prstGeom>
                <a:noFill/>
              </p:spPr>
              <p:txBody>
                <a:bodyPr wrap="square">
                  <a:spAutoFit/>
                </a:bodyPr>
                <a:lstStyle/>
                <a:p>
                  <a:pPr lvl="1" algn="ctr"/>
                  <a:r>
                    <a:rPr lang="en-GB" sz="1400" dirty="0"/>
                    <a:t>Australia</a:t>
                  </a:r>
                </a:p>
                <a:p>
                  <a:pPr lvl="1" algn="ctr"/>
                  <a:r>
                    <a:rPr lang="en-GB" sz="1400" dirty="0">
                      <a:hlinkClick r:id="rId5"/>
                    </a:rPr>
                    <a:t>Cloud Computing Policy</a:t>
                  </a:r>
                  <a:endParaRPr lang="en-GB" sz="1400" dirty="0"/>
                </a:p>
                <a:p>
                  <a:pPr lvl="1" algn="ctr"/>
                  <a:r>
                    <a:rPr lang="en-GB" sz="1400" dirty="0"/>
                    <a:t>2010</a:t>
                  </a:r>
                </a:p>
              </p:txBody>
            </p:sp>
          </p:grpSp>
        </p:grpSp>
      </p:grpSp>
      <p:grpSp>
        <p:nvGrpSpPr>
          <p:cNvPr id="9" name="Group 8">
            <a:extLst>
              <a:ext uri="{FF2B5EF4-FFF2-40B4-BE49-F238E27FC236}">
                <a16:creationId xmlns:a16="http://schemas.microsoft.com/office/drawing/2014/main" id="{F8EF3733-8593-4390-AFC3-F144711E8CA6}"/>
              </a:ext>
            </a:extLst>
          </p:cNvPr>
          <p:cNvGrpSpPr/>
          <p:nvPr/>
        </p:nvGrpSpPr>
        <p:grpSpPr>
          <a:xfrm rot="213488">
            <a:off x="2593569" y="1363940"/>
            <a:ext cx="2886644" cy="2440071"/>
            <a:chOff x="2362200" y="609600"/>
            <a:chExt cx="3149066" cy="2627223"/>
          </a:xfrm>
        </p:grpSpPr>
        <p:grpSp>
          <p:nvGrpSpPr>
            <p:cNvPr id="37" name="Group 36"/>
            <p:cNvGrpSpPr/>
            <p:nvPr/>
          </p:nvGrpSpPr>
          <p:grpSpPr>
            <a:xfrm>
              <a:off x="2362200" y="609600"/>
              <a:ext cx="3149066" cy="2627223"/>
              <a:chOff x="2362200" y="1295400"/>
              <a:chExt cx="3149066" cy="2627223"/>
            </a:xfrm>
          </p:grpSpPr>
          <p:sp>
            <p:nvSpPr>
              <p:cNvPr id="34" name="Isosceles Triangle 33"/>
              <p:cNvSpPr/>
              <p:nvPr/>
            </p:nvSpPr>
            <p:spPr>
              <a:xfrm rot="8720329">
                <a:off x="3498883" y="2587358"/>
                <a:ext cx="2012383" cy="1335265"/>
              </a:xfrm>
              <a:prstGeom prst="triangle">
                <a:avLst/>
              </a:prstGeom>
              <a:gradFill flip="none" rotWithShape="1">
                <a:gsLst>
                  <a:gs pos="0">
                    <a:schemeClr val="accent1">
                      <a:shade val="51000"/>
                      <a:satMod val="130000"/>
                      <a:alpha val="13000"/>
                    </a:schemeClr>
                  </a:gs>
                  <a:gs pos="80000">
                    <a:schemeClr val="accent1">
                      <a:shade val="93000"/>
                      <a:satMod val="130000"/>
                      <a:alpha val="13000"/>
                    </a:schemeClr>
                  </a:gs>
                  <a:gs pos="100000">
                    <a:schemeClr val="accent1">
                      <a:shade val="94000"/>
                      <a:satMod val="135000"/>
                      <a:alpha val="13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grpSp>
            <p:nvGrpSpPr>
              <p:cNvPr id="22" name="Group 21"/>
              <p:cNvGrpSpPr/>
              <p:nvPr/>
            </p:nvGrpSpPr>
            <p:grpSpPr>
              <a:xfrm>
                <a:off x="2362200" y="1295400"/>
                <a:ext cx="2590800" cy="2027872"/>
                <a:chOff x="3124200" y="2010728"/>
                <a:chExt cx="2590800" cy="2027872"/>
              </a:xfrm>
              <a:solidFill>
                <a:srgbClr val="FFFFFF"/>
              </a:solidFill>
            </p:grpSpPr>
            <p:sp>
              <p:nvSpPr>
                <p:cNvPr id="15" name="Oval 14"/>
                <p:cNvSpPr/>
                <p:nvPr/>
              </p:nvSpPr>
              <p:spPr>
                <a:xfrm>
                  <a:off x="3634264" y="2010728"/>
                  <a:ext cx="2027872" cy="2027872"/>
                </a:xfrm>
                <a:prstGeom prst="ellipse">
                  <a:avLst/>
                </a:prstGeom>
                <a:solidFill>
                  <a:srgbClr val="FFFFFF"/>
                </a:solidFill>
                <a:ln w="1524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3124200" y="2638673"/>
                  <a:ext cx="2590800" cy="795319"/>
                </a:xfrm>
                <a:prstGeom prst="rect">
                  <a:avLst/>
                </a:prstGeom>
                <a:noFill/>
              </p:spPr>
              <p:txBody>
                <a:bodyPr wrap="square">
                  <a:spAutoFit/>
                </a:bodyPr>
                <a:lstStyle/>
                <a:p>
                  <a:pPr lvl="1" algn="ctr"/>
                  <a:r>
                    <a:rPr lang="en-GB" sz="1400" dirty="0"/>
                    <a:t>EU</a:t>
                  </a:r>
                </a:p>
                <a:p>
                  <a:pPr lvl="1" algn="ctr"/>
                  <a:r>
                    <a:rPr lang="en-GB" sz="1400" dirty="0">
                      <a:hlinkClick r:id="rId6"/>
                    </a:rPr>
                    <a:t>Cloud Strategy</a:t>
                  </a:r>
                  <a:endParaRPr lang="en-GB" sz="1400" dirty="0"/>
                </a:p>
                <a:p>
                  <a:pPr lvl="1" algn="ctr"/>
                  <a:r>
                    <a:rPr lang="en-GB" sz="1400" dirty="0"/>
                    <a:t> 2012</a:t>
                  </a:r>
                </a:p>
              </p:txBody>
            </p:sp>
          </p:grpSp>
        </p:grpSp>
        <p:sp>
          <p:nvSpPr>
            <p:cNvPr id="52" name="Oval 51">
              <a:extLst>
                <a:ext uri="{FF2B5EF4-FFF2-40B4-BE49-F238E27FC236}">
                  <a16:creationId xmlns:a16="http://schemas.microsoft.com/office/drawing/2014/main" id="{8D604442-57DE-4BD6-8E1C-33293FE61E56}"/>
                </a:ext>
              </a:extLst>
            </p:cNvPr>
            <p:cNvSpPr/>
            <p:nvPr/>
          </p:nvSpPr>
          <p:spPr>
            <a:xfrm>
              <a:off x="4652236" y="2801948"/>
              <a:ext cx="322425" cy="3551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pic>
        <p:nvPicPr>
          <p:cNvPr id="40" name="Picture 2" descr="/var/folders/x1/9h7r7xc532n731n_swdq_qv80000gn/T/com.microsoft.Powerpoint/WebArchiveCopyPasteTempFiles/03fp5eWUHsAAAAAElFTkSuQmCC">
            <a:extLst>
              <a:ext uri="{FF2B5EF4-FFF2-40B4-BE49-F238E27FC236}">
                <a16:creationId xmlns:a16="http://schemas.microsoft.com/office/drawing/2014/main" id="{7EEF5C88-369F-9141-9E05-5A43DB7830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5835" y="1110720"/>
            <a:ext cx="6857923" cy="22068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71A2F8E-64F0-4940-894E-5BE6FA864D5C}"/>
              </a:ext>
            </a:extLst>
          </p:cNvPr>
          <p:cNvSpPr/>
          <p:nvPr/>
        </p:nvSpPr>
        <p:spPr>
          <a:xfrm>
            <a:off x="5977217" y="3244334"/>
            <a:ext cx="237566" cy="369332"/>
          </a:xfrm>
          <a:prstGeom prst="rect">
            <a:avLst/>
          </a:prstGeom>
        </p:spPr>
        <p:txBody>
          <a:bodyPr wrap="none">
            <a:spAutoFit/>
          </a:bodyPr>
          <a:lstStyle/>
          <a:p>
            <a:r>
              <a:rPr lang="en-GB" dirty="0">
                <a:solidFill>
                  <a:srgbClr val="000000"/>
                </a:solidFill>
                <a:latin typeface="-webkit-standard"/>
              </a:rPr>
              <a:t> </a:t>
            </a:r>
            <a:endParaRPr lang="en-US" dirty="0"/>
          </a:p>
        </p:txBody>
      </p:sp>
      <p:sp>
        <p:nvSpPr>
          <p:cNvPr id="3" name="Rectangle 2">
            <a:extLst>
              <a:ext uri="{FF2B5EF4-FFF2-40B4-BE49-F238E27FC236}">
                <a16:creationId xmlns:a16="http://schemas.microsoft.com/office/drawing/2014/main" id="{6FB792E0-4057-B346-ACEC-0375BBF69CEF}"/>
              </a:ext>
            </a:extLst>
          </p:cNvPr>
          <p:cNvSpPr/>
          <p:nvPr/>
        </p:nvSpPr>
        <p:spPr>
          <a:xfrm>
            <a:off x="5977217" y="3244334"/>
            <a:ext cx="237566" cy="369332"/>
          </a:xfrm>
          <a:prstGeom prst="rect">
            <a:avLst/>
          </a:prstGeom>
        </p:spPr>
        <p:txBody>
          <a:bodyPr wrap="none">
            <a:spAutoFit/>
          </a:bodyPr>
          <a:lstStyle/>
          <a:p>
            <a:r>
              <a:rPr lang="en-GB" dirty="0">
                <a:solidFill>
                  <a:srgbClr val="000000"/>
                </a:solidFill>
                <a:latin typeface="-webkit-standard"/>
              </a:rPr>
              <a:t> </a:t>
            </a:r>
            <a:endParaRPr lang="en-US" dirty="0"/>
          </a:p>
        </p:txBody>
      </p:sp>
      <p:sp>
        <p:nvSpPr>
          <p:cNvPr id="47" name="Rectangle 46">
            <a:extLst>
              <a:ext uri="{FF2B5EF4-FFF2-40B4-BE49-F238E27FC236}">
                <a16:creationId xmlns:a16="http://schemas.microsoft.com/office/drawing/2014/main" id="{767A7F13-EC40-2949-8EA1-86301258A7FE}"/>
              </a:ext>
            </a:extLst>
          </p:cNvPr>
          <p:cNvSpPr/>
          <p:nvPr/>
        </p:nvSpPr>
        <p:spPr>
          <a:xfrm>
            <a:off x="127573" y="6463168"/>
            <a:ext cx="7351958" cy="369332"/>
          </a:xfrm>
          <a:prstGeom prst="rect">
            <a:avLst/>
          </a:prstGeom>
        </p:spPr>
        <p:txBody>
          <a:bodyPr wrap="square">
            <a:spAutoFit/>
          </a:bodyPr>
          <a:lstStyle/>
          <a:p>
            <a:pPr algn="ctr"/>
            <a:r>
              <a:rPr lang="en-GB" i="1" dirty="0"/>
              <a:t>Figure 1.  </a:t>
            </a:r>
            <a:r>
              <a:rPr lang="en-GB" dirty="0"/>
              <a:t>Cloud Policy Enactment</a:t>
            </a:r>
            <a:endParaRPr lang="en-US" dirty="0"/>
          </a:p>
        </p:txBody>
      </p:sp>
      <p:pic>
        <p:nvPicPr>
          <p:cNvPr id="10" name="Picture 9">
            <a:extLst>
              <a:ext uri="{FF2B5EF4-FFF2-40B4-BE49-F238E27FC236}">
                <a16:creationId xmlns:a16="http://schemas.microsoft.com/office/drawing/2014/main" id="{6BDA4C72-2051-974C-BCA6-610A336B95D4}"/>
              </a:ext>
            </a:extLst>
          </p:cNvPr>
          <p:cNvPicPr>
            <a:picLocks noChangeAspect="1"/>
          </p:cNvPicPr>
          <p:nvPr/>
        </p:nvPicPr>
        <p:blipFill>
          <a:blip r:embed="rId8"/>
          <a:stretch>
            <a:fillRect/>
          </a:stretch>
        </p:blipFill>
        <p:spPr>
          <a:xfrm>
            <a:off x="8236544" y="2136501"/>
            <a:ext cx="2540000" cy="2540000"/>
          </a:xfrm>
          <a:prstGeom prst="ellipse">
            <a:avLst/>
          </a:prstGeom>
          <a:solidFill>
            <a:schemeClr val="bg1"/>
          </a:solidFill>
          <a:ln>
            <a:noFill/>
          </a:ln>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418526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21D7-25B0-4DAB-96BF-DB60D79C4F5D}"/>
              </a:ext>
            </a:extLst>
          </p:cNvPr>
          <p:cNvSpPr>
            <a:spLocks noGrp="1"/>
          </p:cNvSpPr>
          <p:nvPr>
            <p:ph type="title"/>
          </p:nvPr>
        </p:nvSpPr>
        <p:spPr/>
        <p:txBody>
          <a:bodyPr/>
          <a:lstStyle/>
          <a:p>
            <a:r>
              <a:rPr lang="en-US" dirty="0"/>
              <a:t>What is Cloud Computing?</a:t>
            </a:r>
            <a:r>
              <a:rPr lang="en-US" baseline="30000" dirty="0"/>
              <a:t> [6]</a:t>
            </a:r>
          </a:p>
        </p:txBody>
      </p:sp>
      <p:sp>
        <p:nvSpPr>
          <p:cNvPr id="3" name="Content Placeholder 2">
            <a:extLst>
              <a:ext uri="{FF2B5EF4-FFF2-40B4-BE49-F238E27FC236}">
                <a16:creationId xmlns:a16="http://schemas.microsoft.com/office/drawing/2014/main" id="{23A53112-BB1F-496E-9E8F-29D265289C14}"/>
              </a:ext>
            </a:extLst>
          </p:cNvPr>
          <p:cNvSpPr>
            <a:spLocks noGrp="1"/>
          </p:cNvSpPr>
          <p:nvPr>
            <p:ph idx="1"/>
          </p:nvPr>
        </p:nvSpPr>
        <p:spPr>
          <a:xfrm>
            <a:off x="711201" y="1690688"/>
            <a:ext cx="5066023" cy="4671956"/>
          </a:xfrm>
        </p:spPr>
        <p:txBody>
          <a:bodyPr>
            <a:normAutofit/>
          </a:bodyPr>
          <a:lstStyle/>
          <a:p>
            <a:pPr marL="0" indent="0" hangingPunct="0">
              <a:buNone/>
            </a:pPr>
            <a:r>
              <a:rPr lang="en-IE" dirty="0"/>
              <a:t>Cloud computing is a model for enabling </a:t>
            </a:r>
            <a:r>
              <a:rPr lang="en-IE" b="1" dirty="0"/>
              <a:t>ubiquitous</a:t>
            </a:r>
            <a:r>
              <a:rPr lang="en-IE" dirty="0"/>
              <a:t>, </a:t>
            </a:r>
            <a:r>
              <a:rPr lang="en-IE" b="1" dirty="0"/>
              <a:t>on-demand, </a:t>
            </a:r>
            <a:r>
              <a:rPr lang="en-IE" dirty="0"/>
              <a:t>and</a:t>
            </a:r>
            <a:r>
              <a:rPr lang="en-IE" b="1" dirty="0"/>
              <a:t> elastic</a:t>
            </a:r>
            <a:r>
              <a:rPr lang="en-IE" dirty="0"/>
              <a:t> access to shared pool of configurable computing resources.</a:t>
            </a:r>
            <a:endParaRPr lang="en-IE" baseline="30000" dirty="0"/>
          </a:p>
          <a:p>
            <a:pPr marL="0" indent="0" hangingPunct="0">
              <a:buNone/>
            </a:pPr>
            <a:endParaRPr lang="en-IE" sz="3600" i="1" dirty="0"/>
          </a:p>
          <a:p>
            <a:pPr marL="0" indent="0" hangingPunct="0">
              <a:buNone/>
            </a:pPr>
            <a:r>
              <a:rPr lang="en-IE" sz="3600" dirty="0"/>
              <a:t>(e.g., networks, servers, storage, applications, and services)</a:t>
            </a:r>
            <a:endParaRPr lang="en-US" sz="3600" dirty="0"/>
          </a:p>
          <a:p>
            <a:pPr marL="0" indent="0">
              <a:buNone/>
            </a:pPr>
            <a:endParaRPr lang="en-US" sz="3600" dirty="0"/>
          </a:p>
        </p:txBody>
      </p:sp>
      <p:grpSp>
        <p:nvGrpSpPr>
          <p:cNvPr id="22" name="Group 21">
            <a:extLst>
              <a:ext uri="{FF2B5EF4-FFF2-40B4-BE49-F238E27FC236}">
                <a16:creationId xmlns:a16="http://schemas.microsoft.com/office/drawing/2014/main" id="{E131C369-C972-684C-B13F-D9260072F90A}"/>
              </a:ext>
            </a:extLst>
          </p:cNvPr>
          <p:cNvGrpSpPr/>
          <p:nvPr/>
        </p:nvGrpSpPr>
        <p:grpSpPr>
          <a:xfrm>
            <a:off x="7339987" y="2027294"/>
            <a:ext cx="3517091" cy="3493067"/>
            <a:chOff x="1600200" y="2971800"/>
            <a:chExt cx="1295400" cy="1295400"/>
          </a:xfrm>
        </p:grpSpPr>
        <p:sp>
          <p:nvSpPr>
            <p:cNvPr id="24" name="Oval 23">
              <a:extLst>
                <a:ext uri="{FF2B5EF4-FFF2-40B4-BE49-F238E27FC236}">
                  <a16:creationId xmlns:a16="http://schemas.microsoft.com/office/drawing/2014/main" id="{C0518A57-1D02-4B4E-8EDB-DB12E81D7A51}"/>
                </a:ext>
              </a:extLst>
            </p:cNvPr>
            <p:cNvSpPr/>
            <p:nvPr/>
          </p:nvSpPr>
          <p:spPr>
            <a:xfrm>
              <a:off x="1600200" y="2971800"/>
              <a:ext cx="1295400" cy="1295400"/>
            </a:xfrm>
            <a:prstGeom prst="ellipse">
              <a:avLst/>
            </a:prstGeom>
            <a:solidFill>
              <a:schemeClr val="bg1"/>
            </a:solidFill>
            <a:ln w="1524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0B86C80-2FF8-EA44-911C-3FD9813C1A69}"/>
                </a:ext>
              </a:extLst>
            </p:cNvPr>
            <p:cNvSpPr/>
            <p:nvPr/>
          </p:nvSpPr>
          <p:spPr>
            <a:xfrm>
              <a:off x="1649845" y="3465412"/>
              <a:ext cx="1192791" cy="308174"/>
            </a:xfrm>
            <a:prstGeom prst="rect">
              <a:avLst/>
            </a:prstGeom>
            <a:noFill/>
          </p:spPr>
          <p:txBody>
            <a:bodyPr wrap="square" anchor="ctr">
              <a:spAutoFit/>
            </a:bodyPr>
            <a:lstStyle/>
            <a:p>
              <a:pPr algn="ctr"/>
              <a:r>
                <a:rPr lang="en-GB" sz="4800" b="1" dirty="0" err="1"/>
                <a:t>EaaS</a:t>
              </a:r>
              <a:endParaRPr lang="en-GB" sz="2800" b="1" dirty="0"/>
            </a:p>
          </p:txBody>
        </p:sp>
      </p:grpSp>
      <p:sp>
        <p:nvSpPr>
          <p:cNvPr id="23" name="Rectangle 22">
            <a:extLst>
              <a:ext uri="{FF2B5EF4-FFF2-40B4-BE49-F238E27FC236}">
                <a16:creationId xmlns:a16="http://schemas.microsoft.com/office/drawing/2014/main" id="{6936EC61-9EEC-F94D-BCE2-25400E4475F6}"/>
              </a:ext>
            </a:extLst>
          </p:cNvPr>
          <p:cNvSpPr/>
          <p:nvPr/>
        </p:nvSpPr>
        <p:spPr>
          <a:xfrm>
            <a:off x="650254" y="3764764"/>
            <a:ext cx="4878387" cy="646331"/>
          </a:xfrm>
          <a:prstGeom prst="rect">
            <a:avLst/>
          </a:prstGeom>
        </p:spPr>
        <p:txBody>
          <a:bodyPr wrap="none">
            <a:spAutoFit/>
          </a:bodyPr>
          <a:lstStyle/>
          <a:p>
            <a:r>
              <a:rPr lang="en-GB" sz="3600" b="1" dirty="0">
                <a:solidFill>
                  <a:srgbClr val="0070C0"/>
                </a:solidFill>
              </a:rPr>
              <a:t>‘Everything as a Service’ </a:t>
            </a:r>
            <a:endParaRPr lang="en-US" sz="3600" b="1" dirty="0">
              <a:solidFill>
                <a:srgbClr val="0070C0"/>
              </a:solidFill>
            </a:endParaRPr>
          </a:p>
        </p:txBody>
      </p:sp>
      <p:sp>
        <p:nvSpPr>
          <p:cNvPr id="26" name="Oval 25">
            <a:extLst>
              <a:ext uri="{FF2B5EF4-FFF2-40B4-BE49-F238E27FC236}">
                <a16:creationId xmlns:a16="http://schemas.microsoft.com/office/drawing/2014/main" id="{52559A10-D5C0-324C-93BA-80D8C5252924}"/>
              </a:ext>
            </a:extLst>
          </p:cNvPr>
          <p:cNvSpPr/>
          <p:nvPr/>
        </p:nvSpPr>
        <p:spPr>
          <a:xfrm>
            <a:off x="6845819" y="3070026"/>
            <a:ext cx="1295400" cy="1295400"/>
          </a:xfrm>
          <a:prstGeom prst="ellipse">
            <a:avLst/>
          </a:prstGeom>
          <a:solidFill>
            <a:schemeClr val="bg1"/>
          </a:solidFill>
          <a:ln w="1524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8092CA1-E961-4E48-9EBA-AA0F941044B4}"/>
              </a:ext>
            </a:extLst>
          </p:cNvPr>
          <p:cNvSpPr/>
          <p:nvPr/>
        </p:nvSpPr>
        <p:spPr>
          <a:xfrm>
            <a:off x="6655319" y="3456116"/>
            <a:ext cx="1676400" cy="523220"/>
          </a:xfrm>
          <a:prstGeom prst="rect">
            <a:avLst/>
          </a:prstGeom>
          <a:noFill/>
        </p:spPr>
        <p:txBody>
          <a:bodyPr wrap="square">
            <a:spAutoFit/>
          </a:bodyPr>
          <a:lstStyle/>
          <a:p>
            <a:pPr algn="ctr"/>
            <a:r>
              <a:rPr lang="en-GB" sz="2800" b="1" dirty="0"/>
              <a:t>IaaS</a:t>
            </a:r>
          </a:p>
        </p:txBody>
      </p:sp>
      <p:sp>
        <p:nvSpPr>
          <p:cNvPr id="28" name="Rectangle 27">
            <a:extLst>
              <a:ext uri="{FF2B5EF4-FFF2-40B4-BE49-F238E27FC236}">
                <a16:creationId xmlns:a16="http://schemas.microsoft.com/office/drawing/2014/main" id="{B37976A8-8C51-C048-92AF-D98461B93A8C}"/>
              </a:ext>
            </a:extLst>
          </p:cNvPr>
          <p:cNvSpPr/>
          <p:nvPr/>
        </p:nvSpPr>
        <p:spPr>
          <a:xfrm>
            <a:off x="5967816" y="2556544"/>
            <a:ext cx="1500539" cy="369332"/>
          </a:xfrm>
          <a:prstGeom prst="rect">
            <a:avLst/>
          </a:prstGeom>
          <a:solidFill>
            <a:schemeClr val="bg1"/>
          </a:solidFill>
          <a:ln>
            <a:noFill/>
          </a:ln>
        </p:spPr>
        <p:txBody>
          <a:bodyPr wrap="none">
            <a:spAutoFit/>
          </a:bodyPr>
          <a:lstStyle/>
          <a:p>
            <a:r>
              <a:rPr lang="en-GB" b="1" dirty="0"/>
              <a:t>Infrastructure</a:t>
            </a:r>
            <a:endParaRPr lang="en-US" b="1" dirty="0"/>
          </a:p>
        </p:txBody>
      </p:sp>
      <p:sp>
        <p:nvSpPr>
          <p:cNvPr id="29" name="Oval 28">
            <a:extLst>
              <a:ext uri="{FF2B5EF4-FFF2-40B4-BE49-F238E27FC236}">
                <a16:creationId xmlns:a16="http://schemas.microsoft.com/office/drawing/2014/main" id="{16F23CC2-59E4-364C-B943-B18000840E51}"/>
              </a:ext>
            </a:extLst>
          </p:cNvPr>
          <p:cNvSpPr/>
          <p:nvPr/>
        </p:nvSpPr>
        <p:spPr>
          <a:xfrm>
            <a:off x="10055846" y="2990009"/>
            <a:ext cx="1295400" cy="1295400"/>
          </a:xfrm>
          <a:prstGeom prst="ellipse">
            <a:avLst/>
          </a:prstGeom>
          <a:solidFill>
            <a:schemeClr val="bg1"/>
          </a:solidFill>
          <a:ln w="1524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BCB1CC5-1395-DD41-A244-300C51DA0039}"/>
              </a:ext>
            </a:extLst>
          </p:cNvPr>
          <p:cNvSpPr/>
          <p:nvPr/>
        </p:nvSpPr>
        <p:spPr>
          <a:xfrm>
            <a:off x="9865346" y="3376099"/>
            <a:ext cx="1676400" cy="523220"/>
          </a:xfrm>
          <a:prstGeom prst="rect">
            <a:avLst/>
          </a:prstGeom>
          <a:noFill/>
        </p:spPr>
        <p:txBody>
          <a:bodyPr wrap="square">
            <a:spAutoFit/>
          </a:bodyPr>
          <a:lstStyle/>
          <a:p>
            <a:pPr algn="ctr"/>
            <a:r>
              <a:rPr lang="en-GB" sz="2800" b="1" dirty="0"/>
              <a:t>PaaS</a:t>
            </a:r>
          </a:p>
        </p:txBody>
      </p:sp>
      <p:sp>
        <p:nvSpPr>
          <p:cNvPr id="31" name="Rectangle 30">
            <a:extLst>
              <a:ext uri="{FF2B5EF4-FFF2-40B4-BE49-F238E27FC236}">
                <a16:creationId xmlns:a16="http://schemas.microsoft.com/office/drawing/2014/main" id="{E2E4EDCC-ED46-A446-9E3C-136D9F1D19DC}"/>
              </a:ext>
            </a:extLst>
          </p:cNvPr>
          <p:cNvSpPr/>
          <p:nvPr/>
        </p:nvSpPr>
        <p:spPr>
          <a:xfrm>
            <a:off x="10703546" y="2427757"/>
            <a:ext cx="1019062" cy="369332"/>
          </a:xfrm>
          <a:prstGeom prst="rect">
            <a:avLst/>
          </a:prstGeom>
          <a:solidFill>
            <a:schemeClr val="bg1"/>
          </a:solidFill>
          <a:ln>
            <a:noFill/>
          </a:ln>
        </p:spPr>
        <p:txBody>
          <a:bodyPr wrap="none">
            <a:spAutoFit/>
          </a:bodyPr>
          <a:lstStyle/>
          <a:p>
            <a:r>
              <a:rPr lang="en-GB" b="1" dirty="0"/>
              <a:t>Platform</a:t>
            </a:r>
            <a:endParaRPr lang="en-US" b="1" dirty="0"/>
          </a:p>
        </p:txBody>
      </p:sp>
      <p:sp>
        <p:nvSpPr>
          <p:cNvPr id="32" name="Oval 31">
            <a:extLst>
              <a:ext uri="{FF2B5EF4-FFF2-40B4-BE49-F238E27FC236}">
                <a16:creationId xmlns:a16="http://schemas.microsoft.com/office/drawing/2014/main" id="{021F5EEB-C288-8041-874A-8C98A1A29FFE}"/>
              </a:ext>
            </a:extLst>
          </p:cNvPr>
          <p:cNvSpPr/>
          <p:nvPr/>
        </p:nvSpPr>
        <p:spPr>
          <a:xfrm>
            <a:off x="8457456" y="4780328"/>
            <a:ext cx="1295400" cy="1295400"/>
          </a:xfrm>
          <a:prstGeom prst="ellipse">
            <a:avLst/>
          </a:prstGeom>
          <a:solidFill>
            <a:schemeClr val="bg1"/>
          </a:solidFill>
          <a:ln w="152400" cmpd="sng">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53C8E26-0021-5D44-8DFB-9D56E0A1D569}"/>
              </a:ext>
            </a:extLst>
          </p:cNvPr>
          <p:cNvSpPr/>
          <p:nvPr/>
        </p:nvSpPr>
        <p:spPr>
          <a:xfrm>
            <a:off x="8266956" y="5166418"/>
            <a:ext cx="1676400" cy="523220"/>
          </a:xfrm>
          <a:prstGeom prst="rect">
            <a:avLst/>
          </a:prstGeom>
          <a:noFill/>
        </p:spPr>
        <p:txBody>
          <a:bodyPr wrap="square">
            <a:spAutoFit/>
          </a:bodyPr>
          <a:lstStyle/>
          <a:p>
            <a:pPr algn="ctr"/>
            <a:r>
              <a:rPr lang="en-GB" sz="2800" b="1" dirty="0" err="1"/>
              <a:t>DaaS</a:t>
            </a:r>
            <a:endParaRPr lang="en-GB" sz="2800" b="1" dirty="0"/>
          </a:p>
        </p:txBody>
      </p:sp>
      <p:sp>
        <p:nvSpPr>
          <p:cNvPr id="34" name="Rectangle 33">
            <a:extLst>
              <a:ext uri="{FF2B5EF4-FFF2-40B4-BE49-F238E27FC236}">
                <a16:creationId xmlns:a16="http://schemas.microsoft.com/office/drawing/2014/main" id="{3ED54AA2-2026-4843-A3A1-DBF1731B8562}"/>
              </a:ext>
            </a:extLst>
          </p:cNvPr>
          <p:cNvSpPr/>
          <p:nvPr/>
        </p:nvSpPr>
        <p:spPr>
          <a:xfrm>
            <a:off x="8562200" y="6142125"/>
            <a:ext cx="971548" cy="369332"/>
          </a:xfrm>
          <a:prstGeom prst="rect">
            <a:avLst/>
          </a:prstGeom>
        </p:spPr>
        <p:txBody>
          <a:bodyPr wrap="none">
            <a:spAutoFit/>
          </a:bodyPr>
          <a:lstStyle/>
          <a:p>
            <a:r>
              <a:rPr lang="en-GB" b="1" dirty="0"/>
              <a:t>Desktop</a:t>
            </a:r>
            <a:endParaRPr lang="en-US" b="1" dirty="0"/>
          </a:p>
        </p:txBody>
      </p:sp>
      <p:sp>
        <p:nvSpPr>
          <p:cNvPr id="35" name="Oval 34">
            <a:extLst>
              <a:ext uri="{FF2B5EF4-FFF2-40B4-BE49-F238E27FC236}">
                <a16:creationId xmlns:a16="http://schemas.microsoft.com/office/drawing/2014/main" id="{14B6732F-036B-BD41-837B-803528F3F0FF}"/>
              </a:ext>
            </a:extLst>
          </p:cNvPr>
          <p:cNvSpPr/>
          <p:nvPr/>
        </p:nvSpPr>
        <p:spPr>
          <a:xfrm>
            <a:off x="8457456" y="1441163"/>
            <a:ext cx="1295400" cy="1295400"/>
          </a:xfrm>
          <a:prstGeom prst="ellipse">
            <a:avLst/>
          </a:prstGeom>
          <a:solidFill>
            <a:schemeClr val="bg1"/>
          </a:solidFill>
          <a:ln w="152400" cmpd="sng">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906B081A-6D80-DD4D-A09D-B067B15545EB}"/>
              </a:ext>
            </a:extLst>
          </p:cNvPr>
          <p:cNvSpPr/>
          <p:nvPr/>
        </p:nvSpPr>
        <p:spPr>
          <a:xfrm>
            <a:off x="8266956" y="1827253"/>
            <a:ext cx="1676400" cy="523220"/>
          </a:xfrm>
          <a:prstGeom prst="rect">
            <a:avLst/>
          </a:prstGeom>
          <a:noFill/>
        </p:spPr>
        <p:txBody>
          <a:bodyPr wrap="square">
            <a:spAutoFit/>
          </a:bodyPr>
          <a:lstStyle/>
          <a:p>
            <a:pPr algn="ctr"/>
            <a:r>
              <a:rPr lang="en-GB" sz="2800" b="1" dirty="0"/>
              <a:t>SaaS</a:t>
            </a:r>
          </a:p>
        </p:txBody>
      </p:sp>
      <p:sp>
        <p:nvSpPr>
          <p:cNvPr id="37" name="Rectangle 36">
            <a:extLst>
              <a:ext uri="{FF2B5EF4-FFF2-40B4-BE49-F238E27FC236}">
                <a16:creationId xmlns:a16="http://schemas.microsoft.com/office/drawing/2014/main" id="{C50121DD-142F-1B44-9724-59519ABA838B}"/>
              </a:ext>
            </a:extLst>
          </p:cNvPr>
          <p:cNvSpPr/>
          <p:nvPr/>
        </p:nvSpPr>
        <p:spPr>
          <a:xfrm>
            <a:off x="8580942" y="896314"/>
            <a:ext cx="1048429" cy="369332"/>
          </a:xfrm>
          <a:prstGeom prst="rect">
            <a:avLst/>
          </a:prstGeom>
          <a:solidFill>
            <a:schemeClr val="bg1"/>
          </a:solidFill>
          <a:ln>
            <a:noFill/>
          </a:ln>
        </p:spPr>
        <p:txBody>
          <a:bodyPr wrap="none">
            <a:spAutoFit/>
          </a:bodyPr>
          <a:lstStyle/>
          <a:p>
            <a:r>
              <a:rPr lang="en-GB" b="1" dirty="0"/>
              <a:t>Software</a:t>
            </a:r>
            <a:endParaRPr lang="en-US" b="1" dirty="0"/>
          </a:p>
        </p:txBody>
      </p:sp>
      <p:pic>
        <p:nvPicPr>
          <p:cNvPr id="38" name="Picture 2" descr="/var/folders/x1/9h7r7xc532n731n_swdq_qv80000gn/T/com.microsoft.Powerpoint/WebArchiveCopyPasteTempFiles/03fp5eWUHsAAAAAElFTkSuQmCC">
            <a:extLst>
              <a:ext uri="{FF2B5EF4-FFF2-40B4-BE49-F238E27FC236}">
                <a16:creationId xmlns:a16="http://schemas.microsoft.com/office/drawing/2014/main" id="{BD70FC27-0F3D-B74D-BE55-EF81B7A62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2" y="-53506"/>
            <a:ext cx="4292443" cy="141548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3BA312B6-5647-A849-8BF5-E580AA92535C}"/>
              </a:ext>
            </a:extLst>
          </p:cNvPr>
          <p:cNvSpPr/>
          <p:nvPr/>
        </p:nvSpPr>
        <p:spPr>
          <a:xfrm>
            <a:off x="4989095" y="6471779"/>
            <a:ext cx="7146210" cy="369332"/>
          </a:xfrm>
          <a:prstGeom prst="rect">
            <a:avLst/>
          </a:prstGeom>
        </p:spPr>
        <p:txBody>
          <a:bodyPr wrap="square">
            <a:spAutoFit/>
          </a:bodyPr>
          <a:lstStyle/>
          <a:p>
            <a:pPr algn="ctr"/>
            <a:r>
              <a:rPr lang="en-GB" i="1" dirty="0"/>
              <a:t>Figure  2.  </a:t>
            </a:r>
            <a:r>
              <a:rPr lang="en-GB" dirty="0"/>
              <a:t>Cloud Model – Adapted from Mell, P., &amp; </a:t>
            </a:r>
            <a:r>
              <a:rPr lang="en-GB" dirty="0" err="1"/>
              <a:t>Grance</a:t>
            </a:r>
            <a:r>
              <a:rPr lang="en-GB" dirty="0"/>
              <a:t>, T. </a:t>
            </a:r>
            <a:r>
              <a:rPr lang="en-US" dirty="0"/>
              <a:t>[6] </a:t>
            </a:r>
            <a:r>
              <a:rPr lang="en-GB" dirty="0"/>
              <a:t>definition </a:t>
            </a:r>
            <a:endParaRPr lang="en-US" dirty="0"/>
          </a:p>
        </p:txBody>
      </p:sp>
    </p:spTree>
    <p:extLst>
      <p:ext uri="{BB962C8B-B14F-4D97-AF65-F5344CB8AC3E}">
        <p14:creationId xmlns:p14="http://schemas.microsoft.com/office/powerpoint/2010/main" val="2055290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1770-BC98-4281-A8A0-285F9E1DEE49}"/>
              </a:ext>
            </a:extLst>
          </p:cNvPr>
          <p:cNvSpPr>
            <a:spLocks noGrp="1"/>
          </p:cNvSpPr>
          <p:nvPr>
            <p:ph type="title"/>
          </p:nvPr>
        </p:nvSpPr>
        <p:spPr/>
        <p:txBody>
          <a:bodyPr>
            <a:normAutofit/>
          </a:bodyPr>
          <a:lstStyle/>
          <a:p>
            <a:r>
              <a:rPr lang="en-US" dirty="0"/>
              <a:t>Why does it matter?</a:t>
            </a:r>
            <a:r>
              <a:rPr lang="en-US" baseline="30000" dirty="0"/>
              <a:t>[7]</a:t>
            </a:r>
          </a:p>
        </p:txBody>
      </p:sp>
      <p:sp>
        <p:nvSpPr>
          <p:cNvPr id="3" name="Content Placeholder 2">
            <a:extLst>
              <a:ext uri="{FF2B5EF4-FFF2-40B4-BE49-F238E27FC236}">
                <a16:creationId xmlns:a16="http://schemas.microsoft.com/office/drawing/2014/main" id="{AB73B063-D938-4932-8EF0-2DB2DF092F9E}"/>
              </a:ext>
            </a:extLst>
          </p:cNvPr>
          <p:cNvSpPr>
            <a:spLocks noGrp="1"/>
          </p:cNvSpPr>
          <p:nvPr>
            <p:ph idx="1"/>
          </p:nvPr>
        </p:nvSpPr>
        <p:spPr/>
        <p:txBody>
          <a:bodyPr>
            <a:normAutofit/>
          </a:bodyPr>
          <a:lstStyle/>
          <a:p>
            <a:pPr lvl="0" hangingPunct="0"/>
            <a:r>
              <a:rPr lang="en-GB" dirty="0"/>
              <a:t>The current international job markets demand professionals with cloud skills as shown in the global rise of vacancies</a:t>
            </a:r>
            <a:endParaRPr lang="en-US" dirty="0"/>
          </a:p>
        </p:txBody>
      </p:sp>
      <p:pic>
        <p:nvPicPr>
          <p:cNvPr id="6" name="Picture 2" descr="/var/folders/x1/9h7r7xc532n731n_swdq_qv80000gn/T/com.microsoft.Powerpoint/WebArchiveCopyPasteTempFiles/03fp5eWUHsAAAAAElFTkSuQmCC">
            <a:extLst>
              <a:ext uri="{FF2B5EF4-FFF2-40B4-BE49-F238E27FC236}">
                <a16:creationId xmlns:a16="http://schemas.microsoft.com/office/drawing/2014/main" id="{075723BA-CA08-FC47-9CE0-0191FBAED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227" y="275201"/>
            <a:ext cx="4292443" cy="14154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shot of a cell phone&#10;&#10;Description automatically generated">
            <a:extLst>
              <a:ext uri="{FF2B5EF4-FFF2-40B4-BE49-F238E27FC236}">
                <a16:creationId xmlns:a16="http://schemas.microsoft.com/office/drawing/2014/main" id="{3AB886E0-FF65-964D-968B-6E32375BD703}"/>
              </a:ext>
            </a:extLst>
          </p:cNvPr>
          <p:cNvPicPr>
            <a:picLocks noChangeAspect="1"/>
          </p:cNvPicPr>
          <p:nvPr/>
        </p:nvPicPr>
        <p:blipFill>
          <a:blip r:embed="rId4"/>
          <a:stretch>
            <a:fillRect/>
          </a:stretch>
        </p:blipFill>
        <p:spPr>
          <a:xfrm>
            <a:off x="209862" y="2742866"/>
            <a:ext cx="5755131" cy="3434097"/>
          </a:xfrm>
          <a:prstGeom prst="rect">
            <a:avLst/>
          </a:prstGeom>
        </p:spPr>
      </p:pic>
      <p:pic>
        <p:nvPicPr>
          <p:cNvPr id="11" name="Picture 10" descr="A close up of a map&#10;&#10;Description automatically generated">
            <a:extLst>
              <a:ext uri="{FF2B5EF4-FFF2-40B4-BE49-F238E27FC236}">
                <a16:creationId xmlns:a16="http://schemas.microsoft.com/office/drawing/2014/main" id="{072568CF-5817-3F47-B59C-0E5A7FAC56D0}"/>
              </a:ext>
            </a:extLst>
          </p:cNvPr>
          <p:cNvPicPr>
            <a:picLocks noChangeAspect="1"/>
          </p:cNvPicPr>
          <p:nvPr/>
        </p:nvPicPr>
        <p:blipFill>
          <a:blip r:embed="rId5"/>
          <a:stretch>
            <a:fillRect/>
          </a:stretch>
        </p:blipFill>
        <p:spPr>
          <a:xfrm>
            <a:off x="6096000" y="2742866"/>
            <a:ext cx="6050288" cy="3600000"/>
          </a:xfrm>
          <a:prstGeom prst="rect">
            <a:avLst/>
          </a:prstGeom>
        </p:spPr>
      </p:pic>
      <p:sp>
        <p:nvSpPr>
          <p:cNvPr id="12" name="Rectangle 11">
            <a:extLst>
              <a:ext uri="{FF2B5EF4-FFF2-40B4-BE49-F238E27FC236}">
                <a16:creationId xmlns:a16="http://schemas.microsoft.com/office/drawing/2014/main" id="{187042D4-5A59-3642-80FB-EFED1E22E0B5}"/>
              </a:ext>
            </a:extLst>
          </p:cNvPr>
          <p:cNvSpPr/>
          <p:nvPr/>
        </p:nvSpPr>
        <p:spPr>
          <a:xfrm>
            <a:off x="1379094" y="6240069"/>
            <a:ext cx="8859187" cy="369332"/>
          </a:xfrm>
          <a:prstGeom prst="rect">
            <a:avLst/>
          </a:prstGeom>
        </p:spPr>
        <p:txBody>
          <a:bodyPr wrap="square">
            <a:spAutoFit/>
          </a:bodyPr>
          <a:lstStyle/>
          <a:p>
            <a:pPr algn="ctr"/>
            <a:r>
              <a:rPr lang="en-GB" i="1" dirty="0"/>
              <a:t>Figure 3. </a:t>
            </a:r>
            <a:r>
              <a:rPr lang="en-GB" dirty="0"/>
              <a:t>Azure and AWS Job Vacancy Trend (</a:t>
            </a:r>
            <a:r>
              <a:rPr lang="en-GB" dirty="0">
                <a:hlinkClick r:id="rId6"/>
              </a:rPr>
              <a:t>itjobswatch </a:t>
            </a:r>
            <a:r>
              <a:rPr lang="en-GB" dirty="0"/>
              <a:t>)</a:t>
            </a:r>
            <a:r>
              <a:rPr lang="en-US" baseline="30000" dirty="0"/>
              <a:t>[7]</a:t>
            </a:r>
            <a:r>
              <a:rPr lang="en-GB" dirty="0"/>
              <a:t> Date Extracted  31</a:t>
            </a:r>
            <a:r>
              <a:rPr lang="en-GB" baseline="30000" dirty="0"/>
              <a:t>st</a:t>
            </a:r>
            <a:r>
              <a:rPr lang="en-GB" dirty="0"/>
              <a:t> March 2019</a:t>
            </a:r>
            <a:endParaRPr lang="en-US" dirty="0"/>
          </a:p>
        </p:txBody>
      </p:sp>
    </p:spTree>
    <p:extLst>
      <p:ext uri="{BB962C8B-B14F-4D97-AF65-F5344CB8AC3E}">
        <p14:creationId xmlns:p14="http://schemas.microsoft.com/office/powerpoint/2010/main" val="3973862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5753-86DD-724A-BA04-997DA6A7D492}"/>
              </a:ext>
            </a:extLst>
          </p:cNvPr>
          <p:cNvSpPr>
            <a:spLocks noGrp="1"/>
          </p:cNvSpPr>
          <p:nvPr>
            <p:ph type="title"/>
          </p:nvPr>
        </p:nvSpPr>
        <p:spPr>
          <a:xfrm>
            <a:off x="838200" y="365125"/>
            <a:ext cx="10515600" cy="1325563"/>
          </a:xfrm>
        </p:spPr>
        <p:txBody>
          <a:bodyPr anchor="ctr">
            <a:normAutofit/>
          </a:bodyPr>
          <a:lstStyle/>
          <a:p>
            <a:r>
              <a:rPr lang="en-GB" dirty="0"/>
              <a:t>How is it used in T&amp;L? </a:t>
            </a:r>
          </a:p>
        </p:txBody>
      </p:sp>
      <p:sp>
        <p:nvSpPr>
          <p:cNvPr id="6" name="Content Placeholder 5">
            <a:extLst>
              <a:ext uri="{FF2B5EF4-FFF2-40B4-BE49-F238E27FC236}">
                <a16:creationId xmlns:a16="http://schemas.microsoft.com/office/drawing/2014/main" id="{2A462A47-2A2D-B64D-B265-B876C3788D79}"/>
              </a:ext>
            </a:extLst>
          </p:cNvPr>
          <p:cNvSpPr>
            <a:spLocks noGrp="1"/>
          </p:cNvSpPr>
          <p:nvPr>
            <p:ph idx="1"/>
          </p:nvPr>
        </p:nvSpPr>
        <p:spPr/>
        <p:txBody>
          <a:bodyPr/>
          <a:lstStyle/>
          <a:p>
            <a:pPr marL="0" indent="0">
              <a:buNone/>
            </a:pPr>
            <a:r>
              <a:rPr lang="en-GB" dirty="0">
                <a:latin typeface="Calibri" panose="020F0502020204030204" pitchFamily="34" charset="0"/>
                <a:cs typeface="Calibri" panose="020F0502020204030204" pitchFamily="34" charset="0"/>
              </a:rPr>
              <a:t>When combined with "Problem-Based Learning" and "Project-Based learning", cloud computing platforms and services provide expansive learning environments.</a:t>
            </a:r>
          </a:p>
        </p:txBody>
      </p:sp>
      <p:sp>
        <p:nvSpPr>
          <p:cNvPr id="27" name="Title 3">
            <a:extLst>
              <a:ext uri="{FF2B5EF4-FFF2-40B4-BE49-F238E27FC236}">
                <a16:creationId xmlns:a16="http://schemas.microsoft.com/office/drawing/2014/main" id="{CB33AAC8-4F5D-D043-8285-2CFD48F58FB7}"/>
              </a:ext>
            </a:extLst>
          </p:cNvPr>
          <p:cNvSpPr txBox="1">
            <a:spLocks/>
          </p:cNvSpPr>
          <p:nvPr/>
        </p:nvSpPr>
        <p:spPr>
          <a:xfrm>
            <a:off x="800401"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p>
        </p:txBody>
      </p:sp>
      <p:sp>
        <p:nvSpPr>
          <p:cNvPr id="9" name="Rectangle 5">
            <a:extLst>
              <a:ext uri="{FF2B5EF4-FFF2-40B4-BE49-F238E27FC236}">
                <a16:creationId xmlns:a16="http://schemas.microsoft.com/office/drawing/2014/main" id="{BF5D862C-AF25-2C4A-BA02-EF189F6B454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09104FD-6C2B-3040-868B-44C58C46E761}"/>
              </a:ext>
            </a:extLst>
          </p:cNvPr>
          <p:cNvSpPr>
            <a:spLocks noChangeArrowheads="1"/>
          </p:cNvSpPr>
          <p:nvPr/>
        </p:nvSpPr>
        <p:spPr bwMode="auto">
          <a:xfrm>
            <a:off x="4466385" y="6130180"/>
            <a:ext cx="76933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GB" i="1" dirty="0"/>
              <a:t>Figure 4. </a:t>
            </a:r>
            <a:r>
              <a:rPr lang="en-GB" dirty="0"/>
              <a:t>Utilization Themes of CC that Surfaced in the MMSR Corpus 2016-2018</a:t>
            </a:r>
          </a:p>
        </p:txBody>
      </p:sp>
      <p:graphicFrame>
        <p:nvGraphicFramePr>
          <p:cNvPr id="24" name="Chart 23">
            <a:extLst>
              <a:ext uri="{FF2B5EF4-FFF2-40B4-BE49-F238E27FC236}">
                <a16:creationId xmlns:a16="http://schemas.microsoft.com/office/drawing/2014/main" id="{2D27149C-4400-3344-BFD3-712A8668E817}"/>
              </a:ext>
            </a:extLst>
          </p:cNvPr>
          <p:cNvGraphicFramePr>
            <a:graphicFrameLocks/>
          </p:cNvGraphicFramePr>
          <p:nvPr>
            <p:extLst>
              <p:ext uri="{D42A27DB-BD31-4B8C-83A1-F6EECF244321}">
                <p14:modId xmlns:p14="http://schemas.microsoft.com/office/powerpoint/2010/main" val="1864669190"/>
              </p:ext>
            </p:extLst>
          </p:nvPr>
        </p:nvGraphicFramePr>
        <p:xfrm>
          <a:off x="5883540" y="2775793"/>
          <a:ext cx="6079957" cy="3219450"/>
        </p:xfrm>
        <a:graphic>
          <a:graphicData uri="http://schemas.openxmlformats.org/drawingml/2006/chart">
            <c:chart xmlns:c="http://schemas.openxmlformats.org/drawingml/2006/chart" xmlns:r="http://schemas.openxmlformats.org/officeDocument/2006/relationships" r:id="rId3"/>
          </a:graphicData>
        </a:graphic>
      </p:graphicFrame>
      <p:pic>
        <p:nvPicPr>
          <p:cNvPr id="28" name="Picture 2" descr="/var/folders/x1/9h7r7xc532n731n_swdq_qv80000gn/T/com.microsoft.Powerpoint/WebArchiveCopyPasteTempFiles/03fp5eWUHsAAAAAElFTkSuQmCC">
            <a:extLst>
              <a:ext uri="{FF2B5EF4-FFF2-40B4-BE49-F238E27FC236}">
                <a16:creationId xmlns:a16="http://schemas.microsoft.com/office/drawing/2014/main" id="{A462161C-E787-BE4C-81C7-2A9DC1770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227" y="275201"/>
            <a:ext cx="4292443" cy="14154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map&#10;&#10;Description automatically generated">
            <a:extLst>
              <a:ext uri="{FF2B5EF4-FFF2-40B4-BE49-F238E27FC236}">
                <a16:creationId xmlns:a16="http://schemas.microsoft.com/office/drawing/2014/main" id="{8B027B55-45A6-4644-9926-726E34E55EC8}"/>
              </a:ext>
            </a:extLst>
          </p:cNvPr>
          <p:cNvPicPr>
            <a:picLocks noChangeAspect="1"/>
          </p:cNvPicPr>
          <p:nvPr/>
        </p:nvPicPr>
        <p:blipFill>
          <a:blip r:embed="rId5"/>
          <a:stretch>
            <a:fillRect/>
          </a:stretch>
        </p:blipFill>
        <p:spPr>
          <a:xfrm>
            <a:off x="389068" y="3273422"/>
            <a:ext cx="5241616" cy="2789289"/>
          </a:xfrm>
          <a:prstGeom prst="rect">
            <a:avLst/>
          </a:prstGeom>
        </p:spPr>
      </p:pic>
    </p:spTree>
    <p:extLst>
      <p:ext uri="{BB962C8B-B14F-4D97-AF65-F5344CB8AC3E}">
        <p14:creationId xmlns:p14="http://schemas.microsoft.com/office/powerpoint/2010/main" val="17903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15BCCF0-E5F7-40AB-B843-C6B3A274050A}"/>
              </a:ext>
            </a:extLst>
          </p:cNvPr>
          <p:cNvSpPr txBox="1">
            <a:spLocks/>
          </p:cNvSpPr>
          <p:nvPr/>
        </p:nvSpPr>
        <p:spPr>
          <a:xfrm>
            <a:off x="2050287" y="44624"/>
            <a:ext cx="5481461" cy="9242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000" b="1" dirty="0"/>
          </a:p>
        </p:txBody>
      </p:sp>
      <p:sp>
        <p:nvSpPr>
          <p:cNvPr id="12" name="Oval 11"/>
          <p:cNvSpPr/>
          <p:nvPr/>
        </p:nvSpPr>
        <p:spPr>
          <a:xfrm>
            <a:off x="6453315" y="1743530"/>
            <a:ext cx="5020619" cy="452449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16048CC7-9CDD-2F4C-9D6D-206C87726BAA}"/>
              </a:ext>
            </a:extLst>
          </p:cNvPr>
          <p:cNvSpPr>
            <a:spLocks noGrp="1"/>
          </p:cNvSpPr>
          <p:nvPr>
            <p:ph type="title"/>
          </p:nvPr>
        </p:nvSpPr>
        <p:spPr/>
        <p:txBody>
          <a:bodyPr>
            <a:normAutofit/>
          </a:bodyPr>
          <a:lstStyle/>
          <a:p>
            <a:r>
              <a:rPr lang="en-US" dirty="0"/>
              <a:t>What is the role of academics?</a:t>
            </a:r>
          </a:p>
        </p:txBody>
      </p:sp>
      <p:sp>
        <p:nvSpPr>
          <p:cNvPr id="3" name="Content Placeholder 2">
            <a:extLst>
              <a:ext uri="{FF2B5EF4-FFF2-40B4-BE49-F238E27FC236}">
                <a16:creationId xmlns:a16="http://schemas.microsoft.com/office/drawing/2014/main" id="{8110A960-EECD-044D-B8AA-2CFB87AA161A}"/>
              </a:ext>
            </a:extLst>
          </p:cNvPr>
          <p:cNvSpPr>
            <a:spLocks noGrp="1"/>
          </p:cNvSpPr>
          <p:nvPr>
            <p:ph sz="half" idx="1"/>
          </p:nvPr>
        </p:nvSpPr>
        <p:spPr>
          <a:xfrm>
            <a:off x="838199" y="1825625"/>
            <a:ext cx="5454135" cy="4351338"/>
          </a:xfrm>
        </p:spPr>
        <p:txBody>
          <a:bodyPr>
            <a:normAutofit/>
          </a:bodyPr>
          <a:lstStyle/>
          <a:p>
            <a:pPr marL="0" indent="0">
              <a:buNone/>
            </a:pPr>
            <a:r>
              <a:rPr lang="en-GB" sz="3200" dirty="0">
                <a:latin typeface="Calibri" panose="020F0502020204030204" pitchFamily="34" charset="0"/>
                <a:cs typeface="Calibri" panose="020F0502020204030204" pitchFamily="34" charset="0"/>
              </a:rPr>
              <a:t>Academics’ role is provisioning meaningful and quality learning</a:t>
            </a:r>
          </a:p>
          <a:p>
            <a:pPr marL="342900" indent="-342900"/>
            <a:r>
              <a:rPr lang="en-GB" sz="3200" dirty="0">
                <a:latin typeface="Calibri" panose="020F0502020204030204" pitchFamily="34" charset="0"/>
                <a:cs typeface="Calibri" panose="020F0502020204030204" pitchFamily="34" charset="0"/>
              </a:rPr>
              <a:t>By Facilitating :</a:t>
            </a:r>
          </a:p>
          <a:p>
            <a:pPr marL="800100" lvl="1" indent="-342900"/>
            <a:r>
              <a:rPr lang="en-GB" sz="3200" dirty="0">
                <a:latin typeface="Calibri" panose="020F0502020204030204" pitchFamily="34" charset="0"/>
                <a:cs typeface="Calibri" panose="020F0502020204030204" pitchFamily="34" charset="0"/>
              </a:rPr>
              <a:t>student and community engagements</a:t>
            </a:r>
          </a:p>
          <a:p>
            <a:pPr marL="800100" lvl="1" indent="-342900"/>
            <a:r>
              <a:rPr lang="en-GB" sz="3200" dirty="0">
                <a:latin typeface="Calibri" panose="020F0502020204030204" pitchFamily="34" charset="0"/>
                <a:cs typeface="Calibri" panose="020F0502020204030204" pitchFamily="34" charset="0"/>
              </a:rPr>
              <a:t>expansive learning environments</a:t>
            </a:r>
          </a:p>
          <a:p>
            <a:pPr marL="800100" lvl="1" indent="-342900"/>
            <a:r>
              <a:rPr lang="en-GB" sz="3200" dirty="0">
                <a:latin typeface="Calibri" panose="020F0502020204030204" pitchFamily="34" charset="0"/>
                <a:cs typeface="Calibri" panose="020F0502020204030204" pitchFamily="34" charset="0"/>
              </a:rPr>
              <a:t>critical reflections on T&amp;L</a:t>
            </a:r>
          </a:p>
        </p:txBody>
      </p:sp>
      <p:pic>
        <p:nvPicPr>
          <p:cNvPr id="29" name="Picture 2" descr="/var/folders/x1/9h7r7xc532n731n_swdq_qv80000gn/T/com.microsoft.Powerpoint/WebArchiveCopyPasteTempFiles/03fp5eWUHsAAAAAElFTkSuQmCC">
            <a:extLst>
              <a:ext uri="{FF2B5EF4-FFF2-40B4-BE49-F238E27FC236}">
                <a16:creationId xmlns:a16="http://schemas.microsoft.com/office/drawing/2014/main" id="{13103D5A-BC65-F643-8B54-2BB194E0A6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514" y="911640"/>
            <a:ext cx="5943358" cy="1959898"/>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F0262DD6-085A-9E4F-861E-B034DC205786}"/>
              </a:ext>
            </a:extLst>
          </p:cNvPr>
          <p:cNvSpPr/>
          <p:nvPr/>
        </p:nvSpPr>
        <p:spPr>
          <a:xfrm>
            <a:off x="4371975" y="6418745"/>
            <a:ext cx="7763330" cy="369332"/>
          </a:xfrm>
          <a:prstGeom prst="rect">
            <a:avLst/>
          </a:prstGeom>
        </p:spPr>
        <p:txBody>
          <a:bodyPr wrap="square">
            <a:spAutoFit/>
          </a:bodyPr>
          <a:lstStyle/>
          <a:p>
            <a:pPr algn="ctr"/>
            <a:r>
              <a:rPr lang="en-GB" i="1"/>
              <a:t>Figure  5.  </a:t>
            </a:r>
            <a:r>
              <a:rPr lang="en-GB" dirty="0"/>
              <a:t>Academics’ and Students’ Engagement (Photo Credit Habib Jaafar)</a:t>
            </a:r>
            <a:endParaRPr lang="en-US" dirty="0"/>
          </a:p>
        </p:txBody>
      </p:sp>
    </p:spTree>
    <p:extLst>
      <p:ext uri="{BB962C8B-B14F-4D97-AF65-F5344CB8AC3E}">
        <p14:creationId xmlns:p14="http://schemas.microsoft.com/office/powerpoint/2010/main" val="943876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Arrow Connector 90">
            <a:extLst>
              <a:ext uri="{FF2B5EF4-FFF2-40B4-BE49-F238E27FC236}">
                <a16:creationId xmlns:a16="http://schemas.microsoft.com/office/drawing/2014/main" id="{A830CC9E-A7D2-1141-AB18-14571E541F2F}"/>
              </a:ext>
            </a:extLst>
          </p:cNvPr>
          <p:cNvCxnSpPr/>
          <p:nvPr/>
        </p:nvCxnSpPr>
        <p:spPr>
          <a:xfrm>
            <a:off x="428625" y="3741028"/>
            <a:ext cx="11100765" cy="0"/>
          </a:xfrm>
          <a:prstGeom prst="straightConnector1">
            <a:avLst/>
          </a:prstGeom>
          <a:ln w="57150" cap="flat" cmpd="sng" algn="ctr">
            <a:solidFill>
              <a:schemeClr val="accent1">
                <a:lumMod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 name="Title 1">
            <a:extLst>
              <a:ext uri="{FF2B5EF4-FFF2-40B4-BE49-F238E27FC236}">
                <a16:creationId xmlns:a16="http://schemas.microsoft.com/office/drawing/2014/main" id="{F2CB432F-A9A9-7D41-ADB1-749D49C646C3}"/>
              </a:ext>
            </a:extLst>
          </p:cNvPr>
          <p:cNvSpPr>
            <a:spLocks noGrp="1"/>
          </p:cNvSpPr>
          <p:nvPr>
            <p:ph type="title"/>
          </p:nvPr>
        </p:nvSpPr>
        <p:spPr>
          <a:xfrm>
            <a:off x="838200" y="365125"/>
            <a:ext cx="8592246" cy="1325563"/>
          </a:xfrm>
        </p:spPr>
        <p:txBody>
          <a:bodyPr>
            <a:normAutofit/>
          </a:bodyPr>
          <a:lstStyle/>
          <a:p>
            <a:r>
              <a:rPr lang="en-US" sz="4000" dirty="0">
                <a:solidFill>
                  <a:srgbClr val="B88842"/>
                </a:solidFill>
              </a:rPr>
              <a:t>Project-Based Teaching and Learning using Cloud-Based Services</a:t>
            </a:r>
            <a:endParaRPr lang="en-US" sz="4000" dirty="0"/>
          </a:p>
        </p:txBody>
      </p:sp>
      <p:grpSp>
        <p:nvGrpSpPr>
          <p:cNvPr id="97" name="Group 96">
            <a:extLst>
              <a:ext uri="{FF2B5EF4-FFF2-40B4-BE49-F238E27FC236}">
                <a16:creationId xmlns:a16="http://schemas.microsoft.com/office/drawing/2014/main" id="{93161AD9-B3CF-2D43-AE8F-ABE76996C7D8}"/>
              </a:ext>
            </a:extLst>
          </p:cNvPr>
          <p:cNvGrpSpPr/>
          <p:nvPr/>
        </p:nvGrpSpPr>
        <p:grpSpPr>
          <a:xfrm>
            <a:off x="358304" y="2450342"/>
            <a:ext cx="2339314" cy="1866590"/>
            <a:chOff x="253611" y="2410997"/>
            <a:chExt cx="2339314" cy="1866590"/>
          </a:xfrm>
        </p:grpSpPr>
        <p:sp>
          <p:nvSpPr>
            <p:cNvPr id="16" name="Oval 15">
              <a:extLst>
                <a:ext uri="{FF2B5EF4-FFF2-40B4-BE49-F238E27FC236}">
                  <a16:creationId xmlns:a16="http://schemas.microsoft.com/office/drawing/2014/main" id="{5934EF03-15EF-BA46-92A1-513FAA12EEE8}"/>
                </a:ext>
              </a:extLst>
            </p:cNvPr>
            <p:cNvSpPr/>
            <p:nvPr/>
          </p:nvSpPr>
          <p:spPr>
            <a:xfrm>
              <a:off x="883268" y="3197587"/>
              <a:ext cx="1080000" cy="1080000"/>
            </a:xfrm>
            <a:prstGeom prst="ellipse">
              <a:avLst/>
            </a:prstGeom>
            <a:ln w="57150">
              <a:solidFill>
                <a:srgbClr val="C00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dk1"/>
                  </a:solidFill>
                </a:rPr>
                <a:t>SCAN</a:t>
              </a:r>
            </a:p>
          </p:txBody>
        </p:sp>
        <p:sp>
          <p:nvSpPr>
            <p:cNvPr id="63" name="Rectangle 62">
              <a:extLst>
                <a:ext uri="{FF2B5EF4-FFF2-40B4-BE49-F238E27FC236}">
                  <a16:creationId xmlns:a16="http://schemas.microsoft.com/office/drawing/2014/main" id="{90E2E95C-2809-D543-9D0C-1A3EFAD3EE30}"/>
                </a:ext>
              </a:extLst>
            </p:cNvPr>
            <p:cNvSpPr/>
            <p:nvPr/>
          </p:nvSpPr>
          <p:spPr>
            <a:xfrm>
              <a:off x="253611" y="2410997"/>
              <a:ext cx="2339314" cy="646331"/>
            </a:xfrm>
            <a:prstGeom prst="rect">
              <a:avLst/>
            </a:prstGeom>
          </p:spPr>
          <p:txBody>
            <a:bodyPr wrap="square">
              <a:spAutoFit/>
            </a:bodyPr>
            <a:lstStyle/>
            <a:p>
              <a:pPr algn="ctr"/>
              <a:r>
                <a:rPr lang="en-US" b="1" dirty="0"/>
                <a:t>Engage with</a:t>
              </a:r>
            </a:p>
            <a:p>
              <a:pPr algn="ctr"/>
              <a:r>
                <a:rPr lang="en-US" b="1" dirty="0"/>
                <a:t>Contextual Problems</a:t>
              </a:r>
            </a:p>
          </p:txBody>
        </p:sp>
      </p:grpSp>
      <p:grpSp>
        <p:nvGrpSpPr>
          <p:cNvPr id="104" name="Group 103">
            <a:extLst>
              <a:ext uri="{FF2B5EF4-FFF2-40B4-BE49-F238E27FC236}">
                <a16:creationId xmlns:a16="http://schemas.microsoft.com/office/drawing/2014/main" id="{F3CCCDE0-3E84-3F4B-A711-7304546943AB}"/>
              </a:ext>
            </a:extLst>
          </p:cNvPr>
          <p:cNvGrpSpPr/>
          <p:nvPr/>
        </p:nvGrpSpPr>
        <p:grpSpPr>
          <a:xfrm>
            <a:off x="1758621" y="3197587"/>
            <a:ext cx="2339314" cy="2082019"/>
            <a:chOff x="1758621" y="3197587"/>
            <a:chExt cx="2339314" cy="2082019"/>
          </a:xfrm>
        </p:grpSpPr>
        <p:sp>
          <p:nvSpPr>
            <p:cNvPr id="17" name="Oval 16">
              <a:extLst>
                <a:ext uri="{FF2B5EF4-FFF2-40B4-BE49-F238E27FC236}">
                  <a16:creationId xmlns:a16="http://schemas.microsoft.com/office/drawing/2014/main" id="{5095CE71-DD24-A846-842A-A4BC1174B59E}"/>
                </a:ext>
              </a:extLst>
            </p:cNvPr>
            <p:cNvSpPr/>
            <p:nvPr/>
          </p:nvSpPr>
          <p:spPr>
            <a:xfrm>
              <a:off x="2388278" y="3197587"/>
              <a:ext cx="1080000" cy="108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b="1" dirty="0">
                  <a:solidFill>
                    <a:schemeClr val="bg1"/>
                  </a:solidFill>
                </a:rPr>
                <a:t>DEFINE</a:t>
              </a:r>
            </a:p>
            <a:p>
              <a:pPr algn="ctr"/>
              <a:r>
                <a:rPr lang="en-US" sz="1050" b="1" dirty="0">
                  <a:solidFill>
                    <a:schemeClr val="bg1"/>
                  </a:solidFill>
                </a:rPr>
                <a:t>ILOs</a:t>
              </a:r>
            </a:p>
          </p:txBody>
        </p:sp>
        <p:sp>
          <p:nvSpPr>
            <p:cNvPr id="86" name="Rectangle 85">
              <a:extLst>
                <a:ext uri="{FF2B5EF4-FFF2-40B4-BE49-F238E27FC236}">
                  <a16:creationId xmlns:a16="http://schemas.microsoft.com/office/drawing/2014/main" id="{7D66C727-B011-1545-9237-472E5DAA808A}"/>
                </a:ext>
              </a:extLst>
            </p:cNvPr>
            <p:cNvSpPr/>
            <p:nvPr/>
          </p:nvSpPr>
          <p:spPr>
            <a:xfrm>
              <a:off x="1758621" y="4356276"/>
              <a:ext cx="2339314" cy="923330"/>
            </a:xfrm>
            <a:prstGeom prst="rect">
              <a:avLst/>
            </a:prstGeom>
          </p:spPr>
          <p:txBody>
            <a:bodyPr wrap="square">
              <a:spAutoFit/>
            </a:bodyPr>
            <a:lstStyle/>
            <a:p>
              <a:pPr algn="ctr"/>
              <a:r>
                <a:rPr lang="en-US" b="1" dirty="0"/>
                <a:t>Define </a:t>
              </a:r>
            </a:p>
            <a:p>
              <a:pPr algn="ctr"/>
              <a:r>
                <a:rPr lang="en-US" b="1" dirty="0"/>
                <a:t>Intended </a:t>
              </a:r>
            </a:p>
            <a:p>
              <a:pPr algn="ctr"/>
              <a:r>
                <a:rPr lang="en-US" b="1" dirty="0"/>
                <a:t>Learning Outcomes</a:t>
              </a:r>
            </a:p>
          </p:txBody>
        </p:sp>
      </p:grpSp>
      <p:grpSp>
        <p:nvGrpSpPr>
          <p:cNvPr id="102" name="Group 101">
            <a:extLst>
              <a:ext uri="{FF2B5EF4-FFF2-40B4-BE49-F238E27FC236}">
                <a16:creationId xmlns:a16="http://schemas.microsoft.com/office/drawing/2014/main" id="{36496018-3818-0042-8E73-8BA6A08DC0DE}"/>
              </a:ext>
            </a:extLst>
          </p:cNvPr>
          <p:cNvGrpSpPr/>
          <p:nvPr/>
        </p:nvGrpSpPr>
        <p:grpSpPr>
          <a:xfrm>
            <a:off x="3741144" y="2691658"/>
            <a:ext cx="3046026" cy="3573431"/>
            <a:chOff x="3591470" y="2785219"/>
            <a:chExt cx="3046026" cy="3573431"/>
          </a:xfrm>
        </p:grpSpPr>
        <p:sp>
          <p:nvSpPr>
            <p:cNvPr id="85" name="Oval 84">
              <a:extLst>
                <a:ext uri="{FF2B5EF4-FFF2-40B4-BE49-F238E27FC236}">
                  <a16:creationId xmlns:a16="http://schemas.microsoft.com/office/drawing/2014/main" id="{CC5E6E7E-5240-8143-9562-0B1D415607C9}"/>
                </a:ext>
              </a:extLst>
            </p:cNvPr>
            <p:cNvSpPr/>
            <p:nvPr/>
          </p:nvSpPr>
          <p:spPr>
            <a:xfrm>
              <a:off x="3591470" y="2785219"/>
              <a:ext cx="3046026" cy="3104083"/>
            </a:xfrm>
            <a:prstGeom prst="ellipse">
              <a:avLst/>
            </a:prstGeom>
            <a:noFill/>
            <a:ln w="38100">
              <a:prstDash val="dash"/>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a:solidFill>
                  <a:schemeClr val="bg1"/>
                </a:solidFill>
              </a:endParaRPr>
            </a:p>
          </p:txBody>
        </p:sp>
        <p:sp>
          <p:nvSpPr>
            <p:cNvPr id="87" name="Rectangle 86">
              <a:extLst>
                <a:ext uri="{FF2B5EF4-FFF2-40B4-BE49-F238E27FC236}">
                  <a16:creationId xmlns:a16="http://schemas.microsoft.com/office/drawing/2014/main" id="{CE6D3379-E71B-744B-B8B2-77FCB1ED5628}"/>
                </a:ext>
              </a:extLst>
            </p:cNvPr>
            <p:cNvSpPr/>
            <p:nvPr/>
          </p:nvSpPr>
          <p:spPr>
            <a:xfrm>
              <a:off x="3944826" y="5989318"/>
              <a:ext cx="2339314" cy="369332"/>
            </a:xfrm>
            <a:prstGeom prst="rect">
              <a:avLst/>
            </a:prstGeom>
          </p:spPr>
          <p:txBody>
            <a:bodyPr wrap="square">
              <a:spAutoFit/>
            </a:bodyPr>
            <a:lstStyle/>
            <a:p>
              <a:pPr algn="ctr"/>
              <a:r>
                <a:rPr lang="en-US" b="1" dirty="0"/>
                <a:t>Instructional Design</a:t>
              </a:r>
            </a:p>
          </p:txBody>
        </p:sp>
      </p:grpSp>
      <p:sp>
        <p:nvSpPr>
          <p:cNvPr id="18" name="Oval 17">
            <a:extLst>
              <a:ext uri="{FF2B5EF4-FFF2-40B4-BE49-F238E27FC236}">
                <a16:creationId xmlns:a16="http://schemas.microsoft.com/office/drawing/2014/main" id="{DBEE0BD7-2652-C148-AF1C-0F9729671118}"/>
              </a:ext>
            </a:extLst>
          </p:cNvPr>
          <p:cNvSpPr/>
          <p:nvPr/>
        </p:nvSpPr>
        <p:spPr>
          <a:xfrm>
            <a:off x="4553516" y="4155878"/>
            <a:ext cx="1080000" cy="108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DESIGN</a:t>
            </a:r>
            <a:endParaRPr lang="en-US" sz="800" b="1" dirty="0">
              <a:solidFill>
                <a:schemeClr val="bg1"/>
              </a:solidFill>
            </a:endParaRPr>
          </a:p>
        </p:txBody>
      </p:sp>
      <p:sp>
        <p:nvSpPr>
          <p:cNvPr id="68" name="Oval 67">
            <a:extLst>
              <a:ext uri="{FF2B5EF4-FFF2-40B4-BE49-F238E27FC236}">
                <a16:creationId xmlns:a16="http://schemas.microsoft.com/office/drawing/2014/main" id="{9D3AEC16-730F-B04E-B992-EAA0AF19EA6E}"/>
              </a:ext>
            </a:extLst>
          </p:cNvPr>
          <p:cNvSpPr/>
          <p:nvPr/>
        </p:nvSpPr>
        <p:spPr>
          <a:xfrm>
            <a:off x="4018132" y="4478374"/>
            <a:ext cx="720000" cy="720000"/>
          </a:xfrm>
          <a:prstGeom prst="ellipse">
            <a:avLst/>
          </a:prstGeom>
          <a:solidFill>
            <a:srgbClr val="7030A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700" b="1" dirty="0"/>
              <a:t>Content</a:t>
            </a:r>
            <a:endParaRPr lang="en-US" sz="1100" b="1" dirty="0">
              <a:solidFill>
                <a:schemeClr val="bg1"/>
              </a:solidFill>
            </a:endParaRPr>
          </a:p>
        </p:txBody>
      </p:sp>
      <p:sp>
        <p:nvSpPr>
          <p:cNvPr id="69" name="Oval 68">
            <a:extLst>
              <a:ext uri="{FF2B5EF4-FFF2-40B4-BE49-F238E27FC236}">
                <a16:creationId xmlns:a16="http://schemas.microsoft.com/office/drawing/2014/main" id="{DF5709D4-D720-E74C-8DBD-2E56019A7F29}"/>
              </a:ext>
            </a:extLst>
          </p:cNvPr>
          <p:cNvSpPr/>
          <p:nvPr/>
        </p:nvSpPr>
        <p:spPr>
          <a:xfrm>
            <a:off x="5076210" y="4941158"/>
            <a:ext cx="720000" cy="720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800" b="1" dirty="0">
                <a:solidFill>
                  <a:schemeClr val="tx1"/>
                </a:solidFill>
              </a:rPr>
              <a:t>T&amp;L </a:t>
            </a:r>
            <a:r>
              <a:rPr lang="en-US" sz="700" b="1" dirty="0">
                <a:solidFill>
                  <a:schemeClr val="tx1"/>
                </a:solidFill>
              </a:rPr>
              <a:t>Strategy</a:t>
            </a:r>
            <a:endParaRPr lang="en-US" sz="1100" b="1" dirty="0">
              <a:solidFill>
                <a:schemeClr val="tx1"/>
              </a:solidFill>
            </a:endParaRPr>
          </a:p>
        </p:txBody>
      </p:sp>
      <p:sp>
        <p:nvSpPr>
          <p:cNvPr id="70" name="Oval 69">
            <a:extLst>
              <a:ext uri="{FF2B5EF4-FFF2-40B4-BE49-F238E27FC236}">
                <a16:creationId xmlns:a16="http://schemas.microsoft.com/office/drawing/2014/main" id="{03A33CEA-AF00-024C-B330-D959E8BDDE11}"/>
              </a:ext>
            </a:extLst>
          </p:cNvPr>
          <p:cNvSpPr/>
          <p:nvPr/>
        </p:nvSpPr>
        <p:spPr>
          <a:xfrm>
            <a:off x="4077836" y="3287587"/>
            <a:ext cx="900000" cy="900000"/>
          </a:xfrm>
          <a:prstGeom prst="ellipse">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SEIZE</a:t>
            </a:r>
          </a:p>
          <a:p>
            <a:pPr algn="ctr"/>
            <a:r>
              <a:rPr lang="en-US" sz="1000" b="1" dirty="0">
                <a:solidFill>
                  <a:schemeClr val="bg1"/>
                </a:solidFill>
              </a:rPr>
              <a:t>Tech Services</a:t>
            </a:r>
          </a:p>
        </p:txBody>
      </p:sp>
      <p:sp>
        <p:nvSpPr>
          <p:cNvPr id="19" name="Oval 18">
            <a:extLst>
              <a:ext uri="{FF2B5EF4-FFF2-40B4-BE49-F238E27FC236}">
                <a16:creationId xmlns:a16="http://schemas.microsoft.com/office/drawing/2014/main" id="{93264189-2AE8-1F44-B1BF-5D039EA886A0}"/>
              </a:ext>
            </a:extLst>
          </p:cNvPr>
          <p:cNvSpPr/>
          <p:nvPr/>
        </p:nvSpPr>
        <p:spPr>
          <a:xfrm>
            <a:off x="6484570" y="2188566"/>
            <a:ext cx="1080000" cy="108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DEPLOY</a:t>
            </a:r>
            <a:endParaRPr lang="en-US" sz="1400" b="1" dirty="0">
              <a:solidFill>
                <a:schemeClr val="bg1"/>
              </a:solidFill>
            </a:endParaRPr>
          </a:p>
        </p:txBody>
      </p:sp>
      <p:sp>
        <p:nvSpPr>
          <p:cNvPr id="40" name="Oval 39">
            <a:extLst>
              <a:ext uri="{FF2B5EF4-FFF2-40B4-BE49-F238E27FC236}">
                <a16:creationId xmlns:a16="http://schemas.microsoft.com/office/drawing/2014/main" id="{05CEC7F1-2B4F-F74F-91A1-9F5A236AA33D}"/>
              </a:ext>
            </a:extLst>
          </p:cNvPr>
          <p:cNvSpPr/>
          <p:nvPr/>
        </p:nvSpPr>
        <p:spPr>
          <a:xfrm>
            <a:off x="7429033" y="2313680"/>
            <a:ext cx="720000" cy="720000"/>
          </a:xfrm>
          <a:prstGeom prst="ellipse">
            <a:avLst/>
          </a:prstGeom>
          <a:solidFill>
            <a:srgbClr val="FFC000"/>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b="1" dirty="0">
                <a:solidFill>
                  <a:schemeClr val="tx1"/>
                </a:solidFill>
              </a:rPr>
              <a:t>Monitor</a:t>
            </a:r>
          </a:p>
        </p:txBody>
      </p:sp>
      <p:sp>
        <p:nvSpPr>
          <p:cNvPr id="41" name="Oval 40">
            <a:extLst>
              <a:ext uri="{FF2B5EF4-FFF2-40B4-BE49-F238E27FC236}">
                <a16:creationId xmlns:a16="http://schemas.microsoft.com/office/drawing/2014/main" id="{E76D7A59-6478-0D4A-B4EB-10B2124A2149}"/>
              </a:ext>
            </a:extLst>
          </p:cNvPr>
          <p:cNvSpPr/>
          <p:nvPr/>
        </p:nvSpPr>
        <p:spPr>
          <a:xfrm>
            <a:off x="6553736" y="1688112"/>
            <a:ext cx="720000" cy="720000"/>
          </a:xfrm>
          <a:prstGeom prst="ellipse">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b="1"/>
              <a:t>Manage</a:t>
            </a:r>
            <a:endParaRPr lang="en-US" sz="700" b="1" dirty="0"/>
          </a:p>
        </p:txBody>
      </p:sp>
      <p:sp>
        <p:nvSpPr>
          <p:cNvPr id="44" name="Oval 43">
            <a:extLst>
              <a:ext uri="{FF2B5EF4-FFF2-40B4-BE49-F238E27FC236}">
                <a16:creationId xmlns:a16="http://schemas.microsoft.com/office/drawing/2014/main" id="{F1980D6C-A4A5-9F4F-8164-9EE11F711B48}"/>
              </a:ext>
            </a:extLst>
          </p:cNvPr>
          <p:cNvSpPr/>
          <p:nvPr/>
        </p:nvSpPr>
        <p:spPr>
          <a:xfrm>
            <a:off x="6909846" y="3287587"/>
            <a:ext cx="900000" cy="900000"/>
          </a:xfrm>
          <a:prstGeom prst="ellipse">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Assess</a:t>
            </a:r>
          </a:p>
        </p:txBody>
      </p:sp>
      <p:grpSp>
        <p:nvGrpSpPr>
          <p:cNvPr id="99" name="Group 98">
            <a:extLst>
              <a:ext uri="{FF2B5EF4-FFF2-40B4-BE49-F238E27FC236}">
                <a16:creationId xmlns:a16="http://schemas.microsoft.com/office/drawing/2014/main" id="{238920A5-9924-6243-8959-53413D289C9E}"/>
              </a:ext>
            </a:extLst>
          </p:cNvPr>
          <p:cNvGrpSpPr/>
          <p:nvPr/>
        </p:nvGrpSpPr>
        <p:grpSpPr>
          <a:xfrm>
            <a:off x="5304555" y="1622122"/>
            <a:ext cx="4589974" cy="3104083"/>
            <a:chOff x="5352127" y="1588923"/>
            <a:chExt cx="4589974" cy="3104083"/>
          </a:xfrm>
        </p:grpSpPr>
        <p:sp>
          <p:nvSpPr>
            <p:cNvPr id="84" name="Oval 83">
              <a:extLst>
                <a:ext uri="{FF2B5EF4-FFF2-40B4-BE49-F238E27FC236}">
                  <a16:creationId xmlns:a16="http://schemas.microsoft.com/office/drawing/2014/main" id="{5BA44085-A760-1046-B870-9F84B6F5A5F9}"/>
                </a:ext>
              </a:extLst>
            </p:cNvPr>
            <p:cNvSpPr/>
            <p:nvPr/>
          </p:nvSpPr>
          <p:spPr>
            <a:xfrm>
              <a:off x="5352127" y="1588923"/>
              <a:ext cx="3046026" cy="3104083"/>
            </a:xfrm>
            <a:prstGeom prst="ellipse">
              <a:avLst/>
            </a:prstGeom>
            <a:noFill/>
            <a:ln w="38100">
              <a:prstDash val="dash"/>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a:solidFill>
                  <a:schemeClr val="bg1"/>
                </a:solidFill>
              </a:endParaRPr>
            </a:p>
          </p:txBody>
        </p:sp>
        <p:sp>
          <p:nvSpPr>
            <p:cNvPr id="94" name="Rectangle 93">
              <a:extLst>
                <a:ext uri="{FF2B5EF4-FFF2-40B4-BE49-F238E27FC236}">
                  <a16:creationId xmlns:a16="http://schemas.microsoft.com/office/drawing/2014/main" id="{71BB3337-0440-FE4B-AF31-CD3D93645066}"/>
                </a:ext>
              </a:extLst>
            </p:cNvPr>
            <p:cNvSpPr/>
            <p:nvPr/>
          </p:nvSpPr>
          <p:spPr>
            <a:xfrm>
              <a:off x="7602787" y="1597752"/>
              <a:ext cx="2339314" cy="646331"/>
            </a:xfrm>
            <a:prstGeom prst="rect">
              <a:avLst/>
            </a:prstGeom>
          </p:spPr>
          <p:txBody>
            <a:bodyPr wrap="square">
              <a:spAutoFit/>
            </a:bodyPr>
            <a:lstStyle/>
            <a:p>
              <a:pPr algn="ctr"/>
              <a:r>
                <a:rPr lang="en-US" b="1" dirty="0"/>
                <a:t>Deploy Learning</a:t>
              </a:r>
            </a:p>
            <a:p>
              <a:pPr algn="ctr"/>
              <a:r>
                <a:rPr lang="en-US" b="1" dirty="0"/>
                <a:t>Activities</a:t>
              </a:r>
            </a:p>
          </p:txBody>
        </p:sp>
      </p:grpSp>
      <p:grpSp>
        <p:nvGrpSpPr>
          <p:cNvPr id="100" name="Group 99">
            <a:extLst>
              <a:ext uri="{FF2B5EF4-FFF2-40B4-BE49-F238E27FC236}">
                <a16:creationId xmlns:a16="http://schemas.microsoft.com/office/drawing/2014/main" id="{EA270852-2802-5548-BB3C-EA311A80B5CD}"/>
              </a:ext>
            </a:extLst>
          </p:cNvPr>
          <p:cNvGrpSpPr/>
          <p:nvPr/>
        </p:nvGrpSpPr>
        <p:grpSpPr>
          <a:xfrm>
            <a:off x="8033653" y="3197587"/>
            <a:ext cx="2339314" cy="1596474"/>
            <a:chOff x="8033653" y="3197587"/>
            <a:chExt cx="2339314" cy="1596474"/>
          </a:xfrm>
        </p:grpSpPr>
        <p:sp>
          <p:nvSpPr>
            <p:cNvPr id="20" name="Oval 19">
              <a:extLst>
                <a:ext uri="{FF2B5EF4-FFF2-40B4-BE49-F238E27FC236}">
                  <a16:creationId xmlns:a16="http://schemas.microsoft.com/office/drawing/2014/main" id="{5EB38FFD-7C74-034C-AE86-E849A0163FAF}"/>
                </a:ext>
              </a:extLst>
            </p:cNvPr>
            <p:cNvSpPr/>
            <p:nvPr/>
          </p:nvSpPr>
          <p:spPr>
            <a:xfrm>
              <a:off x="8663310" y="3197587"/>
              <a:ext cx="1080000" cy="108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b="1" dirty="0">
                  <a:solidFill>
                    <a:schemeClr val="bg1"/>
                  </a:solidFill>
                </a:rPr>
                <a:t> REFLECT</a:t>
              </a:r>
            </a:p>
            <a:p>
              <a:pPr algn="ctr"/>
              <a:r>
                <a:rPr lang="en-US" sz="1050" b="1" dirty="0">
                  <a:solidFill>
                    <a:schemeClr val="bg1"/>
                  </a:solidFill>
                </a:rPr>
                <a:t>On </a:t>
              </a:r>
            </a:p>
            <a:p>
              <a:pPr algn="ctr"/>
              <a:r>
                <a:rPr lang="en-US" sz="1050" b="1" dirty="0">
                  <a:solidFill>
                    <a:schemeClr val="bg1"/>
                  </a:solidFill>
                </a:rPr>
                <a:t>TEACHING</a:t>
              </a:r>
            </a:p>
          </p:txBody>
        </p:sp>
        <p:sp>
          <p:nvSpPr>
            <p:cNvPr id="92" name="Rectangle 91">
              <a:extLst>
                <a:ext uri="{FF2B5EF4-FFF2-40B4-BE49-F238E27FC236}">
                  <a16:creationId xmlns:a16="http://schemas.microsoft.com/office/drawing/2014/main" id="{9E82BBAB-8D00-204C-8DD3-1A6A4A71F5D7}"/>
                </a:ext>
              </a:extLst>
            </p:cNvPr>
            <p:cNvSpPr/>
            <p:nvPr/>
          </p:nvSpPr>
          <p:spPr>
            <a:xfrm>
              <a:off x="8033653" y="4424729"/>
              <a:ext cx="2339314" cy="369332"/>
            </a:xfrm>
            <a:prstGeom prst="rect">
              <a:avLst/>
            </a:prstGeom>
          </p:spPr>
          <p:txBody>
            <a:bodyPr wrap="square">
              <a:spAutoFit/>
            </a:bodyPr>
            <a:lstStyle/>
            <a:p>
              <a:pPr algn="ctr"/>
              <a:r>
                <a:rPr lang="en-US" b="1" dirty="0"/>
                <a:t>Reflect on Practice</a:t>
              </a:r>
            </a:p>
          </p:txBody>
        </p:sp>
      </p:grpSp>
      <p:grpSp>
        <p:nvGrpSpPr>
          <p:cNvPr id="101" name="Group 100">
            <a:extLst>
              <a:ext uri="{FF2B5EF4-FFF2-40B4-BE49-F238E27FC236}">
                <a16:creationId xmlns:a16="http://schemas.microsoft.com/office/drawing/2014/main" id="{239C6402-A535-0148-AAF0-897D81637676}"/>
              </a:ext>
            </a:extLst>
          </p:cNvPr>
          <p:cNvGrpSpPr/>
          <p:nvPr/>
        </p:nvGrpSpPr>
        <p:grpSpPr>
          <a:xfrm>
            <a:off x="9430445" y="2151147"/>
            <a:ext cx="2339314" cy="2126440"/>
            <a:chOff x="9430445" y="2151147"/>
            <a:chExt cx="2339314" cy="2126440"/>
          </a:xfrm>
        </p:grpSpPr>
        <p:sp>
          <p:nvSpPr>
            <p:cNvPr id="21" name="Oval 20">
              <a:extLst>
                <a:ext uri="{FF2B5EF4-FFF2-40B4-BE49-F238E27FC236}">
                  <a16:creationId xmlns:a16="http://schemas.microsoft.com/office/drawing/2014/main" id="{38D26C74-7EC7-6B4F-BF1C-AC6D13516AAE}"/>
                </a:ext>
              </a:extLst>
            </p:cNvPr>
            <p:cNvSpPr/>
            <p:nvPr/>
          </p:nvSpPr>
          <p:spPr>
            <a:xfrm>
              <a:off x="9988662" y="3197587"/>
              <a:ext cx="1080000" cy="1080000"/>
            </a:xfrm>
            <a:prstGeom prst="ellipse">
              <a:avLst/>
            </a:prstGeom>
            <a:ln w="57150">
              <a:solidFill>
                <a:srgbClr val="C00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dk1"/>
                  </a:solidFill>
                </a:rPr>
                <a:t>RENEW</a:t>
              </a:r>
            </a:p>
          </p:txBody>
        </p:sp>
        <p:sp>
          <p:nvSpPr>
            <p:cNvPr id="93" name="Rectangle 92">
              <a:extLst>
                <a:ext uri="{FF2B5EF4-FFF2-40B4-BE49-F238E27FC236}">
                  <a16:creationId xmlns:a16="http://schemas.microsoft.com/office/drawing/2014/main" id="{58C544E6-184F-7841-A3E0-AB927B4F1CB4}"/>
                </a:ext>
              </a:extLst>
            </p:cNvPr>
            <p:cNvSpPr/>
            <p:nvPr/>
          </p:nvSpPr>
          <p:spPr>
            <a:xfrm>
              <a:off x="9430445" y="2151147"/>
              <a:ext cx="2339314" cy="1046440"/>
            </a:xfrm>
            <a:prstGeom prst="rect">
              <a:avLst/>
            </a:prstGeom>
          </p:spPr>
          <p:txBody>
            <a:bodyPr wrap="square">
              <a:spAutoFit/>
            </a:bodyPr>
            <a:lstStyle/>
            <a:p>
              <a:pPr algn="ctr"/>
              <a:r>
                <a:rPr lang="en-US" sz="4400" b="1" dirty="0">
                  <a:solidFill>
                    <a:srgbClr val="B88842"/>
                  </a:solidFill>
                  <a:latin typeface="Calibri" panose="020F0502020204030204" pitchFamily="34" charset="0"/>
                  <a:ea typeface="+mj-ea"/>
                  <a:cs typeface="Calibri" panose="020F0502020204030204" pitchFamily="34" charset="0"/>
                </a:rPr>
                <a:t>New</a:t>
              </a:r>
              <a:r>
                <a:rPr lang="en-US" b="1" dirty="0"/>
                <a:t> Teaching </a:t>
              </a:r>
            </a:p>
            <a:p>
              <a:pPr algn="ctr"/>
              <a:r>
                <a:rPr lang="en-US" b="1" dirty="0"/>
                <a:t>Strategy</a:t>
              </a:r>
            </a:p>
          </p:txBody>
        </p:sp>
      </p:grpSp>
      <p:grpSp>
        <p:nvGrpSpPr>
          <p:cNvPr id="106" name="Group 105">
            <a:extLst>
              <a:ext uri="{FF2B5EF4-FFF2-40B4-BE49-F238E27FC236}">
                <a16:creationId xmlns:a16="http://schemas.microsoft.com/office/drawing/2014/main" id="{89E760AA-5C84-5146-9782-9FE3E1624404}"/>
              </a:ext>
            </a:extLst>
          </p:cNvPr>
          <p:cNvGrpSpPr/>
          <p:nvPr/>
        </p:nvGrpSpPr>
        <p:grpSpPr>
          <a:xfrm>
            <a:off x="5515440" y="3159500"/>
            <a:ext cx="3265595" cy="2203992"/>
            <a:chOff x="5515440" y="3159500"/>
            <a:chExt cx="3265595" cy="2203992"/>
          </a:xfrm>
        </p:grpSpPr>
        <p:sp>
          <p:nvSpPr>
            <p:cNvPr id="43" name="Oval 42">
              <a:extLst>
                <a:ext uri="{FF2B5EF4-FFF2-40B4-BE49-F238E27FC236}">
                  <a16:creationId xmlns:a16="http://schemas.microsoft.com/office/drawing/2014/main" id="{47909709-D297-D442-B9E9-E38BED7EDF85}"/>
                </a:ext>
              </a:extLst>
            </p:cNvPr>
            <p:cNvSpPr/>
            <p:nvPr/>
          </p:nvSpPr>
          <p:spPr>
            <a:xfrm>
              <a:off x="5515440" y="3159500"/>
              <a:ext cx="1080000" cy="108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b="1" dirty="0">
                  <a:solidFill>
                    <a:schemeClr val="bg1"/>
                  </a:solidFill>
                </a:rPr>
                <a:t> REFLECT</a:t>
              </a:r>
            </a:p>
            <a:p>
              <a:pPr algn="ctr"/>
              <a:r>
                <a:rPr lang="en-US" sz="1050" b="1" dirty="0">
                  <a:solidFill>
                    <a:schemeClr val="bg1"/>
                  </a:solidFill>
                </a:rPr>
                <a:t>On </a:t>
              </a:r>
            </a:p>
            <a:p>
              <a:pPr algn="ctr"/>
              <a:r>
                <a:rPr lang="en-US" sz="1050" b="1" dirty="0">
                  <a:solidFill>
                    <a:schemeClr val="bg1"/>
                  </a:solidFill>
                </a:rPr>
                <a:t>LEARNING</a:t>
              </a:r>
            </a:p>
          </p:txBody>
        </p:sp>
        <p:sp>
          <p:nvSpPr>
            <p:cNvPr id="105" name="Rectangle 104">
              <a:extLst>
                <a:ext uri="{FF2B5EF4-FFF2-40B4-BE49-F238E27FC236}">
                  <a16:creationId xmlns:a16="http://schemas.microsoft.com/office/drawing/2014/main" id="{0D06AC57-7609-254F-8CE2-7BA561BAC67E}"/>
                </a:ext>
              </a:extLst>
            </p:cNvPr>
            <p:cNvSpPr/>
            <p:nvPr/>
          </p:nvSpPr>
          <p:spPr>
            <a:xfrm>
              <a:off x="6441721" y="4994160"/>
              <a:ext cx="2339314" cy="369332"/>
            </a:xfrm>
            <a:prstGeom prst="rect">
              <a:avLst/>
            </a:prstGeom>
          </p:spPr>
          <p:txBody>
            <a:bodyPr wrap="square">
              <a:spAutoFit/>
            </a:bodyPr>
            <a:lstStyle/>
            <a:p>
              <a:pPr algn="ctr"/>
              <a:r>
                <a:rPr lang="en-US" b="1" dirty="0"/>
                <a:t>Reflect on Learning</a:t>
              </a:r>
            </a:p>
          </p:txBody>
        </p:sp>
      </p:grpSp>
      <p:sp>
        <p:nvSpPr>
          <p:cNvPr id="107" name="Rectangle 106">
            <a:extLst>
              <a:ext uri="{FF2B5EF4-FFF2-40B4-BE49-F238E27FC236}">
                <a16:creationId xmlns:a16="http://schemas.microsoft.com/office/drawing/2014/main" id="{3710C912-3A43-1748-88C7-370AE118C027}"/>
              </a:ext>
            </a:extLst>
          </p:cNvPr>
          <p:cNvSpPr/>
          <p:nvPr/>
        </p:nvSpPr>
        <p:spPr>
          <a:xfrm>
            <a:off x="2190248" y="6418745"/>
            <a:ext cx="7763330" cy="369332"/>
          </a:xfrm>
          <a:prstGeom prst="rect">
            <a:avLst/>
          </a:prstGeom>
        </p:spPr>
        <p:txBody>
          <a:bodyPr wrap="square">
            <a:spAutoFit/>
          </a:bodyPr>
          <a:lstStyle/>
          <a:p>
            <a:pPr algn="ctr"/>
            <a:r>
              <a:rPr lang="en-GB" i="1" dirty="0"/>
              <a:t>Figure  6. Proposed Model for Project-Based T&amp;L that Utilises Cloud Computing</a:t>
            </a:r>
            <a:endParaRPr lang="en-US" dirty="0"/>
          </a:p>
        </p:txBody>
      </p:sp>
      <p:grpSp>
        <p:nvGrpSpPr>
          <p:cNvPr id="111" name="Group 110">
            <a:extLst>
              <a:ext uri="{FF2B5EF4-FFF2-40B4-BE49-F238E27FC236}">
                <a16:creationId xmlns:a16="http://schemas.microsoft.com/office/drawing/2014/main" id="{0058FCAC-B68F-D345-9DDF-CBD2DB8D32B3}"/>
              </a:ext>
            </a:extLst>
          </p:cNvPr>
          <p:cNvGrpSpPr/>
          <p:nvPr/>
        </p:nvGrpSpPr>
        <p:grpSpPr>
          <a:xfrm>
            <a:off x="5534281" y="2030297"/>
            <a:ext cx="1237949" cy="922840"/>
            <a:chOff x="5534281" y="2030297"/>
            <a:chExt cx="1237949" cy="922840"/>
          </a:xfrm>
        </p:grpSpPr>
        <p:pic>
          <p:nvPicPr>
            <p:cNvPr id="108" name="Picture 107" descr="A picture containing object&#10;&#10;Description automatically generated">
              <a:extLst>
                <a:ext uri="{FF2B5EF4-FFF2-40B4-BE49-F238E27FC236}">
                  <a16:creationId xmlns:a16="http://schemas.microsoft.com/office/drawing/2014/main" id="{9092D454-8324-2A4A-8974-1E5F3511390B}"/>
                </a:ext>
              </a:extLst>
            </p:cNvPr>
            <p:cNvPicPr>
              <a:picLocks noChangeAspect="1"/>
            </p:cNvPicPr>
            <p:nvPr/>
          </p:nvPicPr>
          <p:blipFill>
            <a:blip r:embed="rId3"/>
            <a:stretch>
              <a:fillRect/>
            </a:stretch>
          </p:blipFill>
          <p:spPr>
            <a:xfrm>
              <a:off x="5875785" y="2030297"/>
              <a:ext cx="712856" cy="221757"/>
            </a:xfrm>
            <a:prstGeom prst="rect">
              <a:avLst/>
            </a:prstGeom>
          </p:spPr>
        </p:pic>
        <p:pic>
          <p:nvPicPr>
            <p:cNvPr id="109" name="Picture 108" descr="A close up of a logo&#10;&#10;Description automatically generated">
              <a:extLst>
                <a:ext uri="{FF2B5EF4-FFF2-40B4-BE49-F238E27FC236}">
                  <a16:creationId xmlns:a16="http://schemas.microsoft.com/office/drawing/2014/main" id="{97AD6C41-7C82-AF42-AC9D-5DA2150D8F22}"/>
                </a:ext>
              </a:extLst>
            </p:cNvPr>
            <p:cNvPicPr>
              <a:picLocks noChangeAspect="1"/>
            </p:cNvPicPr>
            <p:nvPr/>
          </p:nvPicPr>
          <p:blipFill>
            <a:blip r:embed="rId4"/>
            <a:stretch>
              <a:fillRect/>
            </a:stretch>
          </p:blipFill>
          <p:spPr>
            <a:xfrm>
              <a:off x="5897714" y="2227277"/>
              <a:ext cx="874516" cy="449751"/>
            </a:xfrm>
            <a:prstGeom prst="rect">
              <a:avLst/>
            </a:prstGeom>
          </p:spPr>
        </p:pic>
        <p:pic>
          <p:nvPicPr>
            <p:cNvPr id="110" name="Content Placeholder 21" descr="A close up of a logo&#10;&#10;Description automatically generated">
              <a:extLst>
                <a:ext uri="{FF2B5EF4-FFF2-40B4-BE49-F238E27FC236}">
                  <a16:creationId xmlns:a16="http://schemas.microsoft.com/office/drawing/2014/main" id="{BEE22734-396E-D541-A2D8-F26E3DF08D8E}"/>
                </a:ext>
              </a:extLst>
            </p:cNvPr>
            <p:cNvPicPr>
              <a:picLocks noChangeAspect="1"/>
            </p:cNvPicPr>
            <p:nvPr/>
          </p:nvPicPr>
          <p:blipFill>
            <a:blip r:embed="rId5"/>
            <a:stretch>
              <a:fillRect/>
            </a:stretch>
          </p:blipFill>
          <p:spPr>
            <a:xfrm>
              <a:off x="5534281" y="2214057"/>
              <a:ext cx="737592" cy="739080"/>
            </a:xfrm>
            <a:prstGeom prst="rect">
              <a:avLst/>
            </a:prstGeom>
          </p:spPr>
        </p:pic>
      </p:grpSp>
      <p:pic>
        <p:nvPicPr>
          <p:cNvPr id="114" name="Picture 2" descr="/var/folders/x1/9h7r7xc532n731n_swdq_qv80000gn/T/com.microsoft.Powerpoint/WebArchiveCopyPasteTempFiles/03fp5eWUHsAAAAAElFTkSuQmCC">
            <a:extLst>
              <a:ext uri="{FF2B5EF4-FFF2-40B4-BE49-F238E27FC236}">
                <a16:creationId xmlns:a16="http://schemas.microsoft.com/office/drawing/2014/main" id="{1EA9FBB2-A80F-254C-B797-D83E462606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1292" y="4771746"/>
            <a:ext cx="6760708" cy="208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59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8" grpId="0" animBg="1"/>
      <p:bldP spid="69" grpId="1" animBg="1"/>
      <p:bldP spid="70" grpId="0" animBg="1"/>
      <p:bldP spid="19" grpId="0" animBg="1"/>
      <p:bldP spid="40" grpId="0" animBg="1"/>
      <p:bldP spid="41" grpId="0" animBg="1"/>
      <p:bldP spid="44" grpId="0" animBg="1"/>
      <p:bldP spid="1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E812-856E-0940-B800-ABADADAAF64A}"/>
              </a:ext>
            </a:extLst>
          </p:cNvPr>
          <p:cNvSpPr>
            <a:spLocks noGrp="1"/>
          </p:cNvSpPr>
          <p:nvPr>
            <p:ph type="title"/>
          </p:nvPr>
        </p:nvSpPr>
        <p:spPr/>
        <p:txBody>
          <a:bodyPr>
            <a:normAutofit/>
          </a:bodyPr>
          <a:lstStyle/>
          <a:p>
            <a:r>
              <a:rPr lang="en-US" dirty="0"/>
              <a:t>Affordances and Issues</a:t>
            </a:r>
          </a:p>
        </p:txBody>
      </p:sp>
      <p:sp>
        <p:nvSpPr>
          <p:cNvPr id="3" name="Content Placeholder 2">
            <a:extLst>
              <a:ext uri="{FF2B5EF4-FFF2-40B4-BE49-F238E27FC236}">
                <a16:creationId xmlns:a16="http://schemas.microsoft.com/office/drawing/2014/main" id="{C5A96983-86E3-2E4D-A90C-3F6C2166273F}"/>
              </a:ext>
            </a:extLst>
          </p:cNvPr>
          <p:cNvSpPr>
            <a:spLocks noGrp="1"/>
          </p:cNvSpPr>
          <p:nvPr>
            <p:ph sz="half" idx="1"/>
          </p:nvPr>
        </p:nvSpPr>
        <p:spPr>
          <a:xfrm>
            <a:off x="486055" y="1825625"/>
            <a:ext cx="5533745" cy="4351338"/>
          </a:xfrm>
        </p:spPr>
        <p:txBody>
          <a:bodyPr>
            <a:normAutofit lnSpcReduction="10000"/>
          </a:bodyPr>
          <a:lstStyle/>
          <a:p>
            <a:r>
              <a:rPr lang="en-US" b="1" dirty="0">
                <a:solidFill>
                  <a:schemeClr val="accent6">
                    <a:lumMod val="75000"/>
                  </a:schemeClr>
                </a:solidFill>
              </a:rPr>
              <a:t>Expansive</a:t>
            </a:r>
            <a:r>
              <a:rPr lang="en-US" b="1" dirty="0"/>
              <a:t> T&amp;L environments</a:t>
            </a:r>
          </a:p>
          <a:p>
            <a:pPr lvl="1"/>
            <a:r>
              <a:rPr lang="en-US" sz="2800" dirty="0"/>
              <a:t>Deploy virtual services</a:t>
            </a:r>
          </a:p>
          <a:p>
            <a:pPr lvl="1"/>
            <a:r>
              <a:rPr lang="en-US" sz="2800" dirty="0"/>
              <a:t>Manage policies and users</a:t>
            </a:r>
          </a:p>
          <a:p>
            <a:pPr lvl="1"/>
            <a:r>
              <a:rPr lang="en-US" sz="2800" dirty="0"/>
              <a:t>Monitor deployment</a:t>
            </a:r>
          </a:p>
          <a:p>
            <a:pPr lvl="1"/>
            <a:r>
              <a:rPr lang="en-US" sz="2800" dirty="0"/>
              <a:t>Assess solution</a:t>
            </a:r>
          </a:p>
          <a:p>
            <a:pPr lvl="1"/>
            <a:endParaRPr lang="en-US" sz="2800" dirty="0"/>
          </a:p>
          <a:p>
            <a:r>
              <a:rPr lang="en-US" b="1" dirty="0">
                <a:solidFill>
                  <a:srgbClr val="C00000"/>
                </a:solidFill>
              </a:rPr>
              <a:t>Control </a:t>
            </a:r>
            <a:r>
              <a:rPr lang="en-US" b="1" dirty="0"/>
              <a:t>is a pressing issue </a:t>
            </a:r>
          </a:p>
          <a:p>
            <a:pPr lvl="1"/>
            <a:r>
              <a:rPr lang="en-US" sz="2800" dirty="0"/>
              <a:t>Service Availability</a:t>
            </a:r>
          </a:p>
          <a:p>
            <a:pPr lvl="1"/>
            <a:r>
              <a:rPr lang="en-US" sz="2800" dirty="0"/>
              <a:t>Cost overrun </a:t>
            </a:r>
          </a:p>
          <a:p>
            <a:pPr lvl="1"/>
            <a:r>
              <a:rPr lang="en-US" sz="2800" dirty="0"/>
              <a:t>Data integrity </a:t>
            </a:r>
          </a:p>
        </p:txBody>
      </p:sp>
      <p:pic>
        <p:nvPicPr>
          <p:cNvPr id="5" name="Content Placeholder 4">
            <a:extLst>
              <a:ext uri="{FF2B5EF4-FFF2-40B4-BE49-F238E27FC236}">
                <a16:creationId xmlns:a16="http://schemas.microsoft.com/office/drawing/2014/main" id="{334B8B0F-7016-8646-B061-C71DEA7FDEC4}"/>
              </a:ext>
            </a:extLst>
          </p:cNvPr>
          <p:cNvPicPr>
            <a:picLocks noGrp="1" noChangeAspect="1"/>
          </p:cNvPicPr>
          <p:nvPr>
            <p:ph sz="half" idx="2"/>
          </p:nvPr>
        </p:nvPicPr>
        <p:blipFill>
          <a:blip r:embed="rId3"/>
          <a:stretch>
            <a:fillRect/>
          </a:stretch>
        </p:blipFill>
        <p:spPr>
          <a:xfrm>
            <a:off x="5989469" y="1325111"/>
            <a:ext cx="6005232" cy="4143609"/>
          </a:xfrm>
          <a:prstGeom prst="rect">
            <a:avLst/>
          </a:prstGeom>
        </p:spPr>
      </p:pic>
      <p:grpSp>
        <p:nvGrpSpPr>
          <p:cNvPr id="15" name="Group 14">
            <a:extLst>
              <a:ext uri="{FF2B5EF4-FFF2-40B4-BE49-F238E27FC236}">
                <a16:creationId xmlns:a16="http://schemas.microsoft.com/office/drawing/2014/main" id="{A8DD6790-CE1F-854F-BC86-3F3999FCDC66}"/>
              </a:ext>
            </a:extLst>
          </p:cNvPr>
          <p:cNvGrpSpPr/>
          <p:nvPr/>
        </p:nvGrpSpPr>
        <p:grpSpPr>
          <a:xfrm>
            <a:off x="5989469" y="2494322"/>
            <a:ext cx="6229351" cy="2721715"/>
            <a:chOff x="5700713" y="2526406"/>
            <a:chExt cx="6229351" cy="2721715"/>
          </a:xfrm>
        </p:grpSpPr>
        <p:sp>
          <p:nvSpPr>
            <p:cNvPr id="8" name="TextBox 7">
              <a:extLst>
                <a:ext uri="{FF2B5EF4-FFF2-40B4-BE49-F238E27FC236}">
                  <a16:creationId xmlns:a16="http://schemas.microsoft.com/office/drawing/2014/main" id="{AF1B5148-6969-8747-8344-498AC3BBA7BA}"/>
                </a:ext>
              </a:extLst>
            </p:cNvPr>
            <p:cNvSpPr txBox="1"/>
            <p:nvPr/>
          </p:nvSpPr>
          <p:spPr>
            <a:xfrm>
              <a:off x="5700713" y="3600455"/>
              <a:ext cx="1343025" cy="369332"/>
            </a:xfrm>
            <a:prstGeom prst="rect">
              <a:avLst/>
            </a:prstGeom>
            <a:solidFill>
              <a:schemeClr val="bg1"/>
            </a:solidFill>
          </p:spPr>
          <p:txBody>
            <a:bodyPr wrap="square" rtlCol="0">
              <a:spAutoFit/>
            </a:bodyPr>
            <a:lstStyle/>
            <a:p>
              <a:pPr algn="ctr"/>
              <a:r>
                <a:rPr lang="en-US" dirty="0"/>
                <a:t>Academic</a:t>
              </a:r>
            </a:p>
          </p:txBody>
        </p:sp>
        <p:sp>
          <p:nvSpPr>
            <p:cNvPr id="10" name="TextBox 9">
              <a:extLst>
                <a:ext uri="{FF2B5EF4-FFF2-40B4-BE49-F238E27FC236}">
                  <a16:creationId xmlns:a16="http://schemas.microsoft.com/office/drawing/2014/main" id="{DA03BED8-6CE1-5A4B-BD56-21C292BD0FBA}"/>
                </a:ext>
              </a:extLst>
            </p:cNvPr>
            <p:cNvSpPr txBox="1"/>
            <p:nvPr/>
          </p:nvSpPr>
          <p:spPr>
            <a:xfrm>
              <a:off x="10934704" y="4878789"/>
              <a:ext cx="995360" cy="369332"/>
            </a:xfrm>
            <a:prstGeom prst="rect">
              <a:avLst/>
            </a:prstGeom>
            <a:solidFill>
              <a:schemeClr val="bg1"/>
            </a:solidFill>
          </p:spPr>
          <p:txBody>
            <a:bodyPr wrap="square" rtlCol="0">
              <a:spAutoFit/>
            </a:bodyPr>
            <a:lstStyle/>
            <a:p>
              <a:r>
                <a:rPr lang="en-US" dirty="0"/>
                <a:t>Learner</a:t>
              </a:r>
            </a:p>
          </p:txBody>
        </p:sp>
        <p:sp>
          <p:nvSpPr>
            <p:cNvPr id="11" name="TextBox 10">
              <a:extLst>
                <a:ext uri="{FF2B5EF4-FFF2-40B4-BE49-F238E27FC236}">
                  <a16:creationId xmlns:a16="http://schemas.microsoft.com/office/drawing/2014/main" id="{3C259625-D9FB-0344-A87F-5412677F628B}"/>
                </a:ext>
              </a:extLst>
            </p:cNvPr>
            <p:cNvSpPr txBox="1"/>
            <p:nvPr/>
          </p:nvSpPr>
          <p:spPr>
            <a:xfrm>
              <a:off x="10934704" y="4179804"/>
              <a:ext cx="995360" cy="369332"/>
            </a:xfrm>
            <a:prstGeom prst="rect">
              <a:avLst/>
            </a:prstGeom>
            <a:solidFill>
              <a:schemeClr val="bg1"/>
            </a:solidFill>
          </p:spPr>
          <p:txBody>
            <a:bodyPr wrap="square" rtlCol="0">
              <a:spAutoFit/>
            </a:bodyPr>
            <a:lstStyle/>
            <a:p>
              <a:r>
                <a:rPr lang="en-US" dirty="0"/>
                <a:t>Learner</a:t>
              </a:r>
            </a:p>
          </p:txBody>
        </p:sp>
        <p:sp>
          <p:nvSpPr>
            <p:cNvPr id="12" name="TextBox 11">
              <a:extLst>
                <a:ext uri="{FF2B5EF4-FFF2-40B4-BE49-F238E27FC236}">
                  <a16:creationId xmlns:a16="http://schemas.microsoft.com/office/drawing/2014/main" id="{06D0011E-1974-2D4C-B7E5-F9767F61CB4C}"/>
                </a:ext>
              </a:extLst>
            </p:cNvPr>
            <p:cNvSpPr txBox="1"/>
            <p:nvPr/>
          </p:nvSpPr>
          <p:spPr>
            <a:xfrm>
              <a:off x="10934704" y="3350265"/>
              <a:ext cx="995360" cy="369332"/>
            </a:xfrm>
            <a:prstGeom prst="rect">
              <a:avLst/>
            </a:prstGeom>
            <a:solidFill>
              <a:schemeClr val="bg1"/>
            </a:solidFill>
          </p:spPr>
          <p:txBody>
            <a:bodyPr wrap="square" rtlCol="0">
              <a:spAutoFit/>
            </a:bodyPr>
            <a:lstStyle/>
            <a:p>
              <a:r>
                <a:rPr lang="en-US" dirty="0"/>
                <a:t>Learner</a:t>
              </a:r>
            </a:p>
          </p:txBody>
        </p:sp>
        <p:sp>
          <p:nvSpPr>
            <p:cNvPr id="13" name="TextBox 12">
              <a:extLst>
                <a:ext uri="{FF2B5EF4-FFF2-40B4-BE49-F238E27FC236}">
                  <a16:creationId xmlns:a16="http://schemas.microsoft.com/office/drawing/2014/main" id="{98F41AC7-421E-C94E-A690-846B4BCE3D71}"/>
                </a:ext>
              </a:extLst>
            </p:cNvPr>
            <p:cNvSpPr txBox="1"/>
            <p:nvPr/>
          </p:nvSpPr>
          <p:spPr>
            <a:xfrm>
              <a:off x="10934704" y="2526406"/>
              <a:ext cx="995360" cy="369332"/>
            </a:xfrm>
            <a:prstGeom prst="rect">
              <a:avLst/>
            </a:prstGeom>
            <a:solidFill>
              <a:schemeClr val="bg1"/>
            </a:solidFill>
          </p:spPr>
          <p:txBody>
            <a:bodyPr wrap="square" rtlCol="0">
              <a:spAutoFit/>
            </a:bodyPr>
            <a:lstStyle/>
            <a:p>
              <a:r>
                <a:rPr lang="en-US" dirty="0"/>
                <a:t>Learner</a:t>
              </a:r>
            </a:p>
          </p:txBody>
        </p:sp>
      </p:grpSp>
      <p:sp>
        <p:nvSpPr>
          <p:cNvPr id="16" name="Rectangle 15">
            <a:extLst>
              <a:ext uri="{FF2B5EF4-FFF2-40B4-BE49-F238E27FC236}">
                <a16:creationId xmlns:a16="http://schemas.microsoft.com/office/drawing/2014/main" id="{2601706F-674F-E94F-A2B9-F203AFA09103}"/>
              </a:ext>
            </a:extLst>
          </p:cNvPr>
          <p:cNvSpPr/>
          <p:nvPr/>
        </p:nvSpPr>
        <p:spPr>
          <a:xfrm>
            <a:off x="6352671" y="5429405"/>
            <a:ext cx="5782631" cy="369332"/>
          </a:xfrm>
          <a:prstGeom prst="rect">
            <a:avLst/>
          </a:prstGeom>
        </p:spPr>
        <p:txBody>
          <a:bodyPr wrap="square">
            <a:spAutoFit/>
          </a:bodyPr>
          <a:lstStyle/>
          <a:p>
            <a:pPr algn="ctr"/>
            <a:r>
              <a:rPr lang="en-GB" i="1" dirty="0"/>
              <a:t>Figure  7. </a:t>
            </a:r>
            <a:r>
              <a:rPr lang="en-GB" dirty="0"/>
              <a:t>Adapted from Microsoft Azure DevTest Labs</a:t>
            </a:r>
            <a:endParaRPr lang="en-US" dirty="0"/>
          </a:p>
        </p:txBody>
      </p:sp>
      <p:pic>
        <p:nvPicPr>
          <p:cNvPr id="17" name="Picture 16" descr="A picture containing object&#10;&#10;Description automatically generated">
            <a:extLst>
              <a:ext uri="{FF2B5EF4-FFF2-40B4-BE49-F238E27FC236}">
                <a16:creationId xmlns:a16="http://schemas.microsoft.com/office/drawing/2014/main" id="{40FAF2EA-1975-8247-84B7-C039FA809F7F}"/>
              </a:ext>
            </a:extLst>
          </p:cNvPr>
          <p:cNvPicPr>
            <a:picLocks noChangeAspect="1"/>
          </p:cNvPicPr>
          <p:nvPr/>
        </p:nvPicPr>
        <p:blipFill>
          <a:blip r:embed="rId4"/>
          <a:stretch>
            <a:fillRect/>
          </a:stretch>
        </p:blipFill>
        <p:spPr>
          <a:xfrm>
            <a:off x="9717291" y="5941213"/>
            <a:ext cx="1309399" cy="407331"/>
          </a:xfrm>
          <a:prstGeom prst="rect">
            <a:avLst/>
          </a:prstGeom>
        </p:spPr>
      </p:pic>
      <p:pic>
        <p:nvPicPr>
          <p:cNvPr id="18" name="Picture 17" descr="A close up of a logo&#10;&#10;Description automatically generated">
            <a:extLst>
              <a:ext uri="{FF2B5EF4-FFF2-40B4-BE49-F238E27FC236}">
                <a16:creationId xmlns:a16="http://schemas.microsoft.com/office/drawing/2014/main" id="{21D4362D-9414-5C46-830A-FFF3524956C7}"/>
              </a:ext>
            </a:extLst>
          </p:cNvPr>
          <p:cNvPicPr>
            <a:picLocks noChangeAspect="1"/>
          </p:cNvPicPr>
          <p:nvPr/>
        </p:nvPicPr>
        <p:blipFill>
          <a:blip r:embed="rId5"/>
          <a:stretch>
            <a:fillRect/>
          </a:stretch>
        </p:blipFill>
        <p:spPr>
          <a:xfrm>
            <a:off x="8317866" y="5682088"/>
            <a:ext cx="1513900" cy="778577"/>
          </a:xfrm>
          <a:prstGeom prst="rect">
            <a:avLst/>
          </a:prstGeom>
        </p:spPr>
      </p:pic>
      <p:pic>
        <p:nvPicPr>
          <p:cNvPr id="19" name="Content Placeholder 21" descr="A close up of a logo&#10;&#10;Description automatically generated">
            <a:extLst>
              <a:ext uri="{FF2B5EF4-FFF2-40B4-BE49-F238E27FC236}">
                <a16:creationId xmlns:a16="http://schemas.microsoft.com/office/drawing/2014/main" id="{8BA8BB10-D791-4043-8C0A-703C8A70418B}"/>
              </a:ext>
            </a:extLst>
          </p:cNvPr>
          <p:cNvPicPr>
            <a:picLocks noChangeAspect="1"/>
          </p:cNvPicPr>
          <p:nvPr/>
        </p:nvPicPr>
        <p:blipFill>
          <a:blip r:embed="rId6"/>
          <a:stretch>
            <a:fillRect/>
          </a:stretch>
        </p:blipFill>
        <p:spPr>
          <a:xfrm>
            <a:off x="7587156" y="5676329"/>
            <a:ext cx="935211" cy="937097"/>
          </a:xfrm>
          <a:prstGeom prst="rect">
            <a:avLst/>
          </a:prstGeom>
        </p:spPr>
      </p:pic>
    </p:spTree>
    <p:extLst>
      <p:ext uri="{BB962C8B-B14F-4D97-AF65-F5344CB8AC3E}">
        <p14:creationId xmlns:p14="http://schemas.microsoft.com/office/powerpoint/2010/main" val="662983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1372</Words>
  <Application>Microsoft Office PowerPoint</Application>
  <PresentationFormat>Widescreen</PresentationFormat>
  <Paragraphs>169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-webkit-standard</vt:lpstr>
      <vt:lpstr>Office Theme</vt:lpstr>
      <vt:lpstr>Project-Based Teaching and Learning using Cloud Computing</vt:lpstr>
      <vt:lpstr>Findings about Tech-Enhanced T&amp;L[1-4]</vt:lpstr>
      <vt:lpstr>Tech Phenomenon[5]</vt:lpstr>
      <vt:lpstr>What is Cloud Computing? [6]</vt:lpstr>
      <vt:lpstr>Why does it matter?[7]</vt:lpstr>
      <vt:lpstr>How is it used in T&amp;L? </vt:lpstr>
      <vt:lpstr>What is the role of academics?</vt:lpstr>
      <vt:lpstr>Project-Based Teaching and Learning using Cloud-Based Services</vt:lpstr>
      <vt:lpstr>Affordances and Issues</vt:lpstr>
      <vt:lpstr>What's next?</vt:lpstr>
      <vt:lpstr>References</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PgB-T&amp;L with Cloud Computing</dc:title>
  <dc:subject/>
  <dc:creator>Raghda Zahran</dc:creator>
  <cp:keywords/>
  <dc:description/>
  <cp:lastModifiedBy>Claire Burnham</cp:lastModifiedBy>
  <cp:revision>207</cp:revision>
  <dcterms:created xsi:type="dcterms:W3CDTF">2019-01-16T09:07:02Z</dcterms:created>
  <dcterms:modified xsi:type="dcterms:W3CDTF">2019-04-16T14:29:19Z</dcterms:modified>
  <cp:category/>
</cp:coreProperties>
</file>