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0" r:id="rId4"/>
    <p:sldId id="257"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0554" autoAdjust="0"/>
  </p:normalViewPr>
  <p:slideViewPr>
    <p:cSldViewPr snapToGrid="0">
      <p:cViewPr varScale="1">
        <p:scale>
          <a:sx n="67" d="100"/>
          <a:sy n="67" d="100"/>
        </p:scale>
        <p:origin x="16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B7FD4-ECAD-41A7-9E45-E85545DC8A22}" type="datetimeFigureOut">
              <a:rPr lang="en-GB" smtClean="0"/>
              <a:t>16/04/2019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196A6-BEBB-48E1-B8FD-FB93C1EFA056}" type="slidenum">
              <a:rPr lang="en-GB" smtClean="0"/>
              <a:t>‹#›</a:t>
            </a:fld>
            <a:endParaRPr lang="en-GB"/>
          </a:p>
        </p:txBody>
      </p:sp>
    </p:spTree>
    <p:extLst>
      <p:ext uri="{BB962C8B-B14F-4D97-AF65-F5344CB8AC3E}">
        <p14:creationId xmlns:p14="http://schemas.microsoft.com/office/powerpoint/2010/main" val="150483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university has a public group VOICE – define. This group of people tend to get involved in PPI/E and in teaching circumstances usually adopt a patient or client role. With responsibility to …</a:t>
            </a:r>
          </a:p>
          <a:p>
            <a:endParaRPr lang="en-GB" baseline="0" dirty="0" smtClean="0"/>
          </a:p>
          <a:p>
            <a:r>
              <a:rPr lang="en-GB" baseline="0" dirty="0" smtClean="0"/>
              <a:t>In collaboration with older members of VOICE we developed the NUAGE module to approach ...</a:t>
            </a:r>
          </a:p>
          <a:p>
            <a:endParaRPr lang="en-GB" dirty="0"/>
          </a:p>
        </p:txBody>
      </p:sp>
      <p:sp>
        <p:nvSpPr>
          <p:cNvPr id="4" name="Slide Number Placeholder 3"/>
          <p:cNvSpPr>
            <a:spLocks noGrp="1"/>
          </p:cNvSpPr>
          <p:nvPr>
            <p:ph type="sldNum" sz="quarter" idx="10"/>
          </p:nvPr>
        </p:nvSpPr>
        <p:spPr/>
        <p:txBody>
          <a:bodyPr/>
          <a:lstStyle/>
          <a:p>
            <a:fld id="{5E7196A6-BEBB-48E1-B8FD-FB93C1EFA056}" type="slidenum">
              <a:rPr lang="en-GB" smtClean="0"/>
              <a:t>2</a:t>
            </a:fld>
            <a:endParaRPr lang="en-GB"/>
          </a:p>
        </p:txBody>
      </p:sp>
    </p:spTree>
    <p:extLst>
      <p:ext uri="{BB962C8B-B14F-4D97-AF65-F5344CB8AC3E}">
        <p14:creationId xmlns:p14="http://schemas.microsoft.com/office/powerpoint/2010/main" val="54872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Older adults from the general population (6-8 per module) designated themselves Experts by Experience (EXBEX). EXBEX are instrumental in shaping the curriculum, offer informed advice for improving future iterations, and mentor new EXBEX members. They are consultees for staff during planning, quality control and delivery of multidisciplinary teaching.</a:t>
            </a:r>
            <a:endParaRPr lang="en-GB" dirty="0"/>
          </a:p>
        </p:txBody>
      </p:sp>
      <p:sp>
        <p:nvSpPr>
          <p:cNvPr id="4" name="Slide Number Placeholder 3"/>
          <p:cNvSpPr>
            <a:spLocks noGrp="1"/>
          </p:cNvSpPr>
          <p:nvPr>
            <p:ph type="sldNum" sz="quarter" idx="10"/>
          </p:nvPr>
        </p:nvSpPr>
        <p:spPr/>
        <p:txBody>
          <a:bodyPr/>
          <a:lstStyle/>
          <a:p>
            <a:fld id="{93D84BC6-ACF7-4D84-965B-2DC96792A008}" type="slidenum">
              <a:rPr lang="en-GB" smtClean="0"/>
              <a:t>3</a:t>
            </a:fld>
            <a:endParaRPr lang="en-GB"/>
          </a:p>
        </p:txBody>
      </p:sp>
    </p:spTree>
    <p:extLst>
      <p:ext uri="{BB962C8B-B14F-4D97-AF65-F5344CB8AC3E}">
        <p14:creationId xmlns:p14="http://schemas.microsoft.com/office/powerpoint/2010/main" val="38001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Explained by our member of the public Mr John Lloyd,</a:t>
            </a:r>
            <a:r>
              <a:rPr lang="en-GB" baseline="0" dirty="0" smtClean="0"/>
              <a:t> t</a:t>
            </a:r>
            <a:r>
              <a:rPr lang="en-GB" dirty="0" smtClean="0"/>
              <a:t>his is</a:t>
            </a:r>
            <a:r>
              <a:rPr lang="en-GB" baseline="0" dirty="0" smtClean="0"/>
              <a:t> a short video of w</a:t>
            </a:r>
            <a:r>
              <a:rPr lang="en-GB" dirty="0" smtClean="0"/>
              <a:t>hat the public </a:t>
            </a:r>
            <a:r>
              <a:rPr lang="en-GB" i="1" dirty="0" smtClean="0"/>
              <a:t>can</a:t>
            </a:r>
            <a:r>
              <a:rPr lang="en-GB" dirty="0" smtClean="0"/>
              <a:t> do and the benefits of involving them in teaching about ageing.</a:t>
            </a:r>
            <a:endParaRPr lang="en-GB" dirty="0"/>
          </a:p>
        </p:txBody>
      </p:sp>
      <p:sp>
        <p:nvSpPr>
          <p:cNvPr id="4" name="Slide Number Placeholder 3"/>
          <p:cNvSpPr>
            <a:spLocks noGrp="1"/>
          </p:cNvSpPr>
          <p:nvPr>
            <p:ph type="sldNum" sz="quarter" idx="10"/>
          </p:nvPr>
        </p:nvSpPr>
        <p:spPr/>
        <p:txBody>
          <a:bodyPr/>
          <a:lstStyle/>
          <a:p>
            <a:fld id="{5E7196A6-BEBB-48E1-B8FD-FB93C1EFA056}" type="slidenum">
              <a:rPr lang="en-GB" smtClean="0"/>
              <a:t>4</a:t>
            </a:fld>
            <a:endParaRPr lang="en-GB"/>
          </a:p>
        </p:txBody>
      </p:sp>
    </p:spTree>
    <p:extLst>
      <p:ext uri="{BB962C8B-B14F-4D97-AF65-F5344CB8AC3E}">
        <p14:creationId xmlns:p14="http://schemas.microsoft.com/office/powerpoint/2010/main" val="388450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DCA403-1568-4EAF-899E-3671D1B7FD8D}"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29005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CA403-1568-4EAF-899E-3671D1B7FD8D}"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76926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CA403-1568-4EAF-899E-3671D1B7FD8D}"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160772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DCA403-1568-4EAF-899E-3671D1B7FD8D}"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160842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DCA403-1568-4EAF-899E-3671D1B7FD8D}"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360394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DCA403-1568-4EAF-899E-3671D1B7FD8D}"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21834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DCA403-1568-4EAF-899E-3671D1B7FD8D}" type="datetimeFigureOut">
              <a:rPr lang="en-GB" smtClean="0"/>
              <a:t>16/04/2019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237856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DCA403-1568-4EAF-899E-3671D1B7FD8D}" type="datetimeFigureOut">
              <a:rPr lang="en-GB" smtClean="0"/>
              <a:t>16/04/2019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99468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CA403-1568-4EAF-899E-3671D1B7FD8D}" type="datetimeFigureOut">
              <a:rPr lang="en-GB" smtClean="0"/>
              <a:t>16/04/2019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373511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CA403-1568-4EAF-899E-3671D1B7FD8D}"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120522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DCA403-1568-4EAF-899E-3671D1B7FD8D}"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88ACE5-417B-4152-9DD1-7336027D087D}" type="slidenum">
              <a:rPr lang="en-GB" smtClean="0"/>
              <a:t>‹#›</a:t>
            </a:fld>
            <a:endParaRPr lang="en-GB"/>
          </a:p>
        </p:txBody>
      </p:sp>
    </p:spTree>
    <p:extLst>
      <p:ext uri="{BB962C8B-B14F-4D97-AF65-F5344CB8AC3E}">
        <p14:creationId xmlns:p14="http://schemas.microsoft.com/office/powerpoint/2010/main" val="1192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A403-1568-4EAF-899E-3671D1B7FD8D}" type="datetimeFigureOut">
              <a:rPr lang="en-GB" smtClean="0"/>
              <a:t>16/04/2019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8ACE5-417B-4152-9DD1-7336027D087D}" type="slidenum">
              <a:rPr lang="en-GB" smtClean="0"/>
              <a:t>‹#›</a:t>
            </a:fld>
            <a:endParaRPr lang="en-GB"/>
          </a:p>
        </p:txBody>
      </p:sp>
    </p:spTree>
    <p:extLst>
      <p:ext uri="{BB962C8B-B14F-4D97-AF65-F5344CB8AC3E}">
        <p14:creationId xmlns:p14="http://schemas.microsoft.com/office/powerpoint/2010/main" val="964051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580" y="3948697"/>
            <a:ext cx="9123680" cy="1832626"/>
          </a:xfrm>
          <a:noFill/>
          <a:ln>
            <a:noFill/>
          </a:ln>
        </p:spPr>
        <p:style>
          <a:lnRef idx="2">
            <a:schemeClr val="dk1"/>
          </a:lnRef>
          <a:fillRef idx="1">
            <a:schemeClr val="lt1"/>
          </a:fillRef>
          <a:effectRef idx="0">
            <a:schemeClr val="dk1"/>
          </a:effectRef>
          <a:fontRef idx="minor">
            <a:schemeClr val="dk1"/>
          </a:fontRef>
        </p:style>
        <p:txBody>
          <a:bodyPr/>
          <a:lstStyle/>
          <a:p>
            <a:pPr algn="l"/>
            <a:r>
              <a:rPr lang="en-GB" dirty="0" smtClean="0"/>
              <a:t>Is there a place for the public in higher education?</a:t>
            </a:r>
            <a:endParaRPr lang="en-GB" dirty="0"/>
          </a:p>
        </p:txBody>
      </p:sp>
      <p:sp>
        <p:nvSpPr>
          <p:cNvPr id="3" name="Subtitle 2"/>
          <p:cNvSpPr>
            <a:spLocks noGrp="1"/>
          </p:cNvSpPr>
          <p:nvPr>
            <p:ph type="subTitle" idx="1"/>
          </p:nvPr>
        </p:nvSpPr>
        <p:spPr>
          <a:xfrm>
            <a:off x="-1422400" y="6184651"/>
            <a:ext cx="9144000" cy="1655762"/>
          </a:xfrm>
        </p:spPr>
        <p:txBody>
          <a:bodyPr>
            <a:normAutofit/>
          </a:bodyPr>
          <a:lstStyle/>
          <a:p>
            <a:r>
              <a:rPr lang="en-GB" sz="3600" dirty="0" smtClean="0"/>
              <a:t>Ellen Tullo and Luisa Wakeling</a:t>
            </a:r>
            <a:endParaRPr lang="en-GB" sz="3600" dirty="0"/>
          </a:p>
        </p:txBody>
      </p:sp>
      <p:pic>
        <p:nvPicPr>
          <p:cNvPr id="5" name="Picture 4"/>
          <p:cNvPicPr>
            <a:picLocks noChangeAspect="1"/>
          </p:cNvPicPr>
          <p:nvPr/>
        </p:nvPicPr>
        <p:blipFill>
          <a:blip r:embed="rId2"/>
          <a:stretch>
            <a:fillRect/>
          </a:stretch>
        </p:blipFill>
        <p:spPr>
          <a:xfrm>
            <a:off x="470778" y="355140"/>
            <a:ext cx="5960502" cy="30326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b="20145"/>
          <a:stretch/>
        </p:blipFill>
        <p:spPr>
          <a:xfrm>
            <a:off x="8595360" y="3421172"/>
            <a:ext cx="3226274" cy="288767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7254240" y="355140"/>
            <a:ext cx="4262040" cy="245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633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4"/>
            <a:ext cx="10515600" cy="1325563"/>
          </a:xfrm>
        </p:spPr>
        <p:txBody>
          <a:bodyPr>
            <a:normAutofit/>
          </a:bodyPr>
          <a:lstStyle/>
          <a:p>
            <a:r>
              <a:rPr lang="en-GB" sz="4800" dirty="0" smtClean="0"/>
              <a:t>NUAGE partnership</a:t>
            </a:r>
            <a:endParaRPr lang="en-GB" sz="4800" dirty="0"/>
          </a:p>
        </p:txBody>
      </p:sp>
      <p:sp>
        <p:nvSpPr>
          <p:cNvPr id="3" name="Content Placeholder 2"/>
          <p:cNvSpPr>
            <a:spLocks noGrp="1"/>
          </p:cNvSpPr>
          <p:nvPr>
            <p:ph idx="1"/>
          </p:nvPr>
        </p:nvSpPr>
        <p:spPr>
          <a:xfrm>
            <a:off x="101699" y="1252954"/>
            <a:ext cx="8691880" cy="4351338"/>
          </a:xfrm>
        </p:spPr>
        <p:txBody>
          <a:bodyPr/>
          <a:lstStyle/>
          <a:p>
            <a:pPr marL="0" indent="0">
              <a:buNone/>
            </a:pPr>
            <a:r>
              <a:rPr lang="en-GB" sz="2400" dirty="0" smtClean="0"/>
              <a:t>Normally research and PPI/E</a:t>
            </a:r>
          </a:p>
          <a:p>
            <a:r>
              <a:rPr lang="en-GB" sz="2400" dirty="0"/>
              <a:t>A</a:t>
            </a:r>
            <a:r>
              <a:rPr lang="en-GB" sz="2400" dirty="0" smtClean="0"/>
              <a:t>dopting a </a:t>
            </a:r>
            <a:r>
              <a:rPr lang="en-GB" sz="2400" dirty="0"/>
              <a:t>“patient” or “client” role. </a:t>
            </a:r>
            <a:endParaRPr lang="en-GB" sz="2400" dirty="0" smtClean="0"/>
          </a:p>
          <a:p>
            <a:r>
              <a:rPr lang="en-GB" sz="2400" dirty="0"/>
              <a:t>With responsibility to civic society, is it time we involved the public </a:t>
            </a:r>
            <a:r>
              <a:rPr lang="en-GB" sz="2400" b="1" dirty="0">
                <a:solidFill>
                  <a:srgbClr val="FF0000"/>
                </a:solidFill>
              </a:rPr>
              <a:t>meaningfully</a:t>
            </a:r>
            <a:r>
              <a:rPr lang="en-GB" sz="2400" dirty="0"/>
              <a:t> to capture the realities of our </a:t>
            </a:r>
            <a:r>
              <a:rPr lang="en-GB" sz="2400" b="1" u="sng" dirty="0"/>
              <a:t>taught disciplines </a:t>
            </a:r>
            <a:r>
              <a:rPr lang="en-GB" sz="2400" dirty="0"/>
              <a:t>as experienced by people in the </a:t>
            </a:r>
            <a:r>
              <a:rPr lang="en-GB" sz="2400" dirty="0" smtClean="0"/>
              <a:t>community?</a:t>
            </a:r>
          </a:p>
          <a:p>
            <a:endParaRPr lang="en-GB" sz="2400" dirty="0"/>
          </a:p>
          <a:p>
            <a:pPr marL="0" indent="0">
              <a:buNone/>
            </a:pPr>
            <a:r>
              <a:rPr lang="en-GB" sz="2400" dirty="0"/>
              <a:t>Newcastle University Ageing Generations Education </a:t>
            </a:r>
            <a:r>
              <a:rPr lang="en-GB" sz="2400" dirty="0" smtClean="0"/>
              <a:t>(NUAGE)</a:t>
            </a:r>
            <a:endParaRPr lang="en-GB" sz="2400" dirty="0"/>
          </a:p>
          <a:p>
            <a:endParaRPr lang="en-GB" sz="2400" dirty="0"/>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928" r="42770" b="28284"/>
          <a:stretch/>
        </p:blipFill>
        <p:spPr>
          <a:xfrm>
            <a:off x="9415604" y="316074"/>
            <a:ext cx="2335794" cy="4418486"/>
          </a:xfrm>
          <a:prstGeom prst="rect">
            <a:avLst/>
          </a:prstGeom>
        </p:spPr>
      </p:pic>
      <p:pic>
        <p:nvPicPr>
          <p:cNvPr id="5" name="Picture 4"/>
          <p:cNvPicPr>
            <a:picLocks noChangeAspect="1"/>
          </p:cNvPicPr>
          <p:nvPr/>
        </p:nvPicPr>
        <p:blipFill rotWithShape="1">
          <a:blip r:embed="rId4"/>
          <a:srcRect r="31622"/>
          <a:stretch/>
        </p:blipFill>
        <p:spPr>
          <a:xfrm>
            <a:off x="8165117" y="4583529"/>
            <a:ext cx="3690796" cy="1328445"/>
          </a:xfrm>
          <a:prstGeom prst="rect">
            <a:avLst/>
          </a:prstGeom>
        </p:spPr>
      </p:pic>
      <p:sp>
        <p:nvSpPr>
          <p:cNvPr id="6" name="Rectangle 5"/>
          <p:cNvSpPr/>
          <p:nvPr/>
        </p:nvSpPr>
        <p:spPr>
          <a:xfrm>
            <a:off x="8793579" y="5944207"/>
            <a:ext cx="2433871" cy="646331"/>
          </a:xfrm>
          <a:prstGeom prst="rect">
            <a:avLst/>
          </a:prstGeom>
        </p:spPr>
        <p:txBody>
          <a:bodyPr wrap="none">
            <a:spAutoFit/>
          </a:bodyPr>
          <a:lstStyle/>
          <a:p>
            <a:r>
              <a:rPr lang="en-GB" dirty="0"/>
              <a:t>Valuing Our Intellectual </a:t>
            </a:r>
            <a:endParaRPr lang="en-GB" dirty="0" smtClean="0"/>
          </a:p>
          <a:p>
            <a:r>
              <a:rPr lang="en-GB" dirty="0" smtClean="0"/>
              <a:t>Capital </a:t>
            </a:r>
            <a:r>
              <a:rPr lang="en-GB" dirty="0"/>
              <a:t>and Experience</a:t>
            </a:r>
          </a:p>
        </p:txBody>
      </p:sp>
      <p:sp>
        <p:nvSpPr>
          <p:cNvPr id="8" name="Rectangle 7"/>
          <p:cNvSpPr/>
          <p:nvPr/>
        </p:nvSpPr>
        <p:spPr>
          <a:xfrm>
            <a:off x="389438" y="4274018"/>
            <a:ext cx="7487941"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en-GB" sz="2000" dirty="0"/>
              <a:t>To approach the subject of ageing broadly- multidiscipline.</a:t>
            </a:r>
          </a:p>
          <a:p>
            <a:endParaRPr lang="en-GB" sz="2000" dirty="0"/>
          </a:p>
          <a:p>
            <a:pPr marL="342900" indent="-342900">
              <a:buFont typeface="Arial" panose="020B0604020202020204" pitchFamily="34" charset="0"/>
              <a:buChar char="•"/>
            </a:pPr>
            <a:r>
              <a:rPr lang="en-GB" sz="2000" dirty="0"/>
              <a:t>To challenge ageism and negative stereotypes.</a:t>
            </a:r>
          </a:p>
          <a:p>
            <a:endParaRPr lang="en-GB" sz="2000" dirty="0"/>
          </a:p>
          <a:p>
            <a:pPr marL="342900" indent="-342900">
              <a:buFont typeface="Arial" panose="020B0604020202020204" pitchFamily="34" charset="0"/>
              <a:buChar char="•"/>
            </a:pPr>
            <a:r>
              <a:rPr lang="en-GB" sz="2000" dirty="0"/>
              <a:t>To introduce aspects of ageing research at Newcastle University, encouraging students to reflect on how they might consider ageing in their future career or own research.</a:t>
            </a:r>
          </a:p>
        </p:txBody>
      </p:sp>
    </p:spTree>
    <p:extLst>
      <p:ext uri="{BB962C8B-B14F-4D97-AF65-F5344CB8AC3E}">
        <p14:creationId xmlns:p14="http://schemas.microsoft.com/office/powerpoint/2010/main" val="28411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GB" dirty="0" smtClean="0"/>
              <a:t/>
            </a:r>
            <a:br>
              <a:rPr lang="en-GB" dirty="0" smtClean="0"/>
            </a:br>
            <a:r>
              <a:rPr lang="en-GB" dirty="0" smtClean="0"/>
              <a:t>  NUAGE </a:t>
            </a:r>
            <a:r>
              <a:rPr lang="en-GB" dirty="0"/>
              <a:t>e</a:t>
            </a:r>
            <a:r>
              <a:rPr lang="en-GB" dirty="0" smtClean="0"/>
              <a:t>ngagement through partnership</a:t>
            </a:r>
            <a:br>
              <a:rPr lang="en-GB" dirty="0" smtClean="0"/>
            </a:br>
            <a:endParaRPr lang="en-GB" dirty="0"/>
          </a:p>
        </p:txBody>
      </p:sp>
      <p:sp>
        <p:nvSpPr>
          <p:cNvPr id="4" name="Rectangle 3"/>
          <p:cNvSpPr/>
          <p:nvPr/>
        </p:nvSpPr>
        <p:spPr>
          <a:xfrm>
            <a:off x="1001486" y="2072640"/>
            <a:ext cx="2995748" cy="3596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Design stage:</a:t>
            </a:r>
          </a:p>
          <a:p>
            <a:pPr marL="285750" indent="-285750" algn="ctr">
              <a:buFont typeface="Arial" panose="020B0604020202020204" pitchFamily="34" charset="0"/>
              <a:buChar char="•"/>
            </a:pPr>
            <a:r>
              <a:rPr lang="en-GB" sz="2000" dirty="0" smtClean="0"/>
              <a:t>Student needs assessment</a:t>
            </a:r>
          </a:p>
          <a:p>
            <a:pPr marL="285750" indent="-285750" algn="ctr">
              <a:buFont typeface="Arial" panose="020B0604020202020204" pitchFamily="34" charset="0"/>
              <a:buChar char="•"/>
            </a:pPr>
            <a:r>
              <a:rPr lang="en-GB" sz="2000" dirty="0" smtClean="0"/>
              <a:t>Public preferences</a:t>
            </a:r>
          </a:p>
          <a:p>
            <a:pPr marL="285750" indent="-285750" algn="ctr">
              <a:buFont typeface="Arial" panose="020B0604020202020204" pitchFamily="34" charset="0"/>
              <a:buChar char="•"/>
            </a:pPr>
            <a:r>
              <a:rPr lang="en-GB" sz="2000" dirty="0" smtClean="0"/>
              <a:t>Draft and refine curriculum</a:t>
            </a:r>
          </a:p>
          <a:p>
            <a:pPr marL="285750" indent="-285750" algn="ctr">
              <a:buFont typeface="Arial" panose="020B0604020202020204" pitchFamily="34" charset="0"/>
              <a:buChar char="•"/>
            </a:pPr>
            <a:r>
              <a:rPr lang="en-GB" sz="2000" dirty="0" smtClean="0"/>
              <a:t>Pilot</a:t>
            </a:r>
          </a:p>
          <a:p>
            <a:pPr marL="285750" indent="-285750" algn="ctr">
              <a:buFont typeface="Arial" panose="020B0604020202020204" pitchFamily="34" charset="0"/>
              <a:buChar char="•"/>
            </a:pPr>
            <a:endParaRPr lang="en-GB" dirty="0"/>
          </a:p>
        </p:txBody>
      </p:sp>
      <p:sp>
        <p:nvSpPr>
          <p:cNvPr id="5" name="Rectangle 4"/>
          <p:cNvSpPr/>
          <p:nvPr/>
        </p:nvSpPr>
        <p:spPr>
          <a:xfrm>
            <a:off x="4362337" y="2064275"/>
            <a:ext cx="2995748" cy="35966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Implementation stage:</a:t>
            </a:r>
          </a:p>
          <a:p>
            <a:pPr marL="285750" indent="-285750" algn="ctr">
              <a:buFont typeface="Arial" panose="020B0604020202020204" pitchFamily="34" charset="0"/>
              <a:buChar char="•"/>
            </a:pPr>
            <a:r>
              <a:rPr lang="en-GB" sz="2000" dirty="0" smtClean="0"/>
              <a:t>Create learning materials</a:t>
            </a:r>
          </a:p>
          <a:p>
            <a:pPr marL="285750" indent="-285750" algn="ctr">
              <a:buFont typeface="Arial" panose="020B0604020202020204" pitchFamily="34" charset="0"/>
              <a:buChar char="•"/>
            </a:pPr>
            <a:r>
              <a:rPr lang="en-GB" sz="2000" dirty="0" smtClean="0"/>
              <a:t>Teaching delivery</a:t>
            </a:r>
          </a:p>
          <a:p>
            <a:pPr marL="285750" indent="-285750" algn="ctr">
              <a:buFont typeface="Arial" panose="020B0604020202020204" pitchFamily="34" charset="0"/>
              <a:buChar char="•"/>
            </a:pPr>
            <a:r>
              <a:rPr lang="en-GB" sz="2000" dirty="0" smtClean="0"/>
              <a:t>Facilitating group discussions</a:t>
            </a:r>
          </a:p>
          <a:p>
            <a:pPr marL="285750" indent="-285750" algn="ctr">
              <a:buFont typeface="Arial" panose="020B0604020202020204" pitchFamily="34" charset="0"/>
              <a:buChar char="•"/>
            </a:pPr>
            <a:r>
              <a:rPr lang="en-GB" sz="2000" dirty="0" smtClean="0"/>
              <a:t>Interaction with students</a:t>
            </a:r>
          </a:p>
        </p:txBody>
      </p:sp>
      <p:sp>
        <p:nvSpPr>
          <p:cNvPr id="6" name="Rectangle 5"/>
          <p:cNvSpPr/>
          <p:nvPr/>
        </p:nvSpPr>
        <p:spPr>
          <a:xfrm>
            <a:off x="7723188" y="2064275"/>
            <a:ext cx="2995748" cy="35966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Evaluation stage:</a:t>
            </a:r>
          </a:p>
          <a:p>
            <a:pPr marL="285750" indent="-285750" algn="ctr">
              <a:buFont typeface="Arial" panose="020B0604020202020204" pitchFamily="34" charset="0"/>
              <a:buChar char="•"/>
            </a:pPr>
            <a:r>
              <a:rPr lang="en-GB" sz="2000" dirty="0" smtClean="0"/>
              <a:t>Outcomes selected</a:t>
            </a:r>
          </a:p>
          <a:p>
            <a:pPr marL="285750" indent="-285750" algn="ctr">
              <a:buFont typeface="Arial" panose="020B0604020202020204" pitchFamily="34" charset="0"/>
              <a:buChar char="•"/>
            </a:pPr>
            <a:r>
              <a:rPr lang="en-GB" sz="2000" dirty="0" smtClean="0"/>
              <a:t>Methods chosen</a:t>
            </a:r>
          </a:p>
          <a:p>
            <a:pPr marL="285750" indent="-285750" algn="ctr">
              <a:buFont typeface="Arial" panose="020B0604020202020204" pitchFamily="34" charset="0"/>
              <a:buChar char="•"/>
            </a:pPr>
            <a:r>
              <a:rPr lang="en-GB" sz="2000" dirty="0" smtClean="0"/>
              <a:t>Data collection and analysis</a:t>
            </a:r>
          </a:p>
          <a:p>
            <a:pPr marL="285750" indent="-285750" algn="ctr">
              <a:buFont typeface="Arial" panose="020B0604020202020204" pitchFamily="34" charset="0"/>
              <a:buChar char="•"/>
            </a:pPr>
            <a:r>
              <a:rPr lang="en-GB" sz="2000" dirty="0" smtClean="0"/>
              <a:t>Report writing</a:t>
            </a:r>
          </a:p>
          <a:p>
            <a:pPr marL="285750" indent="-285750" algn="ctr">
              <a:buFont typeface="Arial" panose="020B0604020202020204" pitchFamily="34" charset="0"/>
              <a:buChar char="•"/>
            </a:pPr>
            <a:r>
              <a:rPr lang="en-GB" sz="2000" dirty="0" smtClean="0"/>
              <a:t>Dissemination</a:t>
            </a:r>
          </a:p>
        </p:txBody>
      </p:sp>
      <p:sp>
        <p:nvSpPr>
          <p:cNvPr id="8" name="Right Arrow 7"/>
          <p:cNvSpPr/>
          <p:nvPr/>
        </p:nvSpPr>
        <p:spPr>
          <a:xfrm>
            <a:off x="1459345" y="1996284"/>
            <a:ext cx="9056255" cy="76661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Engaging older people through partnership</a:t>
            </a:r>
            <a:endParaRPr lang="en-GB" dirty="0"/>
          </a:p>
        </p:txBody>
      </p:sp>
      <p:sp>
        <p:nvSpPr>
          <p:cNvPr id="9" name="TextBox 8"/>
          <p:cNvSpPr txBox="1"/>
          <p:nvPr/>
        </p:nvSpPr>
        <p:spPr>
          <a:xfrm>
            <a:off x="201685" y="1346257"/>
            <a:ext cx="292759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EXBEX ‘Experts by experience’</a:t>
            </a:r>
            <a:endParaRPr lang="en-GB" sz="2800" b="1" dirty="0"/>
          </a:p>
        </p:txBody>
      </p:sp>
      <p:sp>
        <p:nvSpPr>
          <p:cNvPr id="7" name="TextBox 6"/>
          <p:cNvSpPr txBox="1"/>
          <p:nvPr/>
        </p:nvSpPr>
        <p:spPr>
          <a:xfrm>
            <a:off x="6709971" y="6107239"/>
            <a:ext cx="4642618" cy="584775"/>
          </a:xfrm>
          <a:prstGeom prst="rect">
            <a:avLst/>
          </a:prstGeom>
          <a:noFill/>
        </p:spPr>
        <p:txBody>
          <a:bodyPr wrap="none" rtlCol="0">
            <a:spAutoFit/>
          </a:bodyPr>
          <a:lstStyle/>
          <a:p>
            <a:r>
              <a:rPr lang="en-GB" sz="3200" dirty="0" smtClean="0"/>
              <a:t>Sustained and meaningful!</a:t>
            </a:r>
            <a:endParaRPr lang="en-GB" sz="3200" dirty="0"/>
          </a:p>
        </p:txBody>
      </p:sp>
    </p:spTree>
    <p:extLst>
      <p:ext uri="{BB962C8B-B14F-4D97-AF65-F5344CB8AC3E}">
        <p14:creationId xmlns:p14="http://schemas.microsoft.com/office/powerpoint/2010/main" val="1230880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240" y="142240"/>
            <a:ext cx="11135360" cy="1754326"/>
          </a:xfrm>
          <a:prstGeom prst="rect">
            <a:avLst/>
          </a:prstGeom>
          <a:noFill/>
        </p:spPr>
        <p:txBody>
          <a:bodyPr wrap="square" rtlCol="0">
            <a:spAutoFit/>
          </a:bodyPr>
          <a:lstStyle/>
          <a:p>
            <a:r>
              <a:rPr lang="en-GB" sz="3600" dirty="0" smtClean="0"/>
              <a:t>What the public can do and the benefits of involving them in teaching about ageing as explained by our member of the public Mr John Lloyd…</a:t>
            </a:r>
            <a:endParaRPr lang="en-GB" sz="3600" dirty="0"/>
          </a:p>
        </p:txBody>
      </p:sp>
    </p:spTree>
    <p:extLst>
      <p:ext uri="{BB962C8B-B14F-4D97-AF65-F5344CB8AC3E}">
        <p14:creationId xmlns:p14="http://schemas.microsoft.com/office/powerpoint/2010/main" val="402934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20" y="1406371"/>
            <a:ext cx="10581640" cy="4351338"/>
          </a:xfrm>
        </p:spPr>
        <p:txBody>
          <a:bodyPr/>
          <a:lstStyle/>
          <a:p>
            <a:r>
              <a:rPr lang="en-GB" dirty="0" smtClean="0"/>
              <a:t>Does your subject have an expert in the </a:t>
            </a:r>
          </a:p>
          <a:p>
            <a:pPr marL="0" indent="0">
              <a:buNone/>
            </a:pPr>
            <a:r>
              <a:rPr lang="en-GB" dirty="0"/>
              <a:t> </a:t>
            </a:r>
            <a:r>
              <a:rPr lang="en-GB" dirty="0" smtClean="0"/>
              <a:t>  community</a:t>
            </a:r>
            <a:r>
              <a:rPr lang="en-GB" dirty="0"/>
              <a:t>? </a:t>
            </a:r>
            <a:endParaRPr lang="en-GB" dirty="0" smtClean="0"/>
          </a:p>
          <a:p>
            <a:endParaRPr lang="en-GB" dirty="0"/>
          </a:p>
          <a:p>
            <a:r>
              <a:rPr lang="en-GB" dirty="0" smtClean="0"/>
              <a:t>Do </a:t>
            </a:r>
            <a:r>
              <a:rPr lang="en-GB" dirty="0"/>
              <a:t>you involve the </a:t>
            </a:r>
            <a:r>
              <a:rPr lang="en-GB" dirty="0" smtClean="0"/>
              <a:t>public at any stage?</a:t>
            </a:r>
          </a:p>
          <a:p>
            <a:endParaRPr lang="en-GB" dirty="0"/>
          </a:p>
          <a:p>
            <a:r>
              <a:rPr lang="en-GB" dirty="0" smtClean="0"/>
              <a:t>Can you involve them earlier in module design? </a:t>
            </a:r>
          </a:p>
          <a:p>
            <a:endParaRPr lang="en-GB" dirty="0"/>
          </a:p>
          <a:p>
            <a:r>
              <a:rPr lang="en-GB" dirty="0" smtClean="0"/>
              <a:t>Could they be involved in assessment or evaluation?</a:t>
            </a:r>
            <a:endParaRPr lang="en-GB" dirty="0"/>
          </a:p>
          <a:p>
            <a:endParaRPr lang="en-GB" dirty="0" smtClean="0"/>
          </a:p>
          <a:p>
            <a:pPr marL="0" indent="0">
              <a:buNone/>
            </a:pPr>
            <a:endParaRPr lang="en-GB" dirty="0" smtClean="0"/>
          </a:p>
        </p:txBody>
      </p:sp>
      <p:pic>
        <p:nvPicPr>
          <p:cNvPr id="4" name="Picture 3"/>
          <p:cNvPicPr>
            <a:picLocks noChangeAspect="1"/>
          </p:cNvPicPr>
          <p:nvPr/>
        </p:nvPicPr>
        <p:blipFill>
          <a:blip r:embed="rId2"/>
          <a:stretch>
            <a:fillRect/>
          </a:stretch>
        </p:blipFill>
        <p:spPr>
          <a:xfrm>
            <a:off x="6990080" y="268458"/>
            <a:ext cx="4972599" cy="3313582"/>
          </a:xfrm>
          <a:prstGeom prst="rect">
            <a:avLst/>
          </a:prstGeom>
        </p:spPr>
      </p:pic>
    </p:spTree>
    <p:extLst>
      <p:ext uri="{BB962C8B-B14F-4D97-AF65-F5344CB8AC3E}">
        <p14:creationId xmlns:p14="http://schemas.microsoft.com/office/powerpoint/2010/main" val="209452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386</Words>
  <Application>Microsoft Office PowerPoint</Application>
  <PresentationFormat>Widescreen</PresentationFormat>
  <Paragraphs>52</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Is there a place for the public in higher education?</vt:lpstr>
      <vt:lpstr>NUAGE partnership</vt:lpstr>
      <vt:lpstr>   NUAGE engagement through partnership </vt:lpstr>
      <vt:lpstr>PowerPoint Presentation</vt:lpstr>
      <vt:lpstr>PowerPoint Presentation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place for the public in higher education?</dc:title>
  <dc:creator>Luisa Wakeling</dc:creator>
  <cp:lastModifiedBy>Claire Burnham</cp:lastModifiedBy>
  <cp:revision>11</cp:revision>
  <dcterms:created xsi:type="dcterms:W3CDTF">2019-03-21T14:10:14Z</dcterms:created>
  <dcterms:modified xsi:type="dcterms:W3CDTF">2019-04-16T15:23:02Z</dcterms:modified>
</cp:coreProperties>
</file>