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352" r:id="rId3"/>
    <p:sldId id="302" r:id="rId4"/>
    <p:sldId id="338" r:id="rId5"/>
    <p:sldId id="348" r:id="rId6"/>
    <p:sldId id="353" r:id="rId7"/>
    <p:sldId id="357" r:id="rId8"/>
    <p:sldId id="354" r:id="rId9"/>
    <p:sldId id="358" r:id="rId10"/>
    <p:sldId id="359" r:id="rId11"/>
    <p:sldId id="356" r:id="rId12"/>
    <p:sldId id="355" r:id="rId13"/>
  </p:sldIdLst>
  <p:sldSz cx="9144000" cy="5143500" type="screen16x9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66"/>
    <a:srgbClr val="F2750E"/>
    <a:srgbClr val="00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82946"/>
  </p:normalViewPr>
  <p:slideViewPr>
    <p:cSldViewPr snapToGrid="0" snapToObjects="1">
      <p:cViewPr varScale="1">
        <p:scale>
          <a:sx n="159" d="100"/>
          <a:sy n="159" d="100"/>
        </p:scale>
        <p:origin x="156" y="3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9" d="100"/>
          <a:sy n="79" d="100"/>
        </p:scale>
        <p:origin x="-330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3D3E5-3443-4ACF-9A94-A821817B324C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68987EDD-3964-4C0A-9336-6E46205C47D1}">
      <dgm:prSet phldrT="[Text]"/>
      <dgm:spPr/>
      <dgm:t>
        <a:bodyPr/>
        <a:lstStyle/>
        <a:p>
          <a:r>
            <a:rPr lang="en-GB" b="1" dirty="0" smtClean="0"/>
            <a:t>2017/18 </a:t>
          </a:r>
        </a:p>
        <a:p>
          <a:r>
            <a:rPr lang="en-GB" dirty="0" smtClean="0"/>
            <a:t>Pilot phase 1: feasibility study</a:t>
          </a:r>
          <a:endParaRPr lang="en-GB" dirty="0"/>
        </a:p>
      </dgm:t>
    </dgm:pt>
    <dgm:pt modelId="{84547D04-18E8-4E6C-8103-FA6FE60F96E6}" type="parTrans" cxnId="{2C165C6D-8C7F-4D81-AC46-4A44BB696BC7}">
      <dgm:prSet/>
      <dgm:spPr/>
      <dgm:t>
        <a:bodyPr/>
        <a:lstStyle/>
        <a:p>
          <a:endParaRPr lang="en-GB"/>
        </a:p>
      </dgm:t>
    </dgm:pt>
    <dgm:pt modelId="{C5E18B81-1B5A-4C01-A13E-6194EDE5534D}" type="sibTrans" cxnId="{2C165C6D-8C7F-4D81-AC46-4A44BB696BC7}">
      <dgm:prSet/>
      <dgm:spPr/>
      <dgm:t>
        <a:bodyPr/>
        <a:lstStyle/>
        <a:p>
          <a:endParaRPr lang="en-GB"/>
        </a:p>
      </dgm:t>
    </dgm:pt>
    <dgm:pt modelId="{A034CC50-FDFB-44A8-B326-78FDD214DA84}">
      <dgm:prSet phldrT="[Text]"/>
      <dgm:spPr/>
      <dgm:t>
        <a:bodyPr/>
        <a:lstStyle/>
        <a:p>
          <a:r>
            <a:rPr lang="en-GB" b="1" dirty="0" smtClean="0"/>
            <a:t>2018/19</a:t>
          </a:r>
        </a:p>
        <a:p>
          <a:r>
            <a:rPr lang="en-GB" dirty="0" smtClean="0"/>
            <a:t>Pilot phase 2: implementation</a:t>
          </a:r>
        </a:p>
        <a:p>
          <a:endParaRPr lang="en-GB" dirty="0"/>
        </a:p>
      </dgm:t>
    </dgm:pt>
    <dgm:pt modelId="{3261EFB5-60B2-489F-83F9-A63E4B9312FB}" type="parTrans" cxnId="{A995D296-4826-4679-BF5A-FD6CA8121FFC}">
      <dgm:prSet/>
      <dgm:spPr/>
      <dgm:t>
        <a:bodyPr/>
        <a:lstStyle/>
        <a:p>
          <a:endParaRPr lang="en-GB"/>
        </a:p>
      </dgm:t>
    </dgm:pt>
    <dgm:pt modelId="{9FDCD047-5E26-41E8-A3D3-E6D2B7972FD3}" type="sibTrans" cxnId="{A995D296-4826-4679-BF5A-FD6CA8121FFC}">
      <dgm:prSet/>
      <dgm:spPr/>
      <dgm:t>
        <a:bodyPr/>
        <a:lstStyle/>
        <a:p>
          <a:endParaRPr lang="en-GB"/>
        </a:p>
      </dgm:t>
    </dgm:pt>
    <dgm:pt modelId="{AACB138D-6F3C-4F90-B3B3-437A0F7BFCD1}">
      <dgm:prSet phldrT="[Text]"/>
      <dgm:spPr/>
      <dgm:t>
        <a:bodyPr/>
        <a:lstStyle/>
        <a:p>
          <a:r>
            <a:rPr lang="en-GB" b="1" dirty="0" smtClean="0"/>
            <a:t>2019/20 – 2021/22 </a:t>
          </a:r>
        </a:p>
        <a:p>
          <a:r>
            <a:rPr lang="en-GB" dirty="0" smtClean="0"/>
            <a:t>Phase 3: expansion</a:t>
          </a:r>
          <a:endParaRPr lang="en-GB" dirty="0"/>
        </a:p>
      </dgm:t>
    </dgm:pt>
    <dgm:pt modelId="{8EC559AD-1BD7-491B-A91F-30C355995387}" type="parTrans" cxnId="{3A425FF3-76C4-4045-8031-18D524E88B9E}">
      <dgm:prSet/>
      <dgm:spPr/>
      <dgm:t>
        <a:bodyPr/>
        <a:lstStyle/>
        <a:p>
          <a:endParaRPr lang="en-GB"/>
        </a:p>
      </dgm:t>
    </dgm:pt>
    <dgm:pt modelId="{0F486FE7-E3E8-4B76-BCF9-AACCD7D2D02C}" type="sibTrans" cxnId="{3A425FF3-76C4-4045-8031-18D524E88B9E}">
      <dgm:prSet/>
      <dgm:spPr/>
      <dgm:t>
        <a:bodyPr/>
        <a:lstStyle/>
        <a:p>
          <a:endParaRPr lang="en-GB"/>
        </a:p>
      </dgm:t>
    </dgm:pt>
    <dgm:pt modelId="{229ECE26-6B5A-45DF-B85F-14F90FEB2C5D}" type="pres">
      <dgm:prSet presAssocID="{0D73D3E5-3443-4ACF-9A94-A821817B324C}" presName="CompostProcess" presStyleCnt="0">
        <dgm:presLayoutVars>
          <dgm:dir/>
          <dgm:resizeHandles val="exact"/>
        </dgm:presLayoutVars>
      </dgm:prSet>
      <dgm:spPr/>
    </dgm:pt>
    <dgm:pt modelId="{96B1C463-F809-495A-BED7-F1EF897CC068}" type="pres">
      <dgm:prSet presAssocID="{0D73D3E5-3443-4ACF-9A94-A821817B324C}" presName="arrow" presStyleLbl="bgShp" presStyleIdx="0" presStyleCnt="1"/>
      <dgm:spPr/>
    </dgm:pt>
    <dgm:pt modelId="{217A54F9-A108-484C-916A-B5DB6F17438E}" type="pres">
      <dgm:prSet presAssocID="{0D73D3E5-3443-4ACF-9A94-A821817B324C}" presName="linearProcess" presStyleCnt="0"/>
      <dgm:spPr/>
    </dgm:pt>
    <dgm:pt modelId="{2E052506-1FE8-44A4-BA6D-959BA54112D7}" type="pres">
      <dgm:prSet presAssocID="{68987EDD-3964-4C0A-9336-6E46205C47D1}" presName="textNode" presStyleLbl="node1" presStyleIdx="0" presStyleCnt="3" custScaleX="66754" custLinFactX="-8580" custLinFactNeighborX="-100000" custLinFactNeighborY="47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61E9DB-7A8D-4938-A03B-69F413628D02}" type="pres">
      <dgm:prSet presAssocID="{C5E18B81-1B5A-4C01-A13E-6194EDE5534D}" presName="sibTrans" presStyleCnt="0"/>
      <dgm:spPr/>
    </dgm:pt>
    <dgm:pt modelId="{970A9C29-5F90-433E-BC90-F8C29DEA8466}" type="pres">
      <dgm:prSet presAssocID="{A034CC50-FDFB-44A8-B326-78FDD214DA84}" presName="textNode" presStyleLbl="node1" presStyleIdx="1" presStyleCnt="3" custScaleX="65817" custLinFactX="-6356" custLinFactNeighborX="-100000" custLinFactNeighborY="142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40C7393-7A4E-4F57-A9D9-C9A66FFF4851}" type="pres">
      <dgm:prSet presAssocID="{9FDCD047-5E26-41E8-A3D3-E6D2B7972FD3}" presName="sibTrans" presStyleCnt="0"/>
      <dgm:spPr/>
    </dgm:pt>
    <dgm:pt modelId="{2D40A698-B186-4823-9255-FCE794AAD0BE}" type="pres">
      <dgm:prSet presAssocID="{AACB138D-6F3C-4F90-B3B3-437A0F7BFCD1}" presName="textNode" presStyleLbl="node1" presStyleIdx="2" presStyleCnt="3" custScaleX="66458" custLinFactX="-4891" custLinFactNeighborX="-100000" custLinFactNeighborY="47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1546041-FD48-4BE7-8468-B8D917798AC5}" type="presOf" srcId="{0D73D3E5-3443-4ACF-9A94-A821817B324C}" destId="{229ECE26-6B5A-45DF-B85F-14F90FEB2C5D}" srcOrd="0" destOrd="0" presId="urn:microsoft.com/office/officeart/2005/8/layout/hProcess9"/>
    <dgm:cxn modelId="{2C165C6D-8C7F-4D81-AC46-4A44BB696BC7}" srcId="{0D73D3E5-3443-4ACF-9A94-A821817B324C}" destId="{68987EDD-3964-4C0A-9336-6E46205C47D1}" srcOrd="0" destOrd="0" parTransId="{84547D04-18E8-4E6C-8103-FA6FE60F96E6}" sibTransId="{C5E18B81-1B5A-4C01-A13E-6194EDE5534D}"/>
    <dgm:cxn modelId="{6FD23A13-CF59-4A0A-B76D-E2437761B737}" type="presOf" srcId="{68987EDD-3964-4C0A-9336-6E46205C47D1}" destId="{2E052506-1FE8-44A4-BA6D-959BA54112D7}" srcOrd="0" destOrd="0" presId="urn:microsoft.com/office/officeart/2005/8/layout/hProcess9"/>
    <dgm:cxn modelId="{1B2AAB23-244A-45E1-91A3-DBB690595EB4}" type="presOf" srcId="{AACB138D-6F3C-4F90-B3B3-437A0F7BFCD1}" destId="{2D40A698-B186-4823-9255-FCE794AAD0BE}" srcOrd="0" destOrd="0" presId="urn:microsoft.com/office/officeart/2005/8/layout/hProcess9"/>
    <dgm:cxn modelId="{84A44BF3-0D42-400F-BA7D-E4B50115602B}" type="presOf" srcId="{A034CC50-FDFB-44A8-B326-78FDD214DA84}" destId="{970A9C29-5F90-433E-BC90-F8C29DEA8466}" srcOrd="0" destOrd="0" presId="urn:microsoft.com/office/officeart/2005/8/layout/hProcess9"/>
    <dgm:cxn modelId="{3A425FF3-76C4-4045-8031-18D524E88B9E}" srcId="{0D73D3E5-3443-4ACF-9A94-A821817B324C}" destId="{AACB138D-6F3C-4F90-B3B3-437A0F7BFCD1}" srcOrd="2" destOrd="0" parTransId="{8EC559AD-1BD7-491B-A91F-30C355995387}" sibTransId="{0F486FE7-E3E8-4B76-BCF9-AACCD7D2D02C}"/>
    <dgm:cxn modelId="{A995D296-4826-4679-BF5A-FD6CA8121FFC}" srcId="{0D73D3E5-3443-4ACF-9A94-A821817B324C}" destId="{A034CC50-FDFB-44A8-B326-78FDD214DA84}" srcOrd="1" destOrd="0" parTransId="{3261EFB5-60B2-489F-83F9-A63E4B9312FB}" sibTransId="{9FDCD047-5E26-41E8-A3D3-E6D2B7972FD3}"/>
    <dgm:cxn modelId="{D6C0B6B3-B17E-4377-85DC-F4EEE421A608}" type="presParOf" srcId="{229ECE26-6B5A-45DF-B85F-14F90FEB2C5D}" destId="{96B1C463-F809-495A-BED7-F1EF897CC068}" srcOrd="0" destOrd="0" presId="urn:microsoft.com/office/officeart/2005/8/layout/hProcess9"/>
    <dgm:cxn modelId="{A07F9914-D726-457D-B13A-23E459384C71}" type="presParOf" srcId="{229ECE26-6B5A-45DF-B85F-14F90FEB2C5D}" destId="{217A54F9-A108-484C-916A-B5DB6F17438E}" srcOrd="1" destOrd="0" presId="urn:microsoft.com/office/officeart/2005/8/layout/hProcess9"/>
    <dgm:cxn modelId="{4980D0E8-5543-497C-87D3-BCAC99E93BCE}" type="presParOf" srcId="{217A54F9-A108-484C-916A-B5DB6F17438E}" destId="{2E052506-1FE8-44A4-BA6D-959BA54112D7}" srcOrd="0" destOrd="0" presId="urn:microsoft.com/office/officeart/2005/8/layout/hProcess9"/>
    <dgm:cxn modelId="{F00D9169-79D4-4806-A946-A53DFBD5DB46}" type="presParOf" srcId="{217A54F9-A108-484C-916A-B5DB6F17438E}" destId="{A361E9DB-7A8D-4938-A03B-69F413628D02}" srcOrd="1" destOrd="0" presId="urn:microsoft.com/office/officeart/2005/8/layout/hProcess9"/>
    <dgm:cxn modelId="{DB6F0ADE-003F-4D83-A0F8-E82D788E8109}" type="presParOf" srcId="{217A54F9-A108-484C-916A-B5DB6F17438E}" destId="{970A9C29-5F90-433E-BC90-F8C29DEA8466}" srcOrd="2" destOrd="0" presId="urn:microsoft.com/office/officeart/2005/8/layout/hProcess9"/>
    <dgm:cxn modelId="{EA5E56BE-DE89-4FD2-B83F-10BA18E9D4D7}" type="presParOf" srcId="{217A54F9-A108-484C-916A-B5DB6F17438E}" destId="{840C7393-7A4E-4F57-A9D9-C9A66FFF4851}" srcOrd="3" destOrd="0" presId="urn:microsoft.com/office/officeart/2005/8/layout/hProcess9"/>
    <dgm:cxn modelId="{6ED2692C-BF69-40D3-AD80-3EDB20087EA3}" type="presParOf" srcId="{217A54F9-A108-484C-916A-B5DB6F17438E}" destId="{2D40A698-B186-4823-9255-FCE794AAD0B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1C463-F809-495A-BED7-F1EF897CC068}">
      <dsp:nvSpPr>
        <dsp:cNvPr id="0" name=""/>
        <dsp:cNvSpPr/>
      </dsp:nvSpPr>
      <dsp:spPr>
        <a:xfrm>
          <a:off x="572103" y="0"/>
          <a:ext cx="6483837" cy="3790156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052506-1FE8-44A4-BA6D-959BA54112D7}">
      <dsp:nvSpPr>
        <dsp:cNvPr id="0" name=""/>
        <dsp:cNvSpPr/>
      </dsp:nvSpPr>
      <dsp:spPr>
        <a:xfrm>
          <a:off x="795361" y="1144248"/>
          <a:ext cx="1638995" cy="151606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2017/18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Pilot phase 1: feasibility study</a:t>
          </a:r>
          <a:endParaRPr lang="en-GB" sz="1600" kern="1200" dirty="0"/>
        </a:p>
      </dsp:txBody>
      <dsp:txXfrm>
        <a:off x="869369" y="1218256"/>
        <a:ext cx="1490979" cy="1368046"/>
      </dsp:txXfrm>
    </dsp:sp>
    <dsp:sp modelId="{970A9C29-5F90-433E-BC90-F8C29DEA8466}">
      <dsp:nvSpPr>
        <dsp:cNvPr id="0" name=""/>
        <dsp:cNvSpPr/>
      </dsp:nvSpPr>
      <dsp:spPr>
        <a:xfrm>
          <a:off x="2671283" y="1158650"/>
          <a:ext cx="1615989" cy="151606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2018/19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Pilot phase 2: implementation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kern="1200" dirty="0"/>
        </a:p>
      </dsp:txBody>
      <dsp:txXfrm>
        <a:off x="2745291" y="1232658"/>
        <a:ext cx="1467973" cy="1368046"/>
      </dsp:txXfrm>
    </dsp:sp>
    <dsp:sp modelId="{2D40A698-B186-4823-9255-FCE794AAD0BE}">
      <dsp:nvSpPr>
        <dsp:cNvPr id="0" name=""/>
        <dsp:cNvSpPr/>
      </dsp:nvSpPr>
      <dsp:spPr>
        <a:xfrm>
          <a:off x="4505562" y="1144248"/>
          <a:ext cx="1631727" cy="151606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/>
            <a:t>2019/20 – 2021/22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Phase 3: expansion</a:t>
          </a:r>
          <a:endParaRPr lang="en-GB" sz="1600" kern="1200" dirty="0"/>
        </a:p>
      </dsp:txBody>
      <dsp:txXfrm>
        <a:off x="4579570" y="1218256"/>
        <a:ext cx="1483711" cy="1368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ABAA3-A773-49CC-B9FC-A84EF3AC2CDA}" type="datetimeFigureOut">
              <a:rPr lang="en-GB" smtClean="0"/>
              <a:t>28/06/2019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11245-B140-42A5-94E5-C6508A5DC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374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C10CA-100A-A24C-8F09-C767CB1015A8}" type="datetimeFigureOut">
              <a:rPr lang="en-US" smtClean="0"/>
              <a:pPr/>
              <a:t>6/28/2019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FC684-293E-EA42-B1F0-498D26726B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009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C909B31-B1D4-2C46-9A75-B4ECE5819730}" type="slidenum">
              <a:rPr lang="en-US" sz="1200" baseline="0"/>
              <a:pPr/>
              <a:t>1</a:t>
            </a:fld>
            <a:endParaRPr lang="en-US" sz="1200" baseline="0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>
                <a:solidFill>
                  <a:srgbClr val="731F43"/>
                </a:solidFill>
                <a:ea typeface="ＭＳ Ｐゴシック" charset="0"/>
              </a:rPr>
              <a:t>Change pics here</a:t>
            </a:r>
          </a:p>
        </p:txBody>
      </p:sp>
    </p:spTree>
    <p:extLst>
      <p:ext uri="{BB962C8B-B14F-4D97-AF65-F5344CB8AC3E}">
        <p14:creationId xmlns:p14="http://schemas.microsoft.com/office/powerpoint/2010/main" val="1926411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30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Image from ‘Get started guide for the participant’ https://uniwise1.sharepoint.com/:w:/r/sites/Support-Centre/_layouts/15/Doc.aspx?sourcedoc=%7B90987d81-019f-469b-a660-f07f5085d90c%7D&amp;action=default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733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2222-995C-354E-A3E9-724BB9201404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35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B250-5A3F-3547-AF06-0D80AEB4DC29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54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5F27F-C4E1-6248-B94A-AAFF0B82CB7A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48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A20AFAEC-6401-CF4F-8E9F-AE4129D64CA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62000" y="857250"/>
            <a:ext cx="8382000" cy="0"/>
          </a:xfrm>
          <a:prstGeom prst="line">
            <a:avLst/>
          </a:prstGeom>
          <a:noFill/>
          <a:ln w="9525">
            <a:solidFill>
              <a:srgbClr val="66666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73110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>
            <a:normAutofit/>
          </a:bodyPr>
          <a:lstStyle>
            <a:lvl1pPr algn="l">
              <a:defRPr sz="24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A74E-B806-0B46-AAA0-0F1F38AED293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20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4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4F5CA-0956-2D48-972C-B78B83728C64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419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FEE7-AEA9-9F47-9996-193124F64793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188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AC9C-11A6-4B4D-B7AB-C0849273E114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54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2E3DA-90AF-8C4B-AE46-48864981F5B8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85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1405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8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8E95F-E8E7-F34F-BA85-34EB176FF86A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9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54A9-A823-8543-84C7-73188BB39C41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8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3" y="178175"/>
            <a:ext cx="6459225" cy="461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4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C2860-1718-C14F-9390-0B99BDD40048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9697" y="4767266"/>
            <a:ext cx="349696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67745-E17C-874C-B973-050C58E97FA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4BACE5-C681-8C4F-BAFD-3E3BD121EBC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5566" y="1"/>
            <a:ext cx="2168434" cy="95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013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342892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342892" rtl="0" eaLnBrk="1" latinLnBrk="0" hangingPunct="1">
        <a:spcBef>
          <a:spcPct val="20000"/>
        </a:spcBef>
        <a:buClr>
          <a:schemeClr val="tx1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342892" rtl="0" eaLnBrk="1" latinLnBrk="0" hangingPunct="1">
        <a:spcBef>
          <a:spcPct val="20000"/>
        </a:spcBef>
        <a:buClr>
          <a:schemeClr val="tx1"/>
        </a:buClr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342892" rtl="0" eaLnBrk="1" latinLnBrk="0" hangingPunct="1">
        <a:spcBef>
          <a:spcPct val="20000"/>
        </a:spcBef>
        <a:buClr>
          <a:schemeClr val="tx1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342892" rtl="0" eaLnBrk="1" latinLnBrk="0" hangingPunct="1">
        <a:spcBef>
          <a:spcPct val="20000"/>
        </a:spcBef>
        <a:buClr>
          <a:schemeClr val="tx1"/>
        </a:buClr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342892" rtl="0" eaLnBrk="1" latinLnBrk="0" hangingPunct="1">
        <a:spcBef>
          <a:spcPct val="20000"/>
        </a:spcBef>
        <a:buClr>
          <a:schemeClr val="tx1"/>
        </a:buClr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524663" y="789620"/>
            <a:ext cx="554956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GB" baseline="0" dirty="0">
                <a:latin typeface="Arial Bold" charset="0"/>
              </a:rPr>
              <a:t>Diversifying online examination </a:t>
            </a:r>
            <a:r>
              <a:rPr lang="en-GB" baseline="0" dirty="0" smtClean="0">
                <a:latin typeface="Arial Bold" charset="0"/>
              </a:rPr>
              <a:t>provision</a:t>
            </a:r>
            <a:endParaRPr lang="en-US" baseline="0" dirty="0">
              <a:latin typeface="Arial Bold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D9E99E-DFAC-6244-BE4A-B27954C12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0BC45-25FD-9C46-84E6-759C7B993A52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97685D-1BCB-A84E-B8B4-1F9C355E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Learning and Teaching Development Service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D1869-F779-C64D-A88B-F188A6BE5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1" name="Picture 10" descr="s4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3722" y="789620"/>
            <a:ext cx="1630282" cy="4353020"/>
          </a:xfrm>
          <a:prstGeom prst="rect">
            <a:avLst/>
          </a:prstGeom>
        </p:spPr>
      </p:pic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739942" y="2905041"/>
            <a:ext cx="5955632" cy="1281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ct val="50000"/>
              </a:spcAft>
              <a:buClr>
                <a:srgbClr val="FF925C"/>
              </a:buClr>
            </a:pPr>
            <a:r>
              <a:rPr lang="en-US" sz="1600" dirty="0" smtClean="0">
                <a:latin typeface="Helvetica Light" charset="0"/>
              </a:rPr>
              <a:t>Dr Rebecca Gill</a:t>
            </a:r>
          </a:p>
          <a:p>
            <a:pPr algn="l">
              <a:spcAft>
                <a:spcPct val="50000"/>
              </a:spcAft>
              <a:buClr>
                <a:srgbClr val="FF925C"/>
              </a:buClr>
            </a:pPr>
            <a:r>
              <a:rPr lang="en-US" sz="1600" dirty="0" smtClean="0">
                <a:latin typeface="Helvetica Light" charset="0"/>
              </a:rPr>
              <a:t>Learning Enhancement and Technology Adviser, Learning and Teaching Development Service</a:t>
            </a:r>
            <a:endParaRPr lang="en-US" sz="1200" dirty="0" smtClean="0">
              <a:latin typeface="Helvetica Light" charset="0"/>
            </a:endParaRPr>
          </a:p>
          <a:p>
            <a:pPr algn="l">
              <a:spcAft>
                <a:spcPct val="50000"/>
              </a:spcAft>
              <a:buClr>
                <a:srgbClr val="FF925C"/>
              </a:buClr>
            </a:pPr>
            <a:endParaRPr lang="en-US" dirty="0">
              <a:solidFill>
                <a:srgbClr val="333333"/>
              </a:solidFill>
              <a:latin typeface="Helvetica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97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Accessibility: opportunities and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Assistive software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Bring your own device</a:t>
            </a:r>
          </a:p>
          <a:p>
            <a:pPr marL="0" indent="0">
              <a:buNone/>
            </a:pPr>
            <a:r>
              <a:rPr lang="en-GB" dirty="0" smtClean="0"/>
              <a:t>Noise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Students who don’t have a suitable laptop</a:t>
            </a:r>
            <a:endParaRPr lang="en-GB" dirty="0">
              <a:solidFill>
                <a:schemeClr val="tx1">
                  <a:lumMod val="50000"/>
                </a:schemeClr>
              </a:solidFill>
            </a:endParaRPr>
          </a:p>
          <a:p>
            <a:endParaRPr lang="en-GB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130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Accessibility: opportunities and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Assistive software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Bring your own device</a:t>
            </a:r>
          </a:p>
          <a:p>
            <a:pPr marL="0" indent="0">
              <a:buNone/>
            </a:pPr>
            <a:r>
              <a:rPr lang="en-GB" dirty="0" smtClean="0"/>
              <a:t>Noise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Students who don’t have a suitable laptop</a:t>
            </a:r>
            <a:endParaRPr lang="en-GB" dirty="0">
              <a:solidFill>
                <a:schemeClr val="tx1">
                  <a:lumMod val="50000"/>
                </a:schemeClr>
              </a:solidFill>
            </a:endParaRPr>
          </a:p>
          <a:p>
            <a:endParaRPr lang="en-GB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057900" y="1167640"/>
            <a:ext cx="2757492" cy="2713061"/>
          </a:xfrm>
          <a:prstGeom prst="wedgeRoundRectCallout">
            <a:avLst>
              <a:gd name="adj1" fmla="val -38030"/>
              <a:gd name="adj2" fmla="val 66678"/>
              <a:gd name="adj3" fmla="val 16667"/>
            </a:avLst>
          </a:prstGeom>
          <a:noFill/>
          <a:ln w="57150"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170132" y="1200154"/>
            <a:ext cx="277385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It was much easier to concentrate on laptops as there was not as much of a noise created from people typing as there was on the university </a:t>
            </a:r>
            <a:r>
              <a:rPr lang="en-GB" sz="2000" dirty="0" smtClean="0"/>
              <a:t>computers</a:t>
            </a:r>
          </a:p>
          <a:p>
            <a:r>
              <a:rPr lang="en-GB" sz="1600" dirty="0" smtClean="0"/>
              <a:t>Psychology Stage 2 student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316819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Accessibility: opportunities and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Assistive software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Bring your own device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Noise</a:t>
            </a:r>
          </a:p>
          <a:p>
            <a:pPr marL="0" indent="0">
              <a:buNone/>
            </a:pPr>
            <a:r>
              <a:rPr lang="en-GB" dirty="0" smtClean="0"/>
              <a:t>Students who don’t have a suitable laptop</a:t>
            </a:r>
            <a:endParaRPr lang="en-GB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78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old" charset="0"/>
              </a:rPr>
              <a:t>Education Strategy</a:t>
            </a:r>
            <a:endParaRPr lang="en-US" dirty="0">
              <a:latin typeface="Arial Bold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227" y="1167191"/>
            <a:ext cx="7572921" cy="331725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dirty="0" smtClean="0"/>
              <a:t>Develop </a:t>
            </a:r>
            <a:r>
              <a:rPr lang="en-GB" dirty="0"/>
              <a:t>and implement comprehensive approaches to online assessment, marking and feedback, </a:t>
            </a:r>
            <a:r>
              <a:rPr lang="en-GB" dirty="0">
                <a:solidFill>
                  <a:schemeClr val="accent3"/>
                </a:solidFill>
              </a:rPr>
              <a:t>making online summative assessment possible across a wide range of assessment types</a:t>
            </a:r>
            <a:r>
              <a:rPr lang="en-GB" dirty="0"/>
              <a:t> and enabling the wider adoption of electronic submission and marking of all appropriate student assignments.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19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Arial Bold" panose="020B0704020202020204" pitchFamily="34" charset="0"/>
                <a:cs typeface="Arial Bold" panose="020B0704020202020204" pitchFamily="34" charset="0"/>
              </a:rPr>
              <a:t>D</a:t>
            </a:r>
            <a:r>
              <a:rPr lang="en-GB" dirty="0" smtClean="0">
                <a:latin typeface="Arial Bold" panose="020B0704020202020204" pitchFamily="34" charset="0"/>
                <a:cs typeface="Arial Bold" panose="020B0704020202020204" pitchFamily="34" charset="0"/>
              </a:rPr>
              <a:t>iversifying and expanding online exam provision</a:t>
            </a:r>
            <a:endParaRPr lang="en-GB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733934867"/>
              </p:ext>
            </p:extLst>
          </p:nvPr>
        </p:nvGraphicFramePr>
        <p:xfrm>
          <a:off x="695156" y="977110"/>
          <a:ext cx="7628044" cy="3790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894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 Bold" panose="020B0704020202020204" pitchFamily="34" charset="0"/>
                <a:cs typeface="Arial Bold" panose="020B0704020202020204" pitchFamily="34" charset="0"/>
              </a:rPr>
              <a:t>WISEflow written exam interface</a:t>
            </a:r>
            <a:endParaRPr lang="en-GB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 descr="https://wiseflow.zendesk.com/hc/article_attachments/360024587614/Screenshot_2019-02-05_at_15.16.4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48" y="1200154"/>
            <a:ext cx="8104104" cy="2962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440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Arial Bold" panose="020B0704020202020204" pitchFamily="34" charset="0"/>
                <a:cs typeface="Arial Bold" panose="020B0704020202020204" pitchFamily="34" charset="0"/>
              </a:rPr>
              <a:t>Online written exams: what do students think?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30991" y="3010230"/>
            <a:ext cx="3862163" cy="1640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enjoyed having the freedom to edit the structure of the essay without having to cross things out and rewrite it. This is much more like the approach I would use when writing a long essay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French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stage 2 student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59085" y="1117785"/>
            <a:ext cx="4136571" cy="1376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a student with learning difficulties, dyslexia, it is one of the requirements I usually need for written sections. Therefore much easier for myself than paper. 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Biology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stage 1 student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4211" y="3156857"/>
            <a:ext cx="3893098" cy="1376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was so much easier to edit my work. Writing is a cyclical process, so being able to go back and amend my previous paragraph was really helpful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Operations 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Management stage 2 student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9992" y="1022462"/>
            <a:ext cx="3414650" cy="1640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GB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much prefer typing to written work as I know that my work is now perfectly legible and therefore my work can be marked to reflect my actual attainment.</a:t>
            </a: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Psychology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stage 2 student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570046" y="951791"/>
            <a:ext cx="3653611" cy="1817349"/>
          </a:xfrm>
          <a:prstGeom prst="wedgeRoundRectCallout">
            <a:avLst>
              <a:gd name="adj1" fmla="val -36122"/>
              <a:gd name="adj2" fmla="val 63343"/>
              <a:gd name="adj3" fmla="val 16667"/>
            </a:avLst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ular Callout 14"/>
          <p:cNvSpPr/>
          <p:nvPr/>
        </p:nvSpPr>
        <p:spPr>
          <a:xfrm>
            <a:off x="4528457" y="1052271"/>
            <a:ext cx="4164698" cy="1507752"/>
          </a:xfrm>
          <a:prstGeom prst="wedgeRoundRectCallout">
            <a:avLst>
              <a:gd name="adj1" fmla="val 34565"/>
              <a:gd name="adj2" fmla="val 64599"/>
              <a:gd name="adj3" fmla="val 16667"/>
            </a:avLst>
          </a:prstGeom>
          <a:noFill/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ular Callout 15"/>
          <p:cNvSpPr/>
          <p:nvPr/>
        </p:nvSpPr>
        <p:spPr>
          <a:xfrm>
            <a:off x="457203" y="3145971"/>
            <a:ext cx="3907969" cy="1387610"/>
          </a:xfrm>
          <a:prstGeom prst="wedgeRoundRectCallout">
            <a:avLst>
              <a:gd name="adj1" fmla="val -35071"/>
              <a:gd name="adj2" fmla="val 76295"/>
              <a:gd name="adj3" fmla="val 16667"/>
            </a:avLst>
          </a:prstGeom>
          <a:noFill/>
          <a:ln w="57150">
            <a:solidFill>
              <a:srgbClr val="7030A0"/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ounded Rectangular Callout 16"/>
          <p:cNvSpPr/>
          <p:nvPr/>
        </p:nvSpPr>
        <p:spPr>
          <a:xfrm>
            <a:off x="4716692" y="2942291"/>
            <a:ext cx="4128862" cy="1708131"/>
          </a:xfrm>
          <a:prstGeom prst="wedgeRoundRectCallout">
            <a:avLst>
              <a:gd name="adj1" fmla="val 34565"/>
              <a:gd name="adj2" fmla="val 64599"/>
              <a:gd name="adj3" fmla="val 16667"/>
            </a:avLst>
          </a:prstGeom>
          <a:noFill/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136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 Bold" panose="020B0704020202020204" pitchFamily="34" charset="0"/>
                <a:cs typeface="Arial Bold" panose="020B0704020202020204" pitchFamily="34" charset="0"/>
              </a:rPr>
              <a:t>WISEflow accessibility features</a:t>
            </a:r>
            <a:endParaRPr lang="en-GB" dirty="0">
              <a:latin typeface="Arial Bold" panose="020B0704020202020204" pitchFamily="34" charset="0"/>
              <a:cs typeface="Arial Bold" panose="020B0704020202020204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3636" y="1006326"/>
            <a:ext cx="1604950" cy="339407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7762" y="964044"/>
            <a:ext cx="5147866" cy="366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47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Accessibility: opportunities and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Assistive software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Bring your own device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Noise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Students who don’t have a suitable laptop</a:t>
            </a:r>
            <a:endParaRPr lang="en-GB" dirty="0">
              <a:solidFill>
                <a:schemeClr val="tx1">
                  <a:lumMod val="5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163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Accessibility: opportunities and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Assistive software</a:t>
            </a:r>
          </a:p>
          <a:p>
            <a:pPr marL="0" indent="0">
              <a:buNone/>
            </a:pPr>
            <a:r>
              <a:rPr lang="en-GB" dirty="0" smtClean="0"/>
              <a:t>Bring your own device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Noise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Students who don’t have a suitable laptop</a:t>
            </a:r>
            <a:endParaRPr lang="en-GB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103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Accessibility: opportunities and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Assistive software</a:t>
            </a:r>
          </a:p>
          <a:p>
            <a:pPr marL="0" indent="0">
              <a:buNone/>
            </a:pPr>
            <a:r>
              <a:rPr lang="en-GB" dirty="0" smtClean="0"/>
              <a:t>Bring your own device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Noise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>
                    <a:lumMod val="50000"/>
                  </a:schemeClr>
                </a:solidFill>
              </a:rPr>
              <a:t>Students who don’t have a suitable laptop</a:t>
            </a:r>
            <a:endParaRPr lang="en-GB" dirty="0">
              <a:solidFill>
                <a:schemeClr val="tx1">
                  <a:lumMod val="50000"/>
                </a:schemeClr>
              </a:solidFill>
            </a:endParaRPr>
          </a:p>
          <a:p>
            <a:endParaRPr lang="en-GB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18CC-426E-B646-BAE8-62FD99DF0625}" type="datetime1">
              <a:rPr lang="en-GB" smtClean="0"/>
              <a:t>28/06/2019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Learning and Teaching Development Service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5913235" y="1200154"/>
            <a:ext cx="2837788" cy="2704093"/>
          </a:xfrm>
          <a:prstGeom prst="wedgeRoundRectCallout">
            <a:avLst>
              <a:gd name="adj1" fmla="val -39332"/>
              <a:gd name="adj2" fmla="val 64477"/>
              <a:gd name="adj3" fmla="val 16667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009883" y="1283823"/>
            <a:ext cx="274114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Being able to type on a keyboard I am used to was great, although I had more anxiety before the exam about something going wrong with my </a:t>
            </a:r>
            <a:r>
              <a:rPr lang="en-GB" sz="2000" dirty="0" smtClean="0"/>
              <a:t>laptop</a:t>
            </a:r>
          </a:p>
          <a:p>
            <a:r>
              <a:rPr lang="en-GB" sz="1600" dirty="0" smtClean="0"/>
              <a:t>Psychology </a:t>
            </a:r>
            <a:r>
              <a:rPr lang="en-GB" sz="1600" dirty="0"/>
              <a:t>Stage 2 </a:t>
            </a:r>
            <a:r>
              <a:rPr lang="en-GB" sz="1600" dirty="0" smtClean="0"/>
              <a:t>student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589132972"/>
      </p:ext>
    </p:extLst>
  </p:cSld>
  <p:clrMapOvr>
    <a:masterClrMapping/>
  </p:clrMapOvr>
</p:sld>
</file>

<file path=ppt/theme/theme1.xml><?xml version="1.0" encoding="utf-8"?>
<a:theme xmlns:a="http://schemas.openxmlformats.org/drawingml/2006/main" name="facts and figures march 2014">
  <a:themeElements>
    <a:clrScheme name="Custom 3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4FB7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TDS_powerpoint_master_2018" id="{3A09209B-C975-A741-95D3-855EB4BD1AA1}" vid="{E9A05DE7-9BB8-424E-8BD5-53A833B740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LTDS_powerpoint_master_2018</Template>
  <TotalTime>1429</TotalTime>
  <Words>518</Words>
  <Application>Microsoft Office PowerPoint</Application>
  <PresentationFormat>On-screen Show (16:9)</PresentationFormat>
  <Paragraphs>96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ＭＳ Ｐゴシック</vt:lpstr>
      <vt:lpstr>Arial</vt:lpstr>
      <vt:lpstr>Arial Bold</vt:lpstr>
      <vt:lpstr>Calibri</vt:lpstr>
      <vt:lpstr>Helvetica Light</vt:lpstr>
      <vt:lpstr>Times New Roman</vt:lpstr>
      <vt:lpstr>facts and figures march 2014</vt:lpstr>
      <vt:lpstr>PowerPoint Presentation</vt:lpstr>
      <vt:lpstr>Education Strategy</vt:lpstr>
      <vt:lpstr>Diversifying and expanding online exam provision</vt:lpstr>
      <vt:lpstr>WISEflow written exam interface</vt:lpstr>
      <vt:lpstr>Online written exams: what do students think?</vt:lpstr>
      <vt:lpstr>WISEflow accessibility features</vt:lpstr>
      <vt:lpstr>Accessibility: opportunities and challenges</vt:lpstr>
      <vt:lpstr>Accessibility: opportunities and challenges</vt:lpstr>
      <vt:lpstr>Accessibility: opportunities and challenges</vt:lpstr>
      <vt:lpstr>Accessibility: opportunities and challenges</vt:lpstr>
      <vt:lpstr>Accessibility: opportunities and challenges</vt:lpstr>
      <vt:lpstr>Accessibility: opportunities and challenges</vt:lpstr>
    </vt:vector>
  </TitlesOfParts>
  <Company>Newcastle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Gill</dc:creator>
  <cp:lastModifiedBy>Claire Burnham</cp:lastModifiedBy>
  <cp:revision>120</cp:revision>
  <cp:lastPrinted>2019-01-07T16:17:34Z</cp:lastPrinted>
  <dcterms:created xsi:type="dcterms:W3CDTF">2018-08-24T08:00:09Z</dcterms:created>
  <dcterms:modified xsi:type="dcterms:W3CDTF">2019-06-28T15:03:48Z</dcterms:modified>
</cp:coreProperties>
</file>