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12"/>
  </p:notesMasterIdLst>
  <p:handoutMasterIdLst>
    <p:handoutMasterId r:id="rId13"/>
  </p:handoutMasterIdLst>
  <p:sldIdLst>
    <p:sldId id="261" r:id="rId3"/>
    <p:sldId id="297" r:id="rId4"/>
    <p:sldId id="298" r:id="rId5"/>
    <p:sldId id="286" r:id="rId6"/>
    <p:sldId id="288" r:id="rId7"/>
    <p:sldId id="289" r:id="rId8"/>
    <p:sldId id="294" r:id="rId9"/>
    <p:sldId id="291" r:id="rId10"/>
    <p:sldId id="296" r:id="rId11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y Keating" initials="LK" lastIdx="0" clrIdx="0">
    <p:extLst>
      <p:ext uri="{19B8F6BF-5375-455C-9EA6-DF929625EA0E}">
        <p15:presenceInfo xmlns:p15="http://schemas.microsoft.com/office/powerpoint/2012/main" userId="S-1-5-21-1417001333-839522115-1801674531-495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A72"/>
    <a:srgbClr val="07A7E3"/>
    <a:srgbClr val="1C1C1C"/>
    <a:srgbClr val="94D7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99" autoAdjust="0"/>
  </p:normalViewPr>
  <p:slideViewPr>
    <p:cSldViewPr snapToGrid="0">
      <p:cViewPr varScale="1">
        <p:scale>
          <a:sx n="119" d="100"/>
          <a:sy n="119" d="100"/>
        </p:scale>
        <p:origin x="9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70388C-2399-4447-B29B-2A8E39C7715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9715B7AB-71C9-424C-8B18-6D3F3B5BE4E3}">
      <dgm:prSet phldrT="[Text]" custT="1"/>
      <dgm:spPr>
        <a:solidFill>
          <a:srgbClr val="07A7E3"/>
        </a:solidFill>
      </dgm:spPr>
      <dgm:t>
        <a:bodyPr/>
        <a:lstStyle/>
        <a:p>
          <a:r>
            <a:rPr lang="en-GB" sz="2800" dirty="0"/>
            <a:t>Academic </a:t>
          </a:r>
          <a:r>
            <a:rPr lang="en-GB" sz="2800" dirty="0" smtClean="0"/>
            <a:t>skills resources</a:t>
          </a:r>
          <a:endParaRPr lang="en-GB" sz="2800" dirty="0"/>
        </a:p>
      </dgm:t>
    </dgm:pt>
    <dgm:pt modelId="{348D7E23-61B8-4B12-91E5-DE7593E4717D}" type="parTrans" cxnId="{70A44785-2FC3-4A4E-BCD1-74C0A75A9A20}">
      <dgm:prSet/>
      <dgm:spPr/>
      <dgm:t>
        <a:bodyPr/>
        <a:lstStyle/>
        <a:p>
          <a:endParaRPr lang="en-GB"/>
        </a:p>
      </dgm:t>
    </dgm:pt>
    <dgm:pt modelId="{1ED17792-2801-408C-8028-4BB9F225E6DC}" type="sibTrans" cxnId="{70A44785-2FC3-4A4E-BCD1-74C0A75A9A20}">
      <dgm:prSet/>
      <dgm:spPr>
        <a:ln>
          <a:solidFill>
            <a:srgbClr val="07A7E3"/>
          </a:solidFill>
        </a:ln>
      </dgm:spPr>
      <dgm:t>
        <a:bodyPr/>
        <a:lstStyle/>
        <a:p>
          <a:endParaRPr lang="en-GB"/>
        </a:p>
      </dgm:t>
    </dgm:pt>
    <dgm:pt modelId="{1D5C1298-DD1D-47A3-A805-AAEE787F1986}">
      <dgm:prSet phldrT="[Text]" custT="1"/>
      <dgm:spPr>
        <a:solidFill>
          <a:srgbClr val="113A72"/>
        </a:solidFill>
      </dgm:spPr>
      <dgm:t>
        <a:bodyPr/>
        <a:lstStyle/>
        <a:p>
          <a:r>
            <a:rPr lang="en-GB" sz="3200" dirty="0">
              <a:latin typeface="+mj-lt"/>
            </a:rPr>
            <a:t>Explore for yourselves</a:t>
          </a:r>
        </a:p>
      </dgm:t>
    </dgm:pt>
    <dgm:pt modelId="{ADA04062-72D3-47F3-87F2-013E11D80D56}" type="parTrans" cxnId="{947D1DA3-09D1-4E0A-B1ED-7262396F067D}">
      <dgm:prSet/>
      <dgm:spPr/>
      <dgm:t>
        <a:bodyPr/>
        <a:lstStyle/>
        <a:p>
          <a:endParaRPr lang="en-GB"/>
        </a:p>
      </dgm:t>
    </dgm:pt>
    <dgm:pt modelId="{F5F126EF-F250-4F33-8FB9-8709963D492E}" type="sibTrans" cxnId="{947D1DA3-09D1-4E0A-B1ED-7262396F067D}">
      <dgm:prSet/>
      <dgm:spPr/>
      <dgm:t>
        <a:bodyPr/>
        <a:lstStyle/>
        <a:p>
          <a:endParaRPr lang="en-GB"/>
        </a:p>
      </dgm:t>
    </dgm:pt>
    <dgm:pt modelId="{2B038C9C-01B7-4E00-AFAC-C6C479684919}">
      <dgm:prSet phldrT="[Text]" custT="1"/>
      <dgm:spPr>
        <a:solidFill>
          <a:srgbClr val="07A7E3"/>
        </a:solidFill>
      </dgm:spPr>
      <dgm:t>
        <a:bodyPr/>
        <a:lstStyle/>
        <a:p>
          <a:r>
            <a:rPr lang="en-GB" sz="3200" dirty="0">
              <a:latin typeface="+mj-lt"/>
            </a:rPr>
            <a:t>What we’ve been up to</a:t>
          </a:r>
        </a:p>
      </dgm:t>
    </dgm:pt>
    <dgm:pt modelId="{E19FCA4E-EB26-4C26-A0FC-BC57865FF6E8}" type="parTrans" cxnId="{375A2AFD-4343-4C98-A16E-50DE8F23B72B}">
      <dgm:prSet/>
      <dgm:spPr/>
      <dgm:t>
        <a:bodyPr/>
        <a:lstStyle/>
        <a:p>
          <a:endParaRPr lang="en-GB"/>
        </a:p>
      </dgm:t>
    </dgm:pt>
    <dgm:pt modelId="{1F9D7D5B-3744-43E3-85FA-02FEDCC18DDF}" type="sibTrans" cxnId="{375A2AFD-4343-4C98-A16E-50DE8F23B72B}">
      <dgm:prSet/>
      <dgm:spPr/>
      <dgm:t>
        <a:bodyPr/>
        <a:lstStyle/>
        <a:p>
          <a:endParaRPr lang="en-GB"/>
        </a:p>
      </dgm:t>
    </dgm:pt>
    <dgm:pt modelId="{CA74ECCE-20D5-440B-BD17-AFA5011AC219}">
      <dgm:prSet phldrT="[Text]" custT="1"/>
      <dgm:spPr>
        <a:solidFill>
          <a:srgbClr val="113A72"/>
        </a:solidFill>
      </dgm:spPr>
      <dgm:t>
        <a:bodyPr/>
        <a:lstStyle/>
        <a:p>
          <a:r>
            <a:rPr lang="en-GB" sz="2800" dirty="0"/>
            <a:t>Feedback and discussion</a:t>
          </a:r>
        </a:p>
      </dgm:t>
    </dgm:pt>
    <dgm:pt modelId="{0B58AB6A-6174-48F2-B420-072DD77A178E}" type="parTrans" cxnId="{6A2990B4-BE13-40CF-A12B-01D862104D4A}">
      <dgm:prSet/>
      <dgm:spPr/>
      <dgm:t>
        <a:bodyPr/>
        <a:lstStyle/>
        <a:p>
          <a:endParaRPr lang="en-GB"/>
        </a:p>
      </dgm:t>
    </dgm:pt>
    <dgm:pt modelId="{DC40957B-6BD6-4837-86D1-015D35EA5DB8}" type="sibTrans" cxnId="{6A2990B4-BE13-40CF-A12B-01D862104D4A}">
      <dgm:prSet/>
      <dgm:spPr/>
      <dgm:t>
        <a:bodyPr/>
        <a:lstStyle/>
        <a:p>
          <a:endParaRPr lang="en-GB"/>
        </a:p>
      </dgm:t>
    </dgm:pt>
    <dgm:pt modelId="{B1D460C6-200D-4A1D-B97B-CAB17CA5C334}">
      <dgm:prSet phldrT="[Text]" custT="1"/>
      <dgm:spPr>
        <a:solidFill>
          <a:srgbClr val="113A72"/>
        </a:solidFill>
      </dgm:spPr>
      <dgm:t>
        <a:bodyPr/>
        <a:lstStyle/>
        <a:p>
          <a:r>
            <a:rPr lang="en-GB" sz="2800" dirty="0" smtClean="0"/>
            <a:t>Take a look at our resources</a:t>
          </a:r>
          <a:endParaRPr lang="en-GB" sz="2800" dirty="0"/>
        </a:p>
      </dgm:t>
    </dgm:pt>
    <dgm:pt modelId="{760BF30A-C15F-4CD1-B9FB-8A295B7C57CF}" type="parTrans" cxnId="{F986DC45-F6A5-45F3-9012-913003A953CA}">
      <dgm:prSet/>
      <dgm:spPr/>
      <dgm:t>
        <a:bodyPr/>
        <a:lstStyle/>
        <a:p>
          <a:endParaRPr lang="en-US"/>
        </a:p>
      </dgm:t>
    </dgm:pt>
    <dgm:pt modelId="{EDF85D41-6325-403B-85A5-D28E138CE5B0}" type="sibTrans" cxnId="{F986DC45-F6A5-45F3-9012-913003A953CA}">
      <dgm:prSet/>
      <dgm:spPr/>
      <dgm:t>
        <a:bodyPr/>
        <a:lstStyle/>
        <a:p>
          <a:endParaRPr lang="en-US"/>
        </a:p>
      </dgm:t>
    </dgm:pt>
    <dgm:pt modelId="{49DFC33A-AC96-42CA-9EFE-91D67A8B1A49}">
      <dgm:prSet phldrT="[Text]" custT="1"/>
      <dgm:spPr>
        <a:solidFill>
          <a:srgbClr val="07A7E3"/>
        </a:solidFill>
      </dgm:spPr>
      <dgm:t>
        <a:bodyPr/>
        <a:lstStyle/>
        <a:p>
          <a:r>
            <a:rPr lang="en-GB" sz="2800" dirty="0" smtClean="0"/>
            <a:t>Research skills resources </a:t>
          </a:r>
          <a:endParaRPr lang="en-GB" sz="2800" dirty="0"/>
        </a:p>
      </dgm:t>
    </dgm:pt>
    <dgm:pt modelId="{9407D4FA-8D94-4259-8AE2-F23CC55B7C6A}" type="parTrans" cxnId="{39DA2CD6-95F0-4DD4-850D-23603912E298}">
      <dgm:prSet/>
      <dgm:spPr/>
      <dgm:t>
        <a:bodyPr/>
        <a:lstStyle/>
        <a:p>
          <a:endParaRPr lang="en-US"/>
        </a:p>
      </dgm:t>
    </dgm:pt>
    <dgm:pt modelId="{00758D4A-544E-4BFF-98A0-456C3052C7B1}" type="sibTrans" cxnId="{39DA2CD6-95F0-4DD4-850D-23603912E298}">
      <dgm:prSet/>
      <dgm:spPr/>
      <dgm:t>
        <a:bodyPr/>
        <a:lstStyle/>
        <a:p>
          <a:endParaRPr lang="en-US"/>
        </a:p>
      </dgm:t>
    </dgm:pt>
    <dgm:pt modelId="{460548E6-A27A-4874-A570-777C7739CE9E}" type="pres">
      <dgm:prSet presAssocID="{3570388C-2399-4447-B29B-2A8E39C77150}" presName="Name0" presStyleCnt="0">
        <dgm:presLayoutVars>
          <dgm:chMax val="7"/>
          <dgm:chPref val="7"/>
          <dgm:dir/>
        </dgm:presLayoutVars>
      </dgm:prSet>
      <dgm:spPr/>
    </dgm:pt>
    <dgm:pt modelId="{2F0C98C0-3A9D-44FB-A1C7-B030053785DA}" type="pres">
      <dgm:prSet presAssocID="{3570388C-2399-4447-B29B-2A8E39C77150}" presName="Name1" presStyleCnt="0"/>
      <dgm:spPr/>
    </dgm:pt>
    <dgm:pt modelId="{AF0A45D7-7533-4837-AAC3-3555CEEE9F46}" type="pres">
      <dgm:prSet presAssocID="{3570388C-2399-4447-B29B-2A8E39C77150}" presName="cycle" presStyleCnt="0"/>
      <dgm:spPr/>
    </dgm:pt>
    <dgm:pt modelId="{C6EDB19F-1203-4458-A5DB-BAB31298B16F}" type="pres">
      <dgm:prSet presAssocID="{3570388C-2399-4447-B29B-2A8E39C77150}" presName="srcNode" presStyleLbl="node1" presStyleIdx="0" presStyleCnt="2"/>
      <dgm:spPr/>
    </dgm:pt>
    <dgm:pt modelId="{86D4572E-AA6F-4DC4-8D24-7683049C5889}" type="pres">
      <dgm:prSet presAssocID="{3570388C-2399-4447-B29B-2A8E39C77150}" presName="conn" presStyleLbl="parChTrans1D2" presStyleIdx="0" presStyleCnt="1"/>
      <dgm:spPr/>
      <dgm:t>
        <a:bodyPr/>
        <a:lstStyle/>
        <a:p>
          <a:endParaRPr lang="en-US"/>
        </a:p>
      </dgm:t>
    </dgm:pt>
    <dgm:pt modelId="{D5A4C733-724E-4AE6-B63F-FA6B265E0E43}" type="pres">
      <dgm:prSet presAssocID="{3570388C-2399-4447-B29B-2A8E39C77150}" presName="extraNode" presStyleLbl="node1" presStyleIdx="0" presStyleCnt="2"/>
      <dgm:spPr/>
    </dgm:pt>
    <dgm:pt modelId="{55A9F4C2-5BA8-47CF-AD72-E49638FD5E16}" type="pres">
      <dgm:prSet presAssocID="{3570388C-2399-4447-B29B-2A8E39C77150}" presName="dstNode" presStyleLbl="node1" presStyleIdx="0" presStyleCnt="2"/>
      <dgm:spPr/>
    </dgm:pt>
    <dgm:pt modelId="{053D3CE9-2D24-4771-BBC9-2A09AE5F0E3B}" type="pres">
      <dgm:prSet presAssocID="{2B038C9C-01B7-4E00-AFAC-C6C479684919}" presName="text_1" presStyleLbl="node1" presStyleIdx="0" presStyleCnt="2" custScaleY="113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9CB8F-5A1D-4341-AD73-BC572089C270}" type="pres">
      <dgm:prSet presAssocID="{2B038C9C-01B7-4E00-AFAC-C6C479684919}" presName="accent_1" presStyleCnt="0"/>
      <dgm:spPr/>
    </dgm:pt>
    <dgm:pt modelId="{6036D01A-AA46-4112-BAFA-67390873DBB1}" type="pres">
      <dgm:prSet presAssocID="{2B038C9C-01B7-4E00-AFAC-C6C479684919}" presName="accentRepeatNode" presStyleLbl="solidFgAcc1" presStyleIdx="0" presStyleCnt="2"/>
      <dgm:spPr>
        <a:ln>
          <a:solidFill>
            <a:srgbClr val="07A7E3"/>
          </a:solidFill>
        </a:ln>
      </dgm:spPr>
    </dgm:pt>
    <dgm:pt modelId="{705F960B-E54F-469D-816A-EAE7390B89FB}" type="pres">
      <dgm:prSet presAssocID="{1D5C1298-DD1D-47A3-A805-AAEE787F1986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83485E-5C48-4C22-A786-60F238647EAB}" type="pres">
      <dgm:prSet presAssocID="{1D5C1298-DD1D-47A3-A805-AAEE787F1986}" presName="accent_2" presStyleCnt="0"/>
      <dgm:spPr/>
    </dgm:pt>
    <dgm:pt modelId="{B5C10361-0AE9-43A7-B7FD-E6049655AA25}" type="pres">
      <dgm:prSet presAssocID="{1D5C1298-DD1D-47A3-A805-AAEE787F1986}" presName="accentRepeatNode" presStyleLbl="solidFgAcc1" presStyleIdx="1" presStyleCnt="2"/>
      <dgm:spPr>
        <a:ln>
          <a:solidFill>
            <a:srgbClr val="113A72"/>
          </a:solidFill>
        </a:ln>
      </dgm:spPr>
    </dgm:pt>
  </dgm:ptLst>
  <dgm:cxnLst>
    <dgm:cxn modelId="{E1DBF452-668B-4E70-AC09-7CBDD66DA3A8}" type="presOf" srcId="{B1D460C6-200D-4A1D-B97B-CAB17CA5C334}" destId="{705F960B-E54F-469D-816A-EAE7390B89FB}" srcOrd="0" destOrd="1" presId="urn:microsoft.com/office/officeart/2008/layout/VerticalCurvedList"/>
    <dgm:cxn modelId="{EF1180DE-92B8-4407-9F83-C532F60C08F8}" type="presOf" srcId="{3570388C-2399-4447-B29B-2A8E39C77150}" destId="{460548E6-A27A-4874-A570-777C7739CE9E}" srcOrd="0" destOrd="0" presId="urn:microsoft.com/office/officeart/2008/layout/VerticalCurvedList"/>
    <dgm:cxn modelId="{21B03F02-B481-4F45-B8B6-20E3121CA092}" type="presOf" srcId="{49DFC33A-AC96-42CA-9EFE-91D67A8B1A49}" destId="{053D3CE9-2D24-4771-BBC9-2A09AE5F0E3B}" srcOrd="0" destOrd="2" presId="urn:microsoft.com/office/officeart/2008/layout/VerticalCurvedList"/>
    <dgm:cxn modelId="{26F899D9-6DA6-463A-96A7-B6422B360FDB}" type="presOf" srcId="{CA74ECCE-20D5-440B-BD17-AFA5011AC219}" destId="{705F960B-E54F-469D-816A-EAE7390B89FB}" srcOrd="0" destOrd="2" presId="urn:microsoft.com/office/officeart/2008/layout/VerticalCurvedList"/>
    <dgm:cxn modelId="{BADBE324-9A74-47AF-BEE7-8C9570241E79}" type="presOf" srcId="{9715B7AB-71C9-424C-8B18-6D3F3B5BE4E3}" destId="{053D3CE9-2D24-4771-BBC9-2A09AE5F0E3B}" srcOrd="0" destOrd="1" presId="urn:microsoft.com/office/officeart/2008/layout/VerticalCurvedList"/>
    <dgm:cxn modelId="{947D1DA3-09D1-4E0A-B1ED-7262396F067D}" srcId="{3570388C-2399-4447-B29B-2A8E39C77150}" destId="{1D5C1298-DD1D-47A3-A805-AAEE787F1986}" srcOrd="1" destOrd="0" parTransId="{ADA04062-72D3-47F3-87F2-013E11D80D56}" sibTransId="{F5F126EF-F250-4F33-8FB9-8709963D492E}"/>
    <dgm:cxn modelId="{1DA44800-5954-4287-A3D0-5EBD862720A1}" type="presOf" srcId="{2B038C9C-01B7-4E00-AFAC-C6C479684919}" destId="{053D3CE9-2D24-4771-BBC9-2A09AE5F0E3B}" srcOrd="0" destOrd="0" presId="urn:microsoft.com/office/officeart/2008/layout/VerticalCurvedList"/>
    <dgm:cxn modelId="{376DCAC9-1F5A-47FE-8826-E864F032F6F7}" type="presOf" srcId="{1D5C1298-DD1D-47A3-A805-AAEE787F1986}" destId="{705F960B-E54F-469D-816A-EAE7390B89FB}" srcOrd="0" destOrd="0" presId="urn:microsoft.com/office/officeart/2008/layout/VerticalCurvedList"/>
    <dgm:cxn modelId="{70A44785-2FC3-4A4E-BCD1-74C0A75A9A20}" srcId="{2B038C9C-01B7-4E00-AFAC-C6C479684919}" destId="{9715B7AB-71C9-424C-8B18-6D3F3B5BE4E3}" srcOrd="0" destOrd="0" parTransId="{348D7E23-61B8-4B12-91E5-DE7593E4717D}" sibTransId="{1ED17792-2801-408C-8028-4BB9F225E6DC}"/>
    <dgm:cxn modelId="{6A2990B4-BE13-40CF-A12B-01D862104D4A}" srcId="{1D5C1298-DD1D-47A3-A805-AAEE787F1986}" destId="{CA74ECCE-20D5-440B-BD17-AFA5011AC219}" srcOrd="1" destOrd="0" parTransId="{0B58AB6A-6174-48F2-B420-072DD77A178E}" sibTransId="{DC40957B-6BD6-4837-86D1-015D35EA5DB8}"/>
    <dgm:cxn modelId="{375A2AFD-4343-4C98-A16E-50DE8F23B72B}" srcId="{3570388C-2399-4447-B29B-2A8E39C77150}" destId="{2B038C9C-01B7-4E00-AFAC-C6C479684919}" srcOrd="0" destOrd="0" parTransId="{E19FCA4E-EB26-4C26-A0FC-BC57865FF6E8}" sibTransId="{1F9D7D5B-3744-43E3-85FA-02FEDCC18DDF}"/>
    <dgm:cxn modelId="{39DA2CD6-95F0-4DD4-850D-23603912E298}" srcId="{2B038C9C-01B7-4E00-AFAC-C6C479684919}" destId="{49DFC33A-AC96-42CA-9EFE-91D67A8B1A49}" srcOrd="1" destOrd="0" parTransId="{9407D4FA-8D94-4259-8AE2-F23CC55B7C6A}" sibTransId="{00758D4A-544E-4BFF-98A0-456C3052C7B1}"/>
    <dgm:cxn modelId="{F986DC45-F6A5-45F3-9012-913003A953CA}" srcId="{1D5C1298-DD1D-47A3-A805-AAEE787F1986}" destId="{B1D460C6-200D-4A1D-B97B-CAB17CA5C334}" srcOrd="0" destOrd="0" parTransId="{760BF30A-C15F-4CD1-B9FB-8A295B7C57CF}" sibTransId="{EDF85D41-6325-403B-85A5-D28E138CE5B0}"/>
    <dgm:cxn modelId="{E2A89EED-14D1-4C02-9E5E-AC414C3B2EB3}" type="presOf" srcId="{1ED17792-2801-408C-8028-4BB9F225E6DC}" destId="{86D4572E-AA6F-4DC4-8D24-7683049C5889}" srcOrd="0" destOrd="0" presId="urn:microsoft.com/office/officeart/2008/layout/VerticalCurvedList"/>
    <dgm:cxn modelId="{6240E915-6E04-45FA-BEA1-630D44AE93AE}" type="presParOf" srcId="{460548E6-A27A-4874-A570-777C7739CE9E}" destId="{2F0C98C0-3A9D-44FB-A1C7-B030053785DA}" srcOrd="0" destOrd="0" presId="urn:microsoft.com/office/officeart/2008/layout/VerticalCurvedList"/>
    <dgm:cxn modelId="{C1D93663-8CCD-4EE0-A03F-E78EF56F652A}" type="presParOf" srcId="{2F0C98C0-3A9D-44FB-A1C7-B030053785DA}" destId="{AF0A45D7-7533-4837-AAC3-3555CEEE9F46}" srcOrd="0" destOrd="0" presId="urn:microsoft.com/office/officeart/2008/layout/VerticalCurvedList"/>
    <dgm:cxn modelId="{8B34C950-5DBB-4863-8280-C7E3119306E5}" type="presParOf" srcId="{AF0A45D7-7533-4837-AAC3-3555CEEE9F46}" destId="{C6EDB19F-1203-4458-A5DB-BAB31298B16F}" srcOrd="0" destOrd="0" presId="urn:microsoft.com/office/officeart/2008/layout/VerticalCurvedList"/>
    <dgm:cxn modelId="{901C2298-7658-42D5-B1CB-FE4C93886E93}" type="presParOf" srcId="{AF0A45D7-7533-4837-AAC3-3555CEEE9F46}" destId="{86D4572E-AA6F-4DC4-8D24-7683049C5889}" srcOrd="1" destOrd="0" presId="urn:microsoft.com/office/officeart/2008/layout/VerticalCurvedList"/>
    <dgm:cxn modelId="{BFD8A1DB-EBA1-49CB-AEF3-0F0DDF71CC18}" type="presParOf" srcId="{AF0A45D7-7533-4837-AAC3-3555CEEE9F46}" destId="{D5A4C733-724E-4AE6-B63F-FA6B265E0E43}" srcOrd="2" destOrd="0" presId="urn:microsoft.com/office/officeart/2008/layout/VerticalCurvedList"/>
    <dgm:cxn modelId="{D3DCF42A-65AA-4231-9A83-DBB45867FAAD}" type="presParOf" srcId="{AF0A45D7-7533-4837-AAC3-3555CEEE9F46}" destId="{55A9F4C2-5BA8-47CF-AD72-E49638FD5E16}" srcOrd="3" destOrd="0" presId="urn:microsoft.com/office/officeart/2008/layout/VerticalCurvedList"/>
    <dgm:cxn modelId="{F4927AE1-F1EC-4C39-9AAD-DCE69164616B}" type="presParOf" srcId="{2F0C98C0-3A9D-44FB-A1C7-B030053785DA}" destId="{053D3CE9-2D24-4771-BBC9-2A09AE5F0E3B}" srcOrd="1" destOrd="0" presId="urn:microsoft.com/office/officeart/2008/layout/VerticalCurvedList"/>
    <dgm:cxn modelId="{BBA97C7C-1780-44BC-8065-85A9CF4C81DE}" type="presParOf" srcId="{2F0C98C0-3A9D-44FB-A1C7-B030053785DA}" destId="{CF59CB8F-5A1D-4341-AD73-BC572089C270}" srcOrd="2" destOrd="0" presId="urn:microsoft.com/office/officeart/2008/layout/VerticalCurvedList"/>
    <dgm:cxn modelId="{0046D25E-908D-417C-A7DD-F52A74609BB2}" type="presParOf" srcId="{CF59CB8F-5A1D-4341-AD73-BC572089C270}" destId="{6036D01A-AA46-4112-BAFA-67390873DBB1}" srcOrd="0" destOrd="0" presId="urn:microsoft.com/office/officeart/2008/layout/VerticalCurvedList"/>
    <dgm:cxn modelId="{D5CB3FE3-052B-401B-A0D9-33F610868D99}" type="presParOf" srcId="{2F0C98C0-3A9D-44FB-A1C7-B030053785DA}" destId="{705F960B-E54F-469D-816A-EAE7390B89FB}" srcOrd="3" destOrd="0" presId="urn:microsoft.com/office/officeart/2008/layout/VerticalCurvedList"/>
    <dgm:cxn modelId="{39F1C04D-861C-43E9-812F-07A118D954FC}" type="presParOf" srcId="{2F0C98C0-3A9D-44FB-A1C7-B030053785DA}" destId="{D583485E-5C48-4C22-A786-60F238647EAB}" srcOrd="4" destOrd="0" presId="urn:microsoft.com/office/officeart/2008/layout/VerticalCurvedList"/>
    <dgm:cxn modelId="{0C465CFA-5006-4D9F-B4A4-9CC038483028}" type="presParOf" srcId="{D583485E-5C48-4C22-A786-60F238647EAB}" destId="{B5C10361-0AE9-43A7-B7FD-E6049655AA2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4572E-AA6F-4DC4-8D24-7683049C5889}">
      <dsp:nvSpPr>
        <dsp:cNvPr id="0" name=""/>
        <dsp:cNvSpPr/>
      </dsp:nvSpPr>
      <dsp:spPr>
        <a:xfrm>
          <a:off x="-5935276" y="-915358"/>
          <a:ext cx="7121174" cy="7121174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12700" cap="flat" cmpd="sng" algn="ctr">
          <a:solidFill>
            <a:srgbClr val="07A7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3D3CE9-2D24-4771-BBC9-2A09AE5F0E3B}">
      <dsp:nvSpPr>
        <dsp:cNvPr id="0" name=""/>
        <dsp:cNvSpPr/>
      </dsp:nvSpPr>
      <dsp:spPr>
        <a:xfrm>
          <a:off x="972518" y="655318"/>
          <a:ext cx="7354360" cy="1712330"/>
        </a:xfrm>
        <a:prstGeom prst="rect">
          <a:avLst/>
        </a:prstGeom>
        <a:solidFill>
          <a:srgbClr val="07A7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9656" tIns="81280" rIns="81280" bIns="8128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>
              <a:latin typeface="+mj-lt"/>
            </a:rPr>
            <a:t>What we’ve been up to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/>
            <a:t>Academic </a:t>
          </a:r>
          <a:r>
            <a:rPr lang="en-GB" sz="2800" kern="1200" dirty="0" smtClean="0"/>
            <a:t>skills resources</a:t>
          </a:r>
          <a:endParaRPr lang="en-GB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 smtClean="0"/>
            <a:t>Research skills resources </a:t>
          </a:r>
          <a:endParaRPr lang="en-GB" sz="2800" kern="1200" dirty="0"/>
        </a:p>
      </dsp:txBody>
      <dsp:txXfrm>
        <a:off x="972518" y="655318"/>
        <a:ext cx="7354360" cy="1712330"/>
      </dsp:txXfrm>
    </dsp:sp>
    <dsp:sp modelId="{6036D01A-AA46-4112-BAFA-67390873DBB1}">
      <dsp:nvSpPr>
        <dsp:cNvPr id="0" name=""/>
        <dsp:cNvSpPr/>
      </dsp:nvSpPr>
      <dsp:spPr>
        <a:xfrm>
          <a:off x="27907" y="566872"/>
          <a:ext cx="1889222" cy="18892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7A7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5F960B-E54F-469D-816A-EAE7390B89FB}">
      <dsp:nvSpPr>
        <dsp:cNvPr id="0" name=""/>
        <dsp:cNvSpPr/>
      </dsp:nvSpPr>
      <dsp:spPr>
        <a:xfrm>
          <a:off x="972518" y="3023284"/>
          <a:ext cx="7354360" cy="1511377"/>
        </a:xfrm>
        <a:prstGeom prst="rect">
          <a:avLst/>
        </a:prstGeom>
        <a:solidFill>
          <a:srgbClr val="113A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9656" tIns="81280" rIns="81280" bIns="8128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>
              <a:latin typeface="+mj-lt"/>
            </a:rPr>
            <a:t>Explore for yourselves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 smtClean="0"/>
            <a:t>Take a look at our resources</a:t>
          </a:r>
          <a:endParaRPr lang="en-GB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/>
            <a:t>Feedback and discussion</a:t>
          </a:r>
        </a:p>
      </dsp:txBody>
      <dsp:txXfrm>
        <a:off x="972518" y="3023284"/>
        <a:ext cx="7354360" cy="1511377"/>
      </dsp:txXfrm>
    </dsp:sp>
    <dsp:sp modelId="{B5C10361-0AE9-43A7-B7FD-E6049655AA25}">
      <dsp:nvSpPr>
        <dsp:cNvPr id="0" name=""/>
        <dsp:cNvSpPr/>
      </dsp:nvSpPr>
      <dsp:spPr>
        <a:xfrm>
          <a:off x="27907" y="2834362"/>
          <a:ext cx="1889222" cy="18892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13A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0B412-5420-4238-9C49-C89FDD69682C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1C190-A79C-4094-92EE-963F1C7B1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778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979FE-67E5-48EF-899D-72077C952897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8F35B-21AD-4FB2-A13F-06F573237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809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8F35B-21AD-4FB2-A13F-06F5732376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444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8F35B-21AD-4FB2-A13F-06F5732376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080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8F35B-21AD-4FB2-A13F-06F57323760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052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9FB3D-A498-46D3-B74C-1FE32565B794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8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76671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13A72"/>
                </a:solidFill>
                <a:latin typeface="Bariol Bold" panose="02000506040000020003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5634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13A72"/>
                </a:solidFill>
                <a:latin typeface="Bariol Regular" panose="0200050604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562" y="272382"/>
            <a:ext cx="2245112" cy="73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9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3A72"/>
                </a:solidFill>
                <a:latin typeface="Bariol Bold" panose="02000506040000020003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3A72"/>
                </a:solidFill>
                <a:latin typeface="Bariol Regular" panose="02000506040000020003" pitchFamily="50" charset="0"/>
              </a:defRPr>
            </a:lvl1pPr>
            <a:lvl2pPr>
              <a:defRPr>
                <a:solidFill>
                  <a:srgbClr val="113A72"/>
                </a:solidFill>
                <a:latin typeface="Bariol Regular" panose="02000506040000020003" pitchFamily="50" charset="0"/>
              </a:defRPr>
            </a:lvl2pPr>
            <a:lvl3pPr>
              <a:defRPr>
                <a:solidFill>
                  <a:srgbClr val="113A72"/>
                </a:solidFill>
                <a:latin typeface="Bariol Regular" panose="02000506040000020003" pitchFamily="50" charset="0"/>
              </a:defRPr>
            </a:lvl3pPr>
            <a:lvl4pPr>
              <a:defRPr>
                <a:solidFill>
                  <a:srgbClr val="113A72"/>
                </a:solidFill>
                <a:latin typeface="Bariol Regular" panose="02000506040000020003" pitchFamily="50" charset="0"/>
              </a:defRPr>
            </a:lvl4pPr>
            <a:lvl5pPr>
              <a:defRPr>
                <a:solidFill>
                  <a:srgbClr val="113A72"/>
                </a:solidFill>
                <a:latin typeface="Bariol Regular" panose="02000506040000020003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ariol Regular" panose="02000506040000020003" pitchFamily="50" charset="0"/>
              </a:defRPr>
            </a:lvl1pPr>
          </a:lstStyle>
          <a:p>
            <a:fld id="{5F7C6DC9-0CD6-4626-9A67-0E4476B1A674}" type="datetimeFigureOut">
              <a:rPr lang="en-GB" smtClean="0"/>
              <a:pPr/>
              <a:t>08/07/2019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ariol Regular" panose="02000506040000020003" pitchFamily="50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ariol Regular" panose="02000506040000020003" pitchFamily="50" charset="0"/>
              </a:defRPr>
            </a:lvl1pPr>
          </a:lstStyle>
          <a:p>
            <a:fld id="{CF51C1B9-A5B9-468A-8A39-5BCC609557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ight Triangle 6"/>
          <p:cNvSpPr/>
          <p:nvPr userDrawn="1"/>
        </p:nvSpPr>
        <p:spPr>
          <a:xfrm flipH="1">
            <a:off x="9679259" y="4698959"/>
            <a:ext cx="2512741" cy="2159041"/>
          </a:xfrm>
          <a:prstGeom prst="rtTriangle">
            <a:avLst/>
          </a:prstGeom>
          <a:solidFill>
            <a:srgbClr val="113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562" y="272382"/>
            <a:ext cx="2245112" cy="7384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580" y="5664818"/>
            <a:ext cx="709965" cy="21298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0345003" y="5942568"/>
            <a:ext cx="169459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dirty="0">
                <a:solidFill>
                  <a:schemeClr val="bg1"/>
                </a:solidFill>
                <a:latin typeface="Bariol Regular" panose="02000506040000020003" pitchFamily="50" charset="0"/>
              </a:rPr>
              <a:t>@nclroblib</a:t>
            </a:r>
          </a:p>
          <a:p>
            <a:pPr algn="r"/>
            <a:r>
              <a:rPr lang="en-GB" sz="1300" dirty="0">
                <a:solidFill>
                  <a:schemeClr val="bg1"/>
                </a:solidFill>
                <a:latin typeface="Bariol Regular" panose="02000506040000020003" pitchFamily="50" charset="0"/>
              </a:rPr>
              <a:t>University Library</a:t>
            </a:r>
          </a:p>
          <a:p>
            <a:pPr algn="r"/>
            <a:r>
              <a:rPr lang="en-GB" sz="1300" dirty="0">
                <a:solidFill>
                  <a:schemeClr val="bg1"/>
                </a:solidFill>
                <a:latin typeface="Bariol Regular" panose="02000506040000020003" pitchFamily="50" charset="0"/>
              </a:rPr>
              <a:t>Explore the possibilities</a:t>
            </a:r>
          </a:p>
        </p:txBody>
      </p:sp>
    </p:spTree>
    <p:extLst>
      <p:ext uri="{BB962C8B-B14F-4D97-AF65-F5344CB8AC3E}">
        <p14:creationId xmlns:p14="http://schemas.microsoft.com/office/powerpoint/2010/main" val="193931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76671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13A72"/>
                </a:solidFill>
                <a:latin typeface="Bariol Bold" panose="02000506040000020003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5634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13A72"/>
                </a:solidFill>
                <a:latin typeface="Bariol Regular" panose="0200050604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562" y="272382"/>
            <a:ext cx="2245112" cy="73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7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9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3A72"/>
                </a:solidFill>
                <a:latin typeface="Bariol Bold" panose="0200050604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3A72"/>
                </a:solidFill>
                <a:latin typeface="Bariol Regular" panose="02000506040000020003" pitchFamily="50" charset="0"/>
              </a:defRPr>
            </a:lvl1pPr>
            <a:lvl2pPr>
              <a:defRPr>
                <a:solidFill>
                  <a:srgbClr val="113A72"/>
                </a:solidFill>
                <a:latin typeface="Bariol Regular" panose="02000506040000020003" pitchFamily="50" charset="0"/>
              </a:defRPr>
            </a:lvl2pPr>
            <a:lvl3pPr>
              <a:defRPr>
                <a:solidFill>
                  <a:srgbClr val="113A72"/>
                </a:solidFill>
                <a:latin typeface="Bariol Regular" panose="02000506040000020003" pitchFamily="50" charset="0"/>
              </a:defRPr>
            </a:lvl3pPr>
            <a:lvl4pPr>
              <a:defRPr>
                <a:solidFill>
                  <a:srgbClr val="113A72"/>
                </a:solidFill>
                <a:latin typeface="Bariol Regular" panose="02000506040000020003" pitchFamily="50" charset="0"/>
              </a:defRPr>
            </a:lvl4pPr>
            <a:lvl5pPr>
              <a:defRPr>
                <a:solidFill>
                  <a:srgbClr val="113A72"/>
                </a:solidFill>
                <a:latin typeface="Bariol Regular" panose="0200050604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ariol Regular" panose="02000506040000020003" pitchFamily="50" charset="0"/>
              </a:defRPr>
            </a:lvl1pPr>
          </a:lstStyle>
          <a:p>
            <a:fld id="{5F7C6DC9-0CD6-4626-9A67-0E4476B1A674}" type="datetimeFigureOut">
              <a:rPr lang="en-GB" smtClean="0"/>
              <a:pPr/>
              <a:t>08/07/2019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ariol Regular" panose="02000506040000020003" pitchFamily="50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ariol Regular" panose="02000506040000020003" pitchFamily="50" charset="0"/>
              </a:defRPr>
            </a:lvl1pPr>
          </a:lstStyle>
          <a:p>
            <a:fld id="{CF51C1B9-A5B9-468A-8A39-5BCC609557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ight Triangle 6"/>
          <p:cNvSpPr/>
          <p:nvPr userDrawn="1"/>
        </p:nvSpPr>
        <p:spPr>
          <a:xfrm flipH="1">
            <a:off x="9679259" y="4698959"/>
            <a:ext cx="2512741" cy="2159041"/>
          </a:xfrm>
          <a:prstGeom prst="rtTriangle">
            <a:avLst/>
          </a:prstGeom>
          <a:solidFill>
            <a:srgbClr val="113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98" y="272382"/>
            <a:ext cx="2245112" cy="73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An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3A72"/>
                </a:solidFill>
                <a:latin typeface="Bariol Bold" panose="0200050604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3A72"/>
                </a:solidFill>
                <a:latin typeface="Bariol Regular" panose="02000506040000020003" pitchFamily="50" charset="0"/>
              </a:defRPr>
            </a:lvl1pPr>
            <a:lvl2pPr>
              <a:defRPr>
                <a:solidFill>
                  <a:srgbClr val="113A72"/>
                </a:solidFill>
                <a:latin typeface="Bariol Regular" panose="02000506040000020003" pitchFamily="50" charset="0"/>
              </a:defRPr>
            </a:lvl2pPr>
            <a:lvl3pPr>
              <a:defRPr>
                <a:solidFill>
                  <a:srgbClr val="113A72"/>
                </a:solidFill>
                <a:latin typeface="Bariol Regular" panose="02000506040000020003" pitchFamily="50" charset="0"/>
              </a:defRPr>
            </a:lvl3pPr>
            <a:lvl4pPr>
              <a:defRPr>
                <a:solidFill>
                  <a:srgbClr val="113A72"/>
                </a:solidFill>
                <a:latin typeface="Bariol Regular" panose="02000506040000020003" pitchFamily="50" charset="0"/>
              </a:defRPr>
            </a:lvl4pPr>
            <a:lvl5pPr>
              <a:defRPr>
                <a:solidFill>
                  <a:srgbClr val="113A72"/>
                </a:solidFill>
                <a:latin typeface="Bariol Regular" panose="0200050604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ariol Regular" panose="02000506040000020003" pitchFamily="50" charset="0"/>
              </a:defRPr>
            </a:lvl1pPr>
          </a:lstStyle>
          <a:p>
            <a:fld id="{5F7C6DC9-0CD6-4626-9A67-0E4476B1A674}" type="datetimeFigureOut">
              <a:rPr lang="en-GB" smtClean="0"/>
              <a:pPr/>
              <a:t>08/07/2019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ariol Regular" panose="02000506040000020003" pitchFamily="50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ariol Regular" panose="02000506040000020003" pitchFamily="50" charset="0"/>
              </a:defRPr>
            </a:lvl1pPr>
          </a:lstStyle>
          <a:p>
            <a:fld id="{CF51C1B9-A5B9-468A-8A39-5BCC609557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ight Triangle 6"/>
          <p:cNvSpPr/>
          <p:nvPr userDrawn="1"/>
        </p:nvSpPr>
        <p:spPr>
          <a:xfrm flipH="1">
            <a:off x="9679259" y="4698959"/>
            <a:ext cx="2512741" cy="2159041"/>
          </a:xfrm>
          <a:prstGeom prst="rtTriangle">
            <a:avLst/>
          </a:prstGeom>
          <a:solidFill>
            <a:srgbClr val="113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98" y="272382"/>
            <a:ext cx="2245112" cy="73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9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C6DC9-0CD6-4626-9A67-0E4476B1A674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1C1B9-A5B9-468A-8A39-5BCC60955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53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C6DC9-0CD6-4626-9A67-0E4476B1A674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1C1B9-A5B9-468A-8A39-5BCC60955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22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2622" y="1742703"/>
            <a:ext cx="10326756" cy="1572790"/>
          </a:xfrm>
        </p:spPr>
        <p:txBody>
          <a:bodyPr>
            <a:normAutofit/>
          </a:bodyPr>
          <a:lstStyle/>
          <a:p>
            <a:r>
              <a:rPr lang="en-GB" sz="4800" dirty="0" smtClean="0"/>
              <a:t>Art of the Possible: online resources to help support students’ academic skills</a:t>
            </a:r>
            <a:endParaRPr lang="en-GB" sz="2800" dirty="0">
              <a:latin typeface="+mn-lt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664CC2A-AF78-42EB-AFF0-9CEB04E23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1962"/>
            <a:ext cx="9144000" cy="1655762"/>
          </a:xfrm>
        </p:spPr>
        <p:txBody>
          <a:bodyPr/>
          <a:lstStyle/>
          <a:p>
            <a:r>
              <a:rPr lang="en-GB" sz="2800" dirty="0"/>
              <a:t/>
            </a:r>
            <a:br>
              <a:rPr lang="en-GB" sz="2800" dirty="0"/>
            </a:br>
            <a:r>
              <a:rPr lang="en-GB" dirty="0"/>
              <a:t>Newcastle University Library liaison team</a:t>
            </a:r>
          </a:p>
        </p:txBody>
      </p:sp>
      <p:sp>
        <p:nvSpPr>
          <p:cNvPr id="4" name="Right Triangle 3"/>
          <p:cNvSpPr/>
          <p:nvPr/>
        </p:nvSpPr>
        <p:spPr>
          <a:xfrm flipH="1">
            <a:off x="1382747" y="4025590"/>
            <a:ext cx="10809249" cy="2843560"/>
          </a:xfrm>
          <a:prstGeom prst="rtTriangle">
            <a:avLst/>
          </a:prstGeom>
          <a:solidFill>
            <a:srgbClr val="07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5" name="Right Triangle 4"/>
          <p:cNvSpPr/>
          <p:nvPr/>
        </p:nvSpPr>
        <p:spPr>
          <a:xfrm>
            <a:off x="0" y="3601843"/>
            <a:ext cx="3802566" cy="3267307"/>
          </a:xfrm>
          <a:prstGeom prst="rtTriangle">
            <a:avLst/>
          </a:prstGeom>
          <a:solidFill>
            <a:srgbClr val="113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08" y="5445140"/>
            <a:ext cx="944137" cy="2832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5851" y="5754035"/>
            <a:ext cx="2390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@nclroblib</a:t>
            </a:r>
          </a:p>
          <a:p>
            <a:r>
              <a:rPr lang="en-GB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University Library</a:t>
            </a:r>
          </a:p>
          <a:p>
            <a:r>
              <a:rPr lang="en-GB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Explore the possibilities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470" y="5338529"/>
            <a:ext cx="878818" cy="106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8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5FD3F-4384-41FA-ABFE-1DC43C172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Outline for today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543343A-BA4C-42A2-9159-05EE156A47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244244"/>
              </p:ext>
            </p:extLst>
          </p:nvPr>
        </p:nvGraphicFramePr>
        <p:xfrm>
          <a:off x="1572986" y="1477735"/>
          <a:ext cx="8354786" cy="5290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79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1EFAF-71F2-43C7-91BB-159D6B233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3580" y="1477735"/>
            <a:ext cx="5690506" cy="5070022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Information literacy provision was good, but inconsistent and difficult to find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Refocused and created new skills </a:t>
            </a:r>
            <a:r>
              <a:rPr lang="en-GB" sz="2800" dirty="0" smtClean="0"/>
              <a:t>guides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>(</a:t>
            </a:r>
            <a:r>
              <a:rPr lang="en-GB" sz="2800" dirty="0">
                <a:solidFill>
                  <a:srgbClr val="0070C0"/>
                </a:solidFill>
              </a:rPr>
              <a:t>Finding </a:t>
            </a:r>
            <a:r>
              <a:rPr lang="en-GB" sz="2800" dirty="0"/>
              <a:t>• </a:t>
            </a:r>
            <a:r>
              <a:rPr lang="en-GB" sz="2800" dirty="0">
                <a:solidFill>
                  <a:srgbClr val="0070C0"/>
                </a:solidFill>
              </a:rPr>
              <a:t>Evaluating </a:t>
            </a:r>
            <a:r>
              <a:rPr lang="en-GB" sz="2800" dirty="0">
                <a:solidFill>
                  <a:srgbClr val="002060"/>
                </a:solidFill>
              </a:rPr>
              <a:t>• </a:t>
            </a:r>
            <a:r>
              <a:rPr lang="en-GB" sz="2800" dirty="0">
                <a:solidFill>
                  <a:srgbClr val="0070C0"/>
                </a:solidFill>
              </a:rPr>
              <a:t>Managing)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One-stop shop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Video, text and interactive tools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High quality, improved visibility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40" y="2809085"/>
            <a:ext cx="5088252" cy="37440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D78D64-EB34-4BE5-9645-787F3BDB9EAA}"/>
              </a:ext>
            </a:extLst>
          </p:cNvPr>
          <p:cNvSpPr/>
          <p:nvPr/>
        </p:nvSpPr>
        <p:spPr>
          <a:xfrm>
            <a:off x="888836" y="453862"/>
            <a:ext cx="226141" cy="835200"/>
          </a:xfrm>
          <a:prstGeom prst="rect">
            <a:avLst/>
          </a:prstGeom>
          <a:solidFill>
            <a:srgbClr val="00A8E1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iol Regular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4110D0-4EA8-4685-9626-C4F3D5A61551}"/>
              </a:ext>
            </a:extLst>
          </p:cNvPr>
          <p:cNvSpPr txBox="1">
            <a:spLocks/>
          </p:cNvSpPr>
          <p:nvPr/>
        </p:nvSpPr>
        <p:spPr>
          <a:xfrm>
            <a:off x="1099457" y="454933"/>
            <a:ext cx="7513320" cy="836658"/>
          </a:xfrm>
          <a:prstGeom prst="rect">
            <a:avLst/>
          </a:prstGeom>
          <a:solidFill>
            <a:srgbClr val="0A3261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13A72"/>
                </a:solidFill>
                <a:latin typeface="Bariol Bold" panose="02000506040000020003" pitchFamily="50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Academic skills learning resources</a:t>
            </a:r>
          </a:p>
        </p:txBody>
      </p:sp>
    </p:spTree>
    <p:extLst>
      <p:ext uri="{BB962C8B-B14F-4D97-AF65-F5344CB8AC3E}">
        <p14:creationId xmlns:p14="http://schemas.microsoft.com/office/powerpoint/2010/main" val="80713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4B0D1-0B3B-49F9-B188-54E295B7FF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050" y="2121510"/>
            <a:ext cx="6770914" cy="1655762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Previous provision was a dated </a:t>
            </a:r>
            <a:r>
              <a:rPr lang="en-GB" sz="2800" dirty="0" err="1"/>
              <a:t>libguide</a:t>
            </a:r>
            <a:r>
              <a:rPr lang="en-GB" sz="2800" dirty="0"/>
              <a:t> and Word form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Developed new online guide with WDC team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Interactive tools to simplify literature search and project proposal planning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Takes a stepped approach to keep process simple and manageable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Plans can be saved, emailed, developed, reviewed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5946">
            <a:off x="7841216" y="1689689"/>
            <a:ext cx="3802244" cy="399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C93CF4-BB89-4FE8-B793-8337B6AEF22F}"/>
              </a:ext>
            </a:extLst>
          </p:cNvPr>
          <p:cNvSpPr/>
          <p:nvPr/>
        </p:nvSpPr>
        <p:spPr>
          <a:xfrm>
            <a:off x="782700" y="388548"/>
            <a:ext cx="226141" cy="835200"/>
          </a:xfrm>
          <a:prstGeom prst="rect">
            <a:avLst/>
          </a:prstGeom>
          <a:solidFill>
            <a:srgbClr val="00A8E1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iol Regular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CCD3B7-F3D0-41F9-9F4E-F49BDAE38BBD}"/>
              </a:ext>
            </a:extLst>
          </p:cNvPr>
          <p:cNvSpPr/>
          <p:nvPr/>
        </p:nvSpPr>
        <p:spPr>
          <a:xfrm>
            <a:off x="780704" y="1237815"/>
            <a:ext cx="226141" cy="684000"/>
          </a:xfrm>
          <a:prstGeom prst="rect">
            <a:avLst/>
          </a:prstGeom>
          <a:solidFill>
            <a:srgbClr val="00A8E1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iol Regular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EC0D6B-329E-4AAB-9AC3-0F7E8EFAB055}"/>
              </a:ext>
            </a:extLst>
          </p:cNvPr>
          <p:cNvSpPr txBox="1">
            <a:spLocks/>
          </p:cNvSpPr>
          <p:nvPr/>
        </p:nvSpPr>
        <p:spPr>
          <a:xfrm>
            <a:off x="991325" y="1238886"/>
            <a:ext cx="5237480" cy="684000"/>
          </a:xfrm>
          <a:prstGeom prst="rect">
            <a:avLst/>
          </a:prstGeom>
          <a:solidFill>
            <a:srgbClr val="1C1C1C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C5F"/>
                </a:solidFill>
                <a:latin typeface="Bariol Bold" panose="02000506040000020003" pitchFamily="50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sz="3600" dirty="0">
                <a:solidFill>
                  <a:schemeClr val="bg1"/>
                </a:solidFill>
              </a:rPr>
              <a:t>Dissertation/project planners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iol Regular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0BBDADE-CBCA-4AAD-82E3-78BD84C02870}"/>
              </a:ext>
            </a:extLst>
          </p:cNvPr>
          <p:cNvSpPr txBox="1">
            <a:spLocks/>
          </p:cNvSpPr>
          <p:nvPr/>
        </p:nvSpPr>
        <p:spPr>
          <a:xfrm>
            <a:off x="993321" y="389619"/>
            <a:ext cx="4765795" cy="836658"/>
          </a:xfrm>
          <a:prstGeom prst="rect">
            <a:avLst/>
          </a:prstGeom>
          <a:solidFill>
            <a:srgbClr val="0A3261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13A72"/>
                </a:solidFill>
                <a:latin typeface="Bariol Bold" panose="02000506040000020003" pitchFamily="50" charset="0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chemeClr val="bg1"/>
                </a:solidFill>
              </a:rPr>
              <a:t>Research </a:t>
            </a:r>
            <a:r>
              <a:rPr lang="en-GB" sz="4400" dirty="0" smtClean="0">
                <a:solidFill>
                  <a:schemeClr val="bg1"/>
                </a:solidFill>
              </a:rPr>
              <a:t>skills: UG/PGT</a:t>
            </a:r>
            <a:endParaRPr lang="en-GB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1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4B0D1-0B3B-49F9-B188-54E295B7FF2F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200" dirty="0"/>
              <a:t>Liaison team using them in teaching at all levels: face-to-face, online and flipped classroom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200" dirty="0"/>
              <a:t>Supporting individual enquiries and appointments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200" dirty="0"/>
              <a:t>Embedded in BB modules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200" dirty="0"/>
              <a:t>Promoted via our marketing and </a:t>
            </a:r>
            <a:r>
              <a:rPr lang="en-GB" sz="3200" dirty="0" err="1"/>
              <a:t>comms</a:t>
            </a:r>
            <a:r>
              <a:rPr lang="en-GB" sz="3200" dirty="0"/>
              <a:t> </a:t>
            </a:r>
            <a:r>
              <a:rPr lang="en-GB" sz="3200" dirty="0" smtClean="0"/>
              <a:t>teams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200" dirty="0" smtClean="0"/>
              <a:t>Can </a:t>
            </a:r>
            <a:r>
              <a:rPr lang="en-GB" sz="3200" i="1" dirty="0">
                <a:latin typeface="Bariol Bold" panose="02000506040000020003" pitchFamily="50" charset="0"/>
              </a:rPr>
              <a:t>you</a:t>
            </a:r>
            <a:r>
              <a:rPr lang="en-GB" sz="3200" dirty="0"/>
              <a:t> help us?...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31AA5F-030E-43DC-BED9-36CE651D45D5}"/>
              </a:ext>
            </a:extLst>
          </p:cNvPr>
          <p:cNvSpPr/>
          <p:nvPr/>
        </p:nvSpPr>
        <p:spPr>
          <a:xfrm>
            <a:off x="782700" y="388548"/>
            <a:ext cx="226141" cy="835200"/>
          </a:xfrm>
          <a:prstGeom prst="rect">
            <a:avLst/>
          </a:prstGeom>
          <a:solidFill>
            <a:srgbClr val="00A8E1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iol Regular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70553C-6274-4CFB-B158-85654B336129}"/>
              </a:ext>
            </a:extLst>
          </p:cNvPr>
          <p:cNvSpPr txBox="1">
            <a:spLocks/>
          </p:cNvSpPr>
          <p:nvPr/>
        </p:nvSpPr>
        <p:spPr>
          <a:xfrm>
            <a:off x="993321" y="389619"/>
            <a:ext cx="5596322" cy="836658"/>
          </a:xfrm>
          <a:prstGeom prst="rect">
            <a:avLst/>
          </a:prstGeom>
          <a:solidFill>
            <a:srgbClr val="0A326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13A72"/>
                </a:solidFill>
                <a:latin typeface="Bariol Bold" panose="02000506040000020003" pitchFamily="50" charset="0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chemeClr val="bg1"/>
                </a:solidFill>
              </a:rPr>
              <a:t>Using the new resources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895769" y="5479898"/>
            <a:ext cx="7952955" cy="648000"/>
          </a:xfrm>
          <a:prstGeom prst="rect">
            <a:avLst/>
          </a:prstGeom>
          <a:solidFill>
            <a:srgbClr val="00A8E1">
              <a:alpha val="94902"/>
            </a:srgb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C5F"/>
                </a:solidFill>
                <a:latin typeface="Bariol Bold" panose="02000506040000020003" pitchFamily="50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prstClr val="white"/>
                </a:solidFill>
                <a:latin typeface="Calibri" panose="020F0502020204030204"/>
              </a:rPr>
              <a:t>www.ncl.ac.uk/library/subject-support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21" y="5484661"/>
            <a:ext cx="3513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5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718929" y="2143164"/>
            <a:ext cx="9041297" cy="451605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600" dirty="0">
                <a:latin typeface="Bariol Regular"/>
              </a:rPr>
              <a:t>Longstanding information skills module for PGR/research masters </a:t>
            </a:r>
            <a:r>
              <a:rPr lang="en-GB" sz="2600" dirty="0" smtClean="0">
                <a:latin typeface="Bariol Regular"/>
              </a:rPr>
              <a:t>students in HASS</a:t>
            </a:r>
            <a:endParaRPr lang="en-GB" sz="2600" dirty="0">
              <a:latin typeface="Bariol Regular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600" dirty="0">
                <a:latin typeface="Bariol Regular"/>
              </a:rPr>
              <a:t>Growing in content, complexity, cohort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600" dirty="0">
                <a:latin typeface="Bariol Regular"/>
              </a:rPr>
              <a:t>Difficult catering for mixed experience, subject areas, availability, information needs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600" dirty="0">
                <a:latin typeface="Bariol Regular"/>
              </a:rPr>
              <a:t>Negative feedback </a:t>
            </a:r>
            <a:r>
              <a:rPr lang="en-GB" sz="2600" dirty="0" smtClean="0">
                <a:latin typeface="Bariol Regular"/>
              </a:rPr>
              <a:t>re </a:t>
            </a:r>
            <a:r>
              <a:rPr lang="en-GB" sz="2600" dirty="0">
                <a:latin typeface="Bariol Regular"/>
              </a:rPr>
              <a:t>lack of flexibility and tailoring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600" dirty="0">
                <a:latin typeface="Bariol Regular"/>
              </a:rPr>
              <a:t>HaSS Faculty using blended delivery for PGR training modules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600" dirty="0">
                <a:latin typeface="Bariol Regular"/>
              </a:rPr>
              <a:t>Five month project….for delivery October 2018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600" dirty="0"/>
              <a:t>Collaboration with LTDS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32" y="1314358"/>
            <a:ext cx="1670102" cy="5184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9D7680-4998-4A91-A25E-DE118B5214BD}"/>
              </a:ext>
            </a:extLst>
          </p:cNvPr>
          <p:cNvSpPr/>
          <p:nvPr/>
        </p:nvSpPr>
        <p:spPr>
          <a:xfrm>
            <a:off x="782700" y="388548"/>
            <a:ext cx="226141" cy="835200"/>
          </a:xfrm>
          <a:prstGeom prst="rect">
            <a:avLst/>
          </a:prstGeom>
          <a:solidFill>
            <a:srgbClr val="00A8E1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iol Regular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0DAF2A-7156-4959-8AB6-0B3123E928C8}"/>
              </a:ext>
            </a:extLst>
          </p:cNvPr>
          <p:cNvSpPr/>
          <p:nvPr/>
        </p:nvSpPr>
        <p:spPr>
          <a:xfrm>
            <a:off x="780704" y="1237815"/>
            <a:ext cx="226141" cy="684000"/>
          </a:xfrm>
          <a:prstGeom prst="rect">
            <a:avLst/>
          </a:prstGeom>
          <a:solidFill>
            <a:srgbClr val="00A8E1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iol Regular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781135-1AC8-4E3D-BDB2-ADE0C9D3A551}"/>
              </a:ext>
            </a:extLst>
          </p:cNvPr>
          <p:cNvSpPr txBox="1">
            <a:spLocks/>
          </p:cNvSpPr>
          <p:nvPr/>
        </p:nvSpPr>
        <p:spPr>
          <a:xfrm>
            <a:off x="991325" y="1238886"/>
            <a:ext cx="3779458" cy="684000"/>
          </a:xfrm>
          <a:prstGeom prst="rect">
            <a:avLst/>
          </a:prstGeom>
          <a:solidFill>
            <a:srgbClr val="1C1C1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C5F"/>
                </a:solidFill>
                <a:latin typeface="Bariol Bold" panose="02000506040000020003" pitchFamily="50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sz="3600" dirty="0">
                <a:solidFill>
                  <a:schemeClr val="bg1"/>
                </a:solidFill>
              </a:rPr>
              <a:t>HSS8002 module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riol Regular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C28F416-437B-4A46-8811-AE7866F22451}"/>
              </a:ext>
            </a:extLst>
          </p:cNvPr>
          <p:cNvSpPr txBox="1">
            <a:spLocks/>
          </p:cNvSpPr>
          <p:nvPr/>
        </p:nvSpPr>
        <p:spPr>
          <a:xfrm>
            <a:off x="993321" y="389619"/>
            <a:ext cx="4188279" cy="836658"/>
          </a:xfrm>
          <a:prstGeom prst="rect">
            <a:avLst/>
          </a:prstGeom>
          <a:solidFill>
            <a:srgbClr val="0A326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13A72"/>
                </a:solidFill>
                <a:latin typeface="Bariol Bold" panose="02000506040000020003" pitchFamily="50" charset="0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chemeClr val="bg1"/>
                </a:solidFill>
              </a:rPr>
              <a:t>Research </a:t>
            </a:r>
            <a:r>
              <a:rPr lang="en-GB" sz="4400" dirty="0" smtClean="0">
                <a:solidFill>
                  <a:schemeClr val="bg1"/>
                </a:solidFill>
              </a:rPr>
              <a:t>skills: PGR</a:t>
            </a:r>
            <a:endParaRPr lang="en-GB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80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312">
            <a:off x="428333" y="833763"/>
            <a:ext cx="6882752" cy="28440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4" descr="Skills Checker screen shot&#10;">
            <a:extLst>
              <a:ext uri="{FF2B5EF4-FFF2-40B4-BE49-F238E27FC236}">
                <a16:creationId xmlns:a16="http://schemas.microsoft.com/office/drawing/2014/main" id="{A1F36351-7C35-41F7-BF74-610E463609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1" t="7027" r="1836" b="5994"/>
          <a:stretch/>
        </p:blipFill>
        <p:spPr>
          <a:xfrm rot="21317455">
            <a:off x="5360330" y="764270"/>
            <a:ext cx="6437184" cy="362747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8"/>
          <a:stretch/>
        </p:blipFill>
        <p:spPr>
          <a:xfrm rot="20860234">
            <a:off x="1098013" y="2766963"/>
            <a:ext cx="5040000" cy="312836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53" y="3746319"/>
            <a:ext cx="4781738" cy="27000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733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788504" y="1536877"/>
            <a:ext cx="7371522" cy="48937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Bariol Regular"/>
              </a:rPr>
              <a:t>First ‘blended’ run of the module complete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Bariol Regular"/>
              </a:rPr>
              <a:t>Analysed </a:t>
            </a:r>
            <a:r>
              <a:rPr lang="en-GB" sz="2800" dirty="0" err="1">
                <a:latin typeface="Bariol Regular"/>
              </a:rPr>
              <a:t>Evasys</a:t>
            </a:r>
            <a:r>
              <a:rPr lang="en-GB" sz="2800" dirty="0">
                <a:latin typeface="Bariol Regular"/>
              </a:rPr>
              <a:t> feedback, BB metrics, assessment performance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Bariol Regular"/>
              </a:rPr>
              <a:t>Quantitative and qualitative feedback improved; </a:t>
            </a:r>
            <a:r>
              <a:rPr lang="en-GB" sz="2800" dirty="0" smtClean="0">
                <a:latin typeface="Bariol Regular"/>
              </a:rPr>
              <a:t>positive </a:t>
            </a:r>
            <a:r>
              <a:rPr lang="en-GB" sz="2800" dirty="0">
                <a:latin typeface="Bariol Regular"/>
              </a:rPr>
              <a:t>skills checker mapping; improved assessment understanding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Bariol Regular"/>
              </a:rPr>
              <a:t>Improving navigation and ‘human’ </a:t>
            </a:r>
            <a:r>
              <a:rPr lang="en-GB" sz="2800" dirty="0" smtClean="0">
                <a:latin typeface="Bariol Regular"/>
              </a:rPr>
              <a:t>aspect</a:t>
            </a:r>
            <a:endParaRPr lang="en-GB" sz="2800" dirty="0">
              <a:latin typeface="Bariol Regular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Bariol Regular"/>
              </a:rPr>
              <a:t>Repurposing for other teaching in all </a:t>
            </a:r>
            <a:r>
              <a:rPr lang="en-GB" sz="2800" dirty="0" smtClean="0">
                <a:latin typeface="Bariol Regular"/>
              </a:rPr>
              <a:t>Schools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Bariol Regular"/>
              </a:rPr>
              <a:t>LTDS case study</a:t>
            </a:r>
            <a:endParaRPr lang="en-GB" sz="2800" dirty="0">
              <a:latin typeface="Bariol Regular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Bariol Regular"/>
              </a:rPr>
              <a:t>Fully online for distance delivery (London/Brazil/Thailand) 2019/20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7883994" y="1403819"/>
            <a:ext cx="2476982" cy="1746671"/>
          </a:xfrm>
          <a:prstGeom prst="wedgeEllipseCallout">
            <a:avLst/>
          </a:prstGeom>
          <a:solidFill>
            <a:srgbClr val="07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Easy to navigate, with good balance of text, activity and video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8127062" y="4912443"/>
            <a:ext cx="2394632" cy="1689904"/>
          </a:xfrm>
          <a:prstGeom prst="wedgeRoundRectCallou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Every student will come away having learned some new skills for finding resources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9878489" y="3021669"/>
            <a:ext cx="2095018" cy="1673797"/>
          </a:xfrm>
          <a:prstGeom prst="wedgeRectCallout">
            <a:avLst/>
          </a:prstGeom>
          <a:solidFill>
            <a:srgbClr val="113A7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Being able to work at my own pace and having the workshop to discuss challenges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2D88CA-8282-4448-9116-5B50D01FCAD3}"/>
              </a:ext>
            </a:extLst>
          </p:cNvPr>
          <p:cNvSpPr/>
          <p:nvPr/>
        </p:nvSpPr>
        <p:spPr>
          <a:xfrm>
            <a:off x="782700" y="388548"/>
            <a:ext cx="226141" cy="835200"/>
          </a:xfrm>
          <a:prstGeom prst="rect">
            <a:avLst/>
          </a:prstGeom>
          <a:solidFill>
            <a:srgbClr val="00A8E1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iol Regular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668FF8E-10CC-43AD-A00D-63DCD282BF0D}"/>
              </a:ext>
            </a:extLst>
          </p:cNvPr>
          <p:cNvSpPr txBox="1">
            <a:spLocks/>
          </p:cNvSpPr>
          <p:nvPr/>
        </p:nvSpPr>
        <p:spPr>
          <a:xfrm>
            <a:off x="993321" y="389619"/>
            <a:ext cx="6013766" cy="836658"/>
          </a:xfrm>
          <a:prstGeom prst="rect">
            <a:avLst/>
          </a:prstGeom>
          <a:solidFill>
            <a:srgbClr val="0A326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13A72"/>
                </a:solidFill>
                <a:latin typeface="Bariol Bold" panose="02000506040000020003" pitchFamily="50" charset="0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chemeClr val="bg1"/>
                </a:solidFill>
                <a:latin typeface="Bariol Bold"/>
              </a:rPr>
              <a:t>Outcomes and next steps</a:t>
            </a:r>
            <a:endParaRPr lang="en-GB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57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591" y="2203312"/>
            <a:ext cx="10515600" cy="1139644"/>
          </a:xfrm>
          <a:solidFill>
            <a:srgbClr val="113A72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7200" dirty="0">
                <a:solidFill>
                  <a:schemeClr val="bg1"/>
                </a:solidFill>
                <a:latin typeface="Bariol Bold" panose="02000506040000020003" pitchFamily="50" charset="0"/>
              </a:rPr>
              <a:t>Over to you!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" y="3429000"/>
            <a:ext cx="12191999" cy="1179111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13A72"/>
                </a:solidFill>
                <a:latin typeface="Bariol Regular" panose="02000506040000020003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13A72"/>
                </a:solidFill>
                <a:latin typeface="Bariol Regular" panose="02000506040000020003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13A72"/>
                </a:solidFill>
                <a:latin typeface="Bariol Regular" panose="02000506040000020003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3A72"/>
                </a:solidFill>
                <a:latin typeface="Bariol Regular" panose="02000506040000020003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3A72"/>
                </a:solidFill>
                <a:latin typeface="Bariol Regular" panose="02000506040000020003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dirty="0">
                <a:solidFill>
                  <a:schemeClr val="bg1"/>
                </a:solidFill>
                <a:latin typeface="+mn-lt"/>
              </a:rPr>
              <a:t>E</a:t>
            </a:r>
            <a:r>
              <a:rPr lang="en-GB" sz="4000" dirty="0" smtClean="0">
                <a:solidFill>
                  <a:schemeClr val="bg1"/>
                </a:solidFill>
                <a:latin typeface="+mn-lt"/>
              </a:rPr>
              <a:t>xplore </a:t>
            </a:r>
            <a:r>
              <a:rPr lang="en-GB" sz="4000" dirty="0">
                <a:solidFill>
                  <a:schemeClr val="bg1"/>
                </a:solidFill>
                <a:latin typeface="+mn-lt"/>
              </a:rPr>
              <a:t>and feed </a:t>
            </a:r>
            <a:r>
              <a:rPr lang="en-GB" sz="4000" dirty="0" smtClean="0">
                <a:solidFill>
                  <a:schemeClr val="bg1"/>
                </a:solidFill>
                <a:latin typeface="+mn-lt"/>
              </a:rPr>
              <a:t>back: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dirty="0">
                <a:solidFill>
                  <a:schemeClr val="bg1"/>
                </a:solidFill>
                <a:latin typeface="+mn-lt"/>
              </a:rPr>
              <a:t>b</a:t>
            </a:r>
            <a:r>
              <a:rPr lang="en-GB" sz="4000" dirty="0" smtClean="0">
                <a:solidFill>
                  <a:schemeClr val="bg1"/>
                </a:solidFill>
                <a:latin typeface="+mn-lt"/>
              </a:rPr>
              <a:t>logs.ncl.ac.uk/subject-support</a:t>
            </a:r>
            <a:endParaRPr lang="en-GB" sz="4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567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Bariol Bold"/>
        <a:ea typeface=""/>
        <a:cs typeface=""/>
      </a:majorFont>
      <a:minorFont>
        <a:latin typeface="Bariol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latin typeface="Bariol Regular" panose="02000506040000020003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VI - Newcastle University Library template.potx" id="{4EC74BB2-1AF3-4F48-BA2A-44313A5398D5}" vid="{6BC64553-0E83-4665-B7C7-1EE47C9AE7A5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Bariol Bold"/>
        <a:ea typeface=""/>
        <a:cs typeface=""/>
      </a:majorFont>
      <a:minorFont>
        <a:latin typeface="Bariol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latin typeface="Bariol Regular" panose="02000506040000020003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18930B3-5C96-4112-89F6-D5A78E58A65A}" vid="{40040B20-9C08-4C75-93BD-C182BEDD4C4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for academics</Template>
  <TotalTime>1801</TotalTime>
  <Words>344</Words>
  <Application>Microsoft Office PowerPoint</Application>
  <PresentationFormat>Widescreen</PresentationFormat>
  <Paragraphs>59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Bariol Bold</vt:lpstr>
      <vt:lpstr>Bariol Regular</vt:lpstr>
      <vt:lpstr>Calibri</vt:lpstr>
      <vt:lpstr>Office Theme</vt:lpstr>
      <vt:lpstr>2_Office Theme</vt:lpstr>
      <vt:lpstr>Art of the Possible: online resources to help support students’ academic skills</vt:lpstr>
      <vt:lpstr>Outline for today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Reading Lists</dc:title>
  <dc:creator>Louise Gordon</dc:creator>
  <cp:lastModifiedBy>Claire Burnham</cp:lastModifiedBy>
  <cp:revision>75</cp:revision>
  <cp:lastPrinted>2019-07-02T15:32:56Z</cp:lastPrinted>
  <dcterms:created xsi:type="dcterms:W3CDTF">2018-04-19T12:50:20Z</dcterms:created>
  <dcterms:modified xsi:type="dcterms:W3CDTF">2019-07-08T12:48:23Z</dcterms:modified>
</cp:coreProperties>
</file>