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91" r:id="rId3"/>
    <p:sldId id="257" r:id="rId4"/>
    <p:sldId id="276" r:id="rId5"/>
    <p:sldId id="259" r:id="rId6"/>
    <p:sldId id="293" r:id="rId7"/>
    <p:sldId id="297" r:id="rId8"/>
    <p:sldId id="264" r:id="rId9"/>
    <p:sldId id="299" r:id="rId10"/>
    <p:sldId id="304" r:id="rId11"/>
    <p:sldId id="298" r:id="rId12"/>
    <p:sldId id="301" r:id="rId13"/>
    <p:sldId id="300" r:id="rId14"/>
    <p:sldId id="296" r:id="rId15"/>
    <p:sldId id="286" r:id="rId16"/>
    <p:sldId id="261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0" autoAdjust="0"/>
    <p:restoredTop sz="80961" autoAdjust="0"/>
  </p:normalViewPr>
  <p:slideViewPr>
    <p:cSldViewPr>
      <p:cViewPr varScale="1">
        <p:scale>
          <a:sx n="60" d="100"/>
          <a:sy n="60" d="100"/>
        </p:scale>
        <p:origin x="10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09F67-850B-49A3-9C96-6755BAF9CA7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DFD84B-2EF7-45E8-834F-6EB17CFB2C02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Case load 155 MND Patients</a:t>
          </a:r>
          <a:endParaRPr lang="en-US" dirty="0">
            <a:solidFill>
              <a:srgbClr val="FF0000"/>
            </a:solidFill>
          </a:endParaRPr>
        </a:p>
      </dgm:t>
    </dgm:pt>
    <dgm:pt modelId="{B866D34F-2D6F-4EF1-950F-18A6B4916334}" type="parTrans" cxnId="{7434CBFC-39C6-40FA-A30D-566F63503B6A}">
      <dgm:prSet/>
      <dgm:spPr/>
      <dgm:t>
        <a:bodyPr/>
        <a:lstStyle/>
        <a:p>
          <a:endParaRPr lang="en-US"/>
        </a:p>
      </dgm:t>
    </dgm:pt>
    <dgm:pt modelId="{22ED1F34-D20D-4613-8296-BE357FD30D20}" type="sibTrans" cxnId="{7434CBFC-39C6-40FA-A30D-566F63503B6A}">
      <dgm:prSet/>
      <dgm:spPr/>
      <dgm:t>
        <a:bodyPr/>
        <a:lstStyle/>
        <a:p>
          <a:endParaRPr lang="en-US"/>
        </a:p>
      </dgm:t>
    </dgm:pt>
    <dgm:pt modelId="{6E23C256-4B57-4085-8D55-878BDFC38504}">
      <dgm:prSet phldrT="[Text]"/>
      <dgm:spPr/>
      <dgm:t>
        <a:bodyPr/>
        <a:lstStyle/>
        <a:p>
          <a:r>
            <a:rPr lang="en-US" b="1" dirty="0" smtClean="0"/>
            <a:t>63 New MND patients</a:t>
          </a:r>
          <a:endParaRPr lang="en-US" b="1" dirty="0"/>
        </a:p>
      </dgm:t>
    </dgm:pt>
    <dgm:pt modelId="{9636A462-9CE9-488F-984D-19303DB15CC5}" type="parTrans" cxnId="{F76310D3-5D0D-46F1-9FBE-A47E2AB06925}">
      <dgm:prSet/>
      <dgm:spPr/>
      <dgm:t>
        <a:bodyPr/>
        <a:lstStyle/>
        <a:p>
          <a:endParaRPr lang="en-US"/>
        </a:p>
      </dgm:t>
    </dgm:pt>
    <dgm:pt modelId="{AC553EFB-02E0-4215-9854-076834D1222A}" type="sibTrans" cxnId="{F76310D3-5D0D-46F1-9FBE-A47E2AB06925}">
      <dgm:prSet/>
      <dgm:spPr/>
      <dgm:t>
        <a:bodyPr/>
        <a:lstStyle/>
        <a:p>
          <a:endParaRPr lang="en-US"/>
        </a:p>
      </dgm:t>
    </dgm:pt>
    <dgm:pt modelId="{B039DCBC-A6C0-4969-A705-865002F0DAB8}">
      <dgm:prSet phldrT="[Text]"/>
      <dgm:spPr/>
      <dgm:t>
        <a:bodyPr/>
        <a:lstStyle/>
        <a:p>
          <a:r>
            <a:rPr lang="en-US" b="1" dirty="0" smtClean="0"/>
            <a:t>Slowly progressive phenotypes </a:t>
          </a:r>
        </a:p>
        <a:p>
          <a:r>
            <a:rPr lang="en-US" b="1" dirty="0" smtClean="0"/>
            <a:t>P.L.S. &amp; P.M.A.</a:t>
          </a:r>
          <a:endParaRPr lang="en-US" b="1" dirty="0"/>
        </a:p>
      </dgm:t>
    </dgm:pt>
    <dgm:pt modelId="{5CC5116F-3B65-4460-9955-885C933C09E8}" type="parTrans" cxnId="{A81E3D28-7ED9-4CC3-9892-1BAD3902C969}">
      <dgm:prSet/>
      <dgm:spPr/>
      <dgm:t>
        <a:bodyPr/>
        <a:lstStyle/>
        <a:p>
          <a:endParaRPr lang="en-US"/>
        </a:p>
      </dgm:t>
    </dgm:pt>
    <dgm:pt modelId="{06BCA4BF-8A9A-4689-9795-4A5EC93048A3}" type="sibTrans" cxnId="{A81E3D28-7ED9-4CC3-9892-1BAD3902C969}">
      <dgm:prSet/>
      <dgm:spPr/>
      <dgm:t>
        <a:bodyPr/>
        <a:lstStyle/>
        <a:p>
          <a:endParaRPr lang="en-US"/>
        </a:p>
      </dgm:t>
    </dgm:pt>
    <dgm:pt modelId="{C6147E0C-56A5-4135-8A22-0F41DD086E4C}">
      <dgm:prSet phldrT="[Text]"/>
      <dgm:spPr/>
      <dgm:t>
        <a:bodyPr/>
        <a:lstStyle/>
        <a:p>
          <a:r>
            <a:rPr lang="en-US" b="1" dirty="0" smtClean="0"/>
            <a:t>64 MND patient deaths</a:t>
          </a:r>
          <a:endParaRPr lang="en-US" b="1" dirty="0"/>
        </a:p>
      </dgm:t>
    </dgm:pt>
    <dgm:pt modelId="{D5ADC91C-C073-4F9E-82DD-D4D1A40CCFB4}" type="parTrans" cxnId="{E7F80100-86A4-4000-821F-B6852C17A837}">
      <dgm:prSet/>
      <dgm:spPr/>
      <dgm:t>
        <a:bodyPr/>
        <a:lstStyle/>
        <a:p>
          <a:endParaRPr lang="en-US"/>
        </a:p>
      </dgm:t>
    </dgm:pt>
    <dgm:pt modelId="{8AC2AFC0-2AD8-41BA-BD11-B19D9F9BA8AF}" type="sibTrans" cxnId="{E7F80100-86A4-4000-821F-B6852C17A837}">
      <dgm:prSet/>
      <dgm:spPr/>
      <dgm:t>
        <a:bodyPr/>
        <a:lstStyle/>
        <a:p>
          <a:endParaRPr lang="en-US"/>
        </a:p>
      </dgm:t>
    </dgm:pt>
    <dgm:pt modelId="{971C4062-FF83-4611-985E-E44C9BDF59F2}">
      <dgm:prSet phldrT="[Text]"/>
      <dgm:spPr/>
      <dgm:t>
        <a:bodyPr/>
        <a:lstStyle/>
        <a:p>
          <a:r>
            <a:rPr lang="en-US" b="1" dirty="0" smtClean="0"/>
            <a:t>A.L.S. patients</a:t>
          </a:r>
        </a:p>
        <a:p>
          <a:r>
            <a:rPr lang="en-US" b="1" dirty="0" smtClean="0"/>
            <a:t>variable progression</a:t>
          </a:r>
          <a:endParaRPr lang="en-US" b="1" dirty="0"/>
        </a:p>
      </dgm:t>
    </dgm:pt>
    <dgm:pt modelId="{7CA7D2F7-8066-44A7-8E3B-F0A654752505}" type="parTrans" cxnId="{AE3751C3-9453-4887-98B7-DA921DC3E66A}">
      <dgm:prSet/>
      <dgm:spPr/>
      <dgm:t>
        <a:bodyPr/>
        <a:lstStyle/>
        <a:p>
          <a:endParaRPr lang="en-US"/>
        </a:p>
      </dgm:t>
    </dgm:pt>
    <dgm:pt modelId="{7803C12D-2626-4DEC-8016-70B027369BA5}" type="sibTrans" cxnId="{AE3751C3-9453-4887-98B7-DA921DC3E66A}">
      <dgm:prSet/>
      <dgm:spPr/>
      <dgm:t>
        <a:bodyPr/>
        <a:lstStyle/>
        <a:p>
          <a:endParaRPr lang="en-US"/>
        </a:p>
      </dgm:t>
    </dgm:pt>
    <dgm:pt modelId="{C5C13B5A-F9D5-4F4A-B576-5DB3C4F8DD0E}" type="pres">
      <dgm:prSet presAssocID="{CC609F67-850B-49A3-9C96-6755BAF9CA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D3E55-4A2D-476D-82BD-87F79A462028}" type="pres">
      <dgm:prSet presAssocID="{CC609F67-850B-49A3-9C96-6755BAF9CA74}" presName="radial" presStyleCnt="0">
        <dgm:presLayoutVars>
          <dgm:animLvl val="ctr"/>
        </dgm:presLayoutVars>
      </dgm:prSet>
      <dgm:spPr/>
    </dgm:pt>
    <dgm:pt modelId="{B6E7641C-A17E-4C0C-A542-A82BCE0BC474}" type="pres">
      <dgm:prSet presAssocID="{9EDFD84B-2EF7-45E8-834F-6EB17CFB2C02}" presName="centerShape" presStyleLbl="vennNode1" presStyleIdx="0" presStyleCnt="5" custLinFactNeighborX="-1228" custLinFactNeighborY="4172"/>
      <dgm:spPr/>
      <dgm:t>
        <a:bodyPr/>
        <a:lstStyle/>
        <a:p>
          <a:endParaRPr lang="en-US"/>
        </a:p>
      </dgm:t>
    </dgm:pt>
    <dgm:pt modelId="{A6B0AC8A-0B04-4B6D-BE34-FD7B54161654}" type="pres">
      <dgm:prSet presAssocID="{6E23C256-4B57-4085-8D55-878BDFC38504}" presName="node" presStyleLbl="vennNode1" presStyleIdx="1" presStyleCnt="5" custScaleX="157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F3BC4-0FBB-4D13-B492-C0E49C1CCB4A}" type="pres">
      <dgm:prSet presAssocID="{B039DCBC-A6C0-4969-A705-865002F0DAB8}" presName="node" presStyleLbl="vennNode1" presStyleIdx="2" presStyleCnt="5" custScaleX="215668" custScaleY="100468" custRadScaleRad="143545" custRadScaleInc="-3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0F105-939F-4D06-AC28-343313655CDA}" type="pres">
      <dgm:prSet presAssocID="{C6147E0C-56A5-4135-8A22-0F41DD086E4C}" presName="node" presStyleLbl="vennNode1" presStyleIdx="3" presStyleCnt="5" custScaleX="148561" custScaleY="99062" custRadScaleRad="99853" custRadScaleInc="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C8972-ED10-4A06-B59A-B55D44D1A0A9}" type="pres">
      <dgm:prSet presAssocID="{971C4062-FF83-4611-985E-E44C9BDF59F2}" presName="node" presStyleLbl="vennNode1" presStyleIdx="4" presStyleCnt="5" custScaleX="215668" custRadScaleRad="144501" custRadScaleInc="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80100-86A4-4000-821F-B6852C17A837}" srcId="{9EDFD84B-2EF7-45E8-834F-6EB17CFB2C02}" destId="{C6147E0C-56A5-4135-8A22-0F41DD086E4C}" srcOrd="2" destOrd="0" parTransId="{D5ADC91C-C073-4F9E-82DD-D4D1A40CCFB4}" sibTransId="{8AC2AFC0-2AD8-41BA-BD11-B19D9F9BA8AF}"/>
    <dgm:cxn modelId="{9F011319-7D20-49B6-BFE4-F19E2970754B}" type="presOf" srcId="{6E23C256-4B57-4085-8D55-878BDFC38504}" destId="{A6B0AC8A-0B04-4B6D-BE34-FD7B54161654}" srcOrd="0" destOrd="0" presId="urn:microsoft.com/office/officeart/2005/8/layout/radial3"/>
    <dgm:cxn modelId="{72FA5B6F-FA6B-4D4B-8DB1-6E30CBB19B31}" type="presOf" srcId="{9EDFD84B-2EF7-45E8-834F-6EB17CFB2C02}" destId="{B6E7641C-A17E-4C0C-A542-A82BCE0BC474}" srcOrd="0" destOrd="0" presId="urn:microsoft.com/office/officeart/2005/8/layout/radial3"/>
    <dgm:cxn modelId="{F76310D3-5D0D-46F1-9FBE-A47E2AB06925}" srcId="{9EDFD84B-2EF7-45E8-834F-6EB17CFB2C02}" destId="{6E23C256-4B57-4085-8D55-878BDFC38504}" srcOrd="0" destOrd="0" parTransId="{9636A462-9CE9-488F-984D-19303DB15CC5}" sibTransId="{AC553EFB-02E0-4215-9854-076834D1222A}"/>
    <dgm:cxn modelId="{0433B19E-CBEC-4AC1-B1B1-B39FCF8D533A}" type="presOf" srcId="{CC609F67-850B-49A3-9C96-6755BAF9CA74}" destId="{C5C13B5A-F9D5-4F4A-B576-5DB3C4F8DD0E}" srcOrd="0" destOrd="0" presId="urn:microsoft.com/office/officeart/2005/8/layout/radial3"/>
    <dgm:cxn modelId="{66593216-A8E4-4448-8B86-1DF0309AC02E}" type="presOf" srcId="{C6147E0C-56A5-4135-8A22-0F41DD086E4C}" destId="{B740F105-939F-4D06-AC28-343313655CDA}" srcOrd="0" destOrd="0" presId="urn:microsoft.com/office/officeart/2005/8/layout/radial3"/>
    <dgm:cxn modelId="{AE3751C3-9453-4887-98B7-DA921DC3E66A}" srcId="{9EDFD84B-2EF7-45E8-834F-6EB17CFB2C02}" destId="{971C4062-FF83-4611-985E-E44C9BDF59F2}" srcOrd="3" destOrd="0" parTransId="{7CA7D2F7-8066-44A7-8E3B-F0A654752505}" sibTransId="{7803C12D-2626-4DEC-8016-70B027369BA5}"/>
    <dgm:cxn modelId="{A81E3D28-7ED9-4CC3-9892-1BAD3902C969}" srcId="{9EDFD84B-2EF7-45E8-834F-6EB17CFB2C02}" destId="{B039DCBC-A6C0-4969-A705-865002F0DAB8}" srcOrd="1" destOrd="0" parTransId="{5CC5116F-3B65-4460-9955-885C933C09E8}" sibTransId="{06BCA4BF-8A9A-4689-9795-4A5EC93048A3}"/>
    <dgm:cxn modelId="{6065700F-9AEE-41AA-A991-6D64EDDBD391}" type="presOf" srcId="{B039DCBC-A6C0-4969-A705-865002F0DAB8}" destId="{AD9F3BC4-0FBB-4D13-B492-C0E49C1CCB4A}" srcOrd="0" destOrd="0" presId="urn:microsoft.com/office/officeart/2005/8/layout/radial3"/>
    <dgm:cxn modelId="{7434CBFC-39C6-40FA-A30D-566F63503B6A}" srcId="{CC609F67-850B-49A3-9C96-6755BAF9CA74}" destId="{9EDFD84B-2EF7-45E8-834F-6EB17CFB2C02}" srcOrd="0" destOrd="0" parTransId="{B866D34F-2D6F-4EF1-950F-18A6B4916334}" sibTransId="{22ED1F34-D20D-4613-8296-BE357FD30D20}"/>
    <dgm:cxn modelId="{D49A8AEC-FC77-470E-A89E-9D18AD920079}" type="presOf" srcId="{971C4062-FF83-4611-985E-E44C9BDF59F2}" destId="{C24C8972-ED10-4A06-B59A-B55D44D1A0A9}" srcOrd="0" destOrd="0" presId="urn:microsoft.com/office/officeart/2005/8/layout/radial3"/>
    <dgm:cxn modelId="{84416D11-9841-43D0-B8E9-E0C372B08576}" type="presParOf" srcId="{C5C13B5A-F9D5-4F4A-B576-5DB3C4F8DD0E}" destId="{A5BD3E55-4A2D-476D-82BD-87F79A462028}" srcOrd="0" destOrd="0" presId="urn:microsoft.com/office/officeart/2005/8/layout/radial3"/>
    <dgm:cxn modelId="{1809F861-9EF8-4FAF-86BD-BD72A4B84B53}" type="presParOf" srcId="{A5BD3E55-4A2D-476D-82BD-87F79A462028}" destId="{B6E7641C-A17E-4C0C-A542-A82BCE0BC474}" srcOrd="0" destOrd="0" presId="urn:microsoft.com/office/officeart/2005/8/layout/radial3"/>
    <dgm:cxn modelId="{148390FC-3949-4A05-9CAE-DD07D3435A24}" type="presParOf" srcId="{A5BD3E55-4A2D-476D-82BD-87F79A462028}" destId="{A6B0AC8A-0B04-4B6D-BE34-FD7B54161654}" srcOrd="1" destOrd="0" presId="urn:microsoft.com/office/officeart/2005/8/layout/radial3"/>
    <dgm:cxn modelId="{B787811B-987D-4145-AA35-0364054B56B4}" type="presParOf" srcId="{A5BD3E55-4A2D-476D-82BD-87F79A462028}" destId="{AD9F3BC4-0FBB-4D13-B492-C0E49C1CCB4A}" srcOrd="2" destOrd="0" presId="urn:microsoft.com/office/officeart/2005/8/layout/radial3"/>
    <dgm:cxn modelId="{4F23A93C-1E29-4549-AC1F-707309C17AF1}" type="presParOf" srcId="{A5BD3E55-4A2D-476D-82BD-87F79A462028}" destId="{B740F105-939F-4D06-AC28-343313655CDA}" srcOrd="3" destOrd="0" presId="urn:microsoft.com/office/officeart/2005/8/layout/radial3"/>
    <dgm:cxn modelId="{B8193BA4-4AD8-46CF-889D-6B0E2C39D970}" type="presParOf" srcId="{A5BD3E55-4A2D-476D-82BD-87F79A462028}" destId="{C24C8972-ED10-4A06-B59A-B55D44D1A0A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601AE-70A8-47E0-AFD7-1F20173D925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A47DE-B2A2-4FF4-A351-0D5F65DD6467}">
      <dgm:prSet phldrT="[Text]"/>
      <dgm:spPr/>
      <dgm:t>
        <a:bodyPr/>
        <a:lstStyle/>
        <a:p>
          <a:r>
            <a:rPr lang="en-US" dirty="0" smtClean="0"/>
            <a:t>HOME ADAPTIONS</a:t>
          </a:r>
          <a:endParaRPr lang="en-US" dirty="0"/>
        </a:p>
      </dgm:t>
    </dgm:pt>
    <dgm:pt modelId="{8D69BF94-1DB7-4152-848B-A1ADC9F9A80B}" type="parTrans" cxnId="{99CAC697-2293-4775-8EB8-60012452A082}">
      <dgm:prSet/>
      <dgm:spPr/>
      <dgm:t>
        <a:bodyPr/>
        <a:lstStyle/>
        <a:p>
          <a:endParaRPr lang="en-US"/>
        </a:p>
      </dgm:t>
    </dgm:pt>
    <dgm:pt modelId="{16D95DD9-DA32-4487-BD79-854B3F6D1531}" type="sibTrans" cxnId="{99CAC697-2293-4775-8EB8-60012452A082}">
      <dgm:prSet/>
      <dgm:spPr/>
      <dgm:t>
        <a:bodyPr/>
        <a:lstStyle/>
        <a:p>
          <a:endParaRPr lang="en-US"/>
        </a:p>
      </dgm:t>
    </dgm:pt>
    <dgm:pt modelId="{BA2F4977-610F-4220-8757-0EA49B51F592}">
      <dgm:prSet phldrT="[Text]"/>
      <dgm:spPr/>
      <dgm:t>
        <a:bodyPr/>
        <a:lstStyle/>
        <a:p>
          <a:r>
            <a:rPr lang="en-US" dirty="0" smtClean="0"/>
            <a:t>Communication Aid</a:t>
          </a:r>
          <a:endParaRPr lang="en-US" dirty="0"/>
        </a:p>
      </dgm:t>
    </dgm:pt>
    <dgm:pt modelId="{9F7B1C4E-B08D-405E-A51D-FA157C6C8DAF}" type="parTrans" cxnId="{16768DB8-DE59-478B-94B7-D83253501B20}">
      <dgm:prSet/>
      <dgm:spPr/>
      <dgm:t>
        <a:bodyPr/>
        <a:lstStyle/>
        <a:p>
          <a:endParaRPr lang="en-US"/>
        </a:p>
      </dgm:t>
    </dgm:pt>
    <dgm:pt modelId="{DBCF8428-9302-45B9-8B04-0AE9D68C382D}" type="sibTrans" cxnId="{16768DB8-DE59-478B-94B7-D83253501B20}">
      <dgm:prSet/>
      <dgm:spPr/>
      <dgm:t>
        <a:bodyPr/>
        <a:lstStyle/>
        <a:p>
          <a:endParaRPr lang="en-US"/>
        </a:p>
      </dgm:t>
    </dgm:pt>
    <dgm:pt modelId="{160F1BBD-900A-48A0-BFC9-3A9955C2C8AE}">
      <dgm:prSet phldrT="[Text]"/>
      <dgm:spPr/>
      <dgm:t>
        <a:bodyPr/>
        <a:lstStyle/>
        <a:p>
          <a:r>
            <a:rPr lang="en-US" dirty="0" smtClean="0"/>
            <a:t>Advance  Decisions to Refuse Treatment</a:t>
          </a:r>
          <a:endParaRPr lang="en-US" dirty="0"/>
        </a:p>
      </dgm:t>
    </dgm:pt>
    <dgm:pt modelId="{0A3F34AD-E179-49EF-A52B-747F1A3E460D}" type="parTrans" cxnId="{9EF3054F-3930-495D-B692-E525FB780482}">
      <dgm:prSet/>
      <dgm:spPr/>
      <dgm:t>
        <a:bodyPr/>
        <a:lstStyle/>
        <a:p>
          <a:endParaRPr lang="en-US"/>
        </a:p>
      </dgm:t>
    </dgm:pt>
    <dgm:pt modelId="{5C654008-F122-4E04-BBBF-3A0B65B4DD4D}" type="sibTrans" cxnId="{9EF3054F-3930-495D-B692-E525FB780482}">
      <dgm:prSet/>
      <dgm:spPr/>
      <dgm:t>
        <a:bodyPr/>
        <a:lstStyle/>
        <a:p>
          <a:endParaRPr lang="en-US"/>
        </a:p>
      </dgm:t>
    </dgm:pt>
    <dgm:pt modelId="{5B20F617-4BE2-4B0C-BA19-9D03C559DF31}">
      <dgm:prSet phldrT="[Text]"/>
      <dgm:spPr/>
      <dgm:t>
        <a:bodyPr/>
        <a:lstStyle/>
        <a:p>
          <a:r>
            <a:rPr lang="en-US" dirty="0" smtClean="0"/>
            <a:t>Non Invasive Ventilation</a:t>
          </a:r>
        </a:p>
        <a:p>
          <a:r>
            <a:rPr lang="en-US" dirty="0" smtClean="0"/>
            <a:t>N.I.V.</a:t>
          </a:r>
          <a:endParaRPr lang="en-US" dirty="0"/>
        </a:p>
      </dgm:t>
    </dgm:pt>
    <dgm:pt modelId="{681E2BAC-4E49-490C-B7FD-8610F777E738}" type="parTrans" cxnId="{FC72D521-AA58-45F2-B355-9C4518C82F78}">
      <dgm:prSet/>
      <dgm:spPr/>
      <dgm:t>
        <a:bodyPr/>
        <a:lstStyle/>
        <a:p>
          <a:endParaRPr lang="en-US"/>
        </a:p>
      </dgm:t>
    </dgm:pt>
    <dgm:pt modelId="{B63C153D-723A-445A-9F61-050F8DD38DA7}" type="sibTrans" cxnId="{FC72D521-AA58-45F2-B355-9C4518C82F78}">
      <dgm:prSet/>
      <dgm:spPr/>
      <dgm:t>
        <a:bodyPr/>
        <a:lstStyle/>
        <a:p>
          <a:endParaRPr lang="en-US"/>
        </a:p>
      </dgm:t>
    </dgm:pt>
    <dgm:pt modelId="{D020C9D2-7E9F-4A8C-A747-E76E5C0FF01D}">
      <dgm:prSet phldrT="[Text]"/>
      <dgm:spPr/>
      <dgm:t>
        <a:bodyPr/>
        <a:lstStyle/>
        <a:p>
          <a:r>
            <a:rPr lang="en-US" dirty="0" smtClean="0"/>
            <a:t>Percutaneous Gastrostomy</a:t>
          </a:r>
        </a:p>
        <a:p>
          <a:r>
            <a:rPr lang="en-US" dirty="0" smtClean="0"/>
            <a:t>P.E.G.</a:t>
          </a:r>
          <a:endParaRPr lang="en-US" dirty="0"/>
        </a:p>
      </dgm:t>
    </dgm:pt>
    <dgm:pt modelId="{2499549D-4605-48CE-98AB-EB22D0E7B441}" type="parTrans" cxnId="{DEF3A9D6-E29E-4C8E-B608-DBC72BF80B12}">
      <dgm:prSet/>
      <dgm:spPr/>
      <dgm:t>
        <a:bodyPr/>
        <a:lstStyle/>
        <a:p>
          <a:endParaRPr lang="en-US"/>
        </a:p>
      </dgm:t>
    </dgm:pt>
    <dgm:pt modelId="{3A745E22-4128-4123-9090-B953A051CC27}" type="sibTrans" cxnId="{DEF3A9D6-E29E-4C8E-B608-DBC72BF80B12}">
      <dgm:prSet/>
      <dgm:spPr/>
      <dgm:t>
        <a:bodyPr/>
        <a:lstStyle/>
        <a:p>
          <a:endParaRPr lang="en-US"/>
        </a:p>
      </dgm:t>
    </dgm:pt>
    <dgm:pt modelId="{03CF643F-2322-441A-87D0-A3A97EAE86B5}" type="pres">
      <dgm:prSet presAssocID="{469601AE-70A8-47E0-AFD7-1F20173D92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A1EBA-3C96-43E1-80CB-DB6FE91816D5}" type="pres">
      <dgm:prSet presAssocID="{055A47DE-B2A2-4FF4-A351-0D5F65DD64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6C979-1210-4743-9ED2-9AAAEA18C4D4}" type="pres">
      <dgm:prSet presAssocID="{055A47DE-B2A2-4FF4-A351-0D5F65DD6467}" presName="spNode" presStyleCnt="0"/>
      <dgm:spPr/>
    </dgm:pt>
    <dgm:pt modelId="{EE40BF18-5D67-4BD7-9988-3B178582F069}" type="pres">
      <dgm:prSet presAssocID="{16D95DD9-DA32-4487-BD79-854B3F6D153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4539B26-820F-46B8-89EA-38384826DDC6}" type="pres">
      <dgm:prSet presAssocID="{BA2F4977-610F-4220-8757-0EA49B51F5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1AEF7-1FAF-4A6E-A361-2B0A0F063589}" type="pres">
      <dgm:prSet presAssocID="{BA2F4977-610F-4220-8757-0EA49B51F592}" presName="spNode" presStyleCnt="0"/>
      <dgm:spPr/>
    </dgm:pt>
    <dgm:pt modelId="{C4CB1344-F728-425A-8602-801E7C933C33}" type="pres">
      <dgm:prSet presAssocID="{DBCF8428-9302-45B9-8B04-0AE9D68C382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E49B6D1-437D-4602-B2D1-C06DB0876809}" type="pres">
      <dgm:prSet presAssocID="{160F1BBD-900A-48A0-BFC9-3A9955C2C8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60934-022C-4FE1-B0A6-83ABA636770B}" type="pres">
      <dgm:prSet presAssocID="{160F1BBD-900A-48A0-BFC9-3A9955C2C8AE}" presName="spNode" presStyleCnt="0"/>
      <dgm:spPr/>
    </dgm:pt>
    <dgm:pt modelId="{0D685FC9-94DD-472C-87B7-922A8BC5E974}" type="pres">
      <dgm:prSet presAssocID="{5C654008-F122-4E04-BBBF-3A0B65B4DD4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080CFCE-F720-458C-886B-BAD88A433D13}" type="pres">
      <dgm:prSet presAssocID="{5B20F617-4BE2-4B0C-BA19-9D03C559DF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57984-C305-4A44-9049-0F9F7B0F0683}" type="pres">
      <dgm:prSet presAssocID="{5B20F617-4BE2-4B0C-BA19-9D03C559DF31}" presName="spNode" presStyleCnt="0"/>
      <dgm:spPr/>
    </dgm:pt>
    <dgm:pt modelId="{4655C03B-BF21-4D35-BD44-C527DF066D11}" type="pres">
      <dgm:prSet presAssocID="{B63C153D-723A-445A-9F61-050F8DD38DA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DDEE0FE-BBF6-489C-A583-01A70E84C65B}" type="pres">
      <dgm:prSet presAssocID="{D020C9D2-7E9F-4A8C-A747-E76E5C0FF0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6F654-9840-42EC-8A37-F70A73E6C5F2}" type="pres">
      <dgm:prSet presAssocID="{D020C9D2-7E9F-4A8C-A747-E76E5C0FF01D}" presName="spNode" presStyleCnt="0"/>
      <dgm:spPr/>
    </dgm:pt>
    <dgm:pt modelId="{982F2EC7-B228-4368-97CD-769D714996FF}" type="pres">
      <dgm:prSet presAssocID="{3A745E22-4128-4123-9090-B953A051CC2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CD27884-1BDD-4286-A388-2D79FB87F1D4}" type="presOf" srcId="{16D95DD9-DA32-4487-BD79-854B3F6D1531}" destId="{EE40BF18-5D67-4BD7-9988-3B178582F069}" srcOrd="0" destOrd="0" presId="urn:microsoft.com/office/officeart/2005/8/layout/cycle6"/>
    <dgm:cxn modelId="{9893574F-E94D-470A-93CF-705944034999}" type="presOf" srcId="{3A745E22-4128-4123-9090-B953A051CC27}" destId="{982F2EC7-B228-4368-97CD-769D714996FF}" srcOrd="0" destOrd="0" presId="urn:microsoft.com/office/officeart/2005/8/layout/cycle6"/>
    <dgm:cxn modelId="{195C1537-5E6E-4001-A38A-94C54A41D0B3}" type="presOf" srcId="{5C654008-F122-4E04-BBBF-3A0B65B4DD4D}" destId="{0D685FC9-94DD-472C-87B7-922A8BC5E974}" srcOrd="0" destOrd="0" presId="urn:microsoft.com/office/officeart/2005/8/layout/cycle6"/>
    <dgm:cxn modelId="{8D0E4C75-D469-4A12-89EA-F70CE46BC3FF}" type="presOf" srcId="{D020C9D2-7E9F-4A8C-A747-E76E5C0FF01D}" destId="{ADDEE0FE-BBF6-489C-A583-01A70E84C65B}" srcOrd="0" destOrd="0" presId="urn:microsoft.com/office/officeart/2005/8/layout/cycle6"/>
    <dgm:cxn modelId="{DEF3A9D6-E29E-4C8E-B608-DBC72BF80B12}" srcId="{469601AE-70A8-47E0-AFD7-1F20173D925B}" destId="{D020C9D2-7E9F-4A8C-A747-E76E5C0FF01D}" srcOrd="4" destOrd="0" parTransId="{2499549D-4605-48CE-98AB-EB22D0E7B441}" sibTransId="{3A745E22-4128-4123-9090-B953A051CC27}"/>
    <dgm:cxn modelId="{C66C787E-B1C5-4408-8CD6-9558C0B976E4}" type="presOf" srcId="{5B20F617-4BE2-4B0C-BA19-9D03C559DF31}" destId="{1080CFCE-F720-458C-886B-BAD88A433D13}" srcOrd="0" destOrd="0" presId="urn:microsoft.com/office/officeart/2005/8/layout/cycle6"/>
    <dgm:cxn modelId="{FC72D521-AA58-45F2-B355-9C4518C82F78}" srcId="{469601AE-70A8-47E0-AFD7-1F20173D925B}" destId="{5B20F617-4BE2-4B0C-BA19-9D03C559DF31}" srcOrd="3" destOrd="0" parTransId="{681E2BAC-4E49-490C-B7FD-8610F777E738}" sibTransId="{B63C153D-723A-445A-9F61-050F8DD38DA7}"/>
    <dgm:cxn modelId="{16768DB8-DE59-478B-94B7-D83253501B20}" srcId="{469601AE-70A8-47E0-AFD7-1F20173D925B}" destId="{BA2F4977-610F-4220-8757-0EA49B51F592}" srcOrd="1" destOrd="0" parTransId="{9F7B1C4E-B08D-405E-A51D-FA157C6C8DAF}" sibTransId="{DBCF8428-9302-45B9-8B04-0AE9D68C382D}"/>
    <dgm:cxn modelId="{6ABC294C-383F-40E7-9A84-34BDE354384B}" type="presOf" srcId="{469601AE-70A8-47E0-AFD7-1F20173D925B}" destId="{03CF643F-2322-441A-87D0-A3A97EAE86B5}" srcOrd="0" destOrd="0" presId="urn:microsoft.com/office/officeart/2005/8/layout/cycle6"/>
    <dgm:cxn modelId="{99CAC697-2293-4775-8EB8-60012452A082}" srcId="{469601AE-70A8-47E0-AFD7-1F20173D925B}" destId="{055A47DE-B2A2-4FF4-A351-0D5F65DD6467}" srcOrd="0" destOrd="0" parTransId="{8D69BF94-1DB7-4152-848B-A1ADC9F9A80B}" sibTransId="{16D95DD9-DA32-4487-BD79-854B3F6D1531}"/>
    <dgm:cxn modelId="{FF4428A2-3764-49E2-8A81-90DF3E114AF3}" type="presOf" srcId="{055A47DE-B2A2-4FF4-A351-0D5F65DD6467}" destId="{4C0A1EBA-3C96-43E1-80CB-DB6FE91816D5}" srcOrd="0" destOrd="0" presId="urn:microsoft.com/office/officeart/2005/8/layout/cycle6"/>
    <dgm:cxn modelId="{9EF3054F-3930-495D-B692-E525FB780482}" srcId="{469601AE-70A8-47E0-AFD7-1F20173D925B}" destId="{160F1BBD-900A-48A0-BFC9-3A9955C2C8AE}" srcOrd="2" destOrd="0" parTransId="{0A3F34AD-E179-49EF-A52B-747F1A3E460D}" sibTransId="{5C654008-F122-4E04-BBBF-3A0B65B4DD4D}"/>
    <dgm:cxn modelId="{4C6BFB9F-EBD4-46BC-8DDD-2056CE1AD28C}" type="presOf" srcId="{160F1BBD-900A-48A0-BFC9-3A9955C2C8AE}" destId="{BE49B6D1-437D-4602-B2D1-C06DB0876809}" srcOrd="0" destOrd="0" presId="urn:microsoft.com/office/officeart/2005/8/layout/cycle6"/>
    <dgm:cxn modelId="{9BD1BD85-655A-47E9-9B6A-0F229540B03C}" type="presOf" srcId="{B63C153D-723A-445A-9F61-050F8DD38DA7}" destId="{4655C03B-BF21-4D35-BD44-C527DF066D11}" srcOrd="0" destOrd="0" presId="urn:microsoft.com/office/officeart/2005/8/layout/cycle6"/>
    <dgm:cxn modelId="{357105C2-B6F9-430B-A589-336E6A039AE4}" type="presOf" srcId="{DBCF8428-9302-45B9-8B04-0AE9D68C382D}" destId="{C4CB1344-F728-425A-8602-801E7C933C33}" srcOrd="0" destOrd="0" presId="urn:microsoft.com/office/officeart/2005/8/layout/cycle6"/>
    <dgm:cxn modelId="{D9BCD31C-76A8-41A3-B18D-EA3604F22DEE}" type="presOf" srcId="{BA2F4977-610F-4220-8757-0EA49B51F592}" destId="{F4539B26-820F-46B8-89EA-38384826DDC6}" srcOrd="0" destOrd="0" presId="urn:microsoft.com/office/officeart/2005/8/layout/cycle6"/>
    <dgm:cxn modelId="{75043D8E-3F0B-4411-A2AD-B5A154408830}" type="presParOf" srcId="{03CF643F-2322-441A-87D0-A3A97EAE86B5}" destId="{4C0A1EBA-3C96-43E1-80CB-DB6FE91816D5}" srcOrd="0" destOrd="0" presId="urn:microsoft.com/office/officeart/2005/8/layout/cycle6"/>
    <dgm:cxn modelId="{BF792957-E6ED-4A0B-ACDA-B6E6540E54B9}" type="presParOf" srcId="{03CF643F-2322-441A-87D0-A3A97EAE86B5}" destId="{9366C979-1210-4743-9ED2-9AAAEA18C4D4}" srcOrd="1" destOrd="0" presId="urn:microsoft.com/office/officeart/2005/8/layout/cycle6"/>
    <dgm:cxn modelId="{5E25BF6D-7D94-4265-948C-B47D707F7910}" type="presParOf" srcId="{03CF643F-2322-441A-87D0-A3A97EAE86B5}" destId="{EE40BF18-5D67-4BD7-9988-3B178582F069}" srcOrd="2" destOrd="0" presId="urn:microsoft.com/office/officeart/2005/8/layout/cycle6"/>
    <dgm:cxn modelId="{8F78FE39-F141-45BC-B3C2-5785C369D028}" type="presParOf" srcId="{03CF643F-2322-441A-87D0-A3A97EAE86B5}" destId="{F4539B26-820F-46B8-89EA-38384826DDC6}" srcOrd="3" destOrd="0" presId="urn:microsoft.com/office/officeart/2005/8/layout/cycle6"/>
    <dgm:cxn modelId="{36477A0E-73F4-4E3D-B3BC-7CD77A1E3563}" type="presParOf" srcId="{03CF643F-2322-441A-87D0-A3A97EAE86B5}" destId="{67B1AEF7-1FAF-4A6E-A361-2B0A0F063589}" srcOrd="4" destOrd="0" presId="urn:microsoft.com/office/officeart/2005/8/layout/cycle6"/>
    <dgm:cxn modelId="{C9666D12-FCE1-4165-8321-F9901015FFAD}" type="presParOf" srcId="{03CF643F-2322-441A-87D0-A3A97EAE86B5}" destId="{C4CB1344-F728-425A-8602-801E7C933C33}" srcOrd="5" destOrd="0" presId="urn:microsoft.com/office/officeart/2005/8/layout/cycle6"/>
    <dgm:cxn modelId="{5615102E-290C-4A9C-A4C5-8CA20AE8E543}" type="presParOf" srcId="{03CF643F-2322-441A-87D0-A3A97EAE86B5}" destId="{BE49B6D1-437D-4602-B2D1-C06DB0876809}" srcOrd="6" destOrd="0" presId="urn:microsoft.com/office/officeart/2005/8/layout/cycle6"/>
    <dgm:cxn modelId="{C3223C4A-9AB8-4DC1-BEB7-345A5B357939}" type="presParOf" srcId="{03CF643F-2322-441A-87D0-A3A97EAE86B5}" destId="{8E860934-022C-4FE1-B0A6-83ABA636770B}" srcOrd="7" destOrd="0" presId="urn:microsoft.com/office/officeart/2005/8/layout/cycle6"/>
    <dgm:cxn modelId="{C9ED0E92-4ABE-4A89-9FB9-36EBE8E32D8D}" type="presParOf" srcId="{03CF643F-2322-441A-87D0-A3A97EAE86B5}" destId="{0D685FC9-94DD-472C-87B7-922A8BC5E974}" srcOrd="8" destOrd="0" presId="urn:microsoft.com/office/officeart/2005/8/layout/cycle6"/>
    <dgm:cxn modelId="{2C74DF75-3DFE-497A-B2EA-4FB25CD648CB}" type="presParOf" srcId="{03CF643F-2322-441A-87D0-A3A97EAE86B5}" destId="{1080CFCE-F720-458C-886B-BAD88A433D13}" srcOrd="9" destOrd="0" presId="urn:microsoft.com/office/officeart/2005/8/layout/cycle6"/>
    <dgm:cxn modelId="{488AA943-C95E-44AB-8895-A29BC7D89347}" type="presParOf" srcId="{03CF643F-2322-441A-87D0-A3A97EAE86B5}" destId="{8E557984-C305-4A44-9049-0F9F7B0F0683}" srcOrd="10" destOrd="0" presId="urn:microsoft.com/office/officeart/2005/8/layout/cycle6"/>
    <dgm:cxn modelId="{4290164D-6E4F-4F44-BF0E-4F7B8DF58FE2}" type="presParOf" srcId="{03CF643F-2322-441A-87D0-A3A97EAE86B5}" destId="{4655C03B-BF21-4D35-BD44-C527DF066D11}" srcOrd="11" destOrd="0" presId="urn:microsoft.com/office/officeart/2005/8/layout/cycle6"/>
    <dgm:cxn modelId="{903F29EE-10D9-471D-B9DE-012F75E01A36}" type="presParOf" srcId="{03CF643F-2322-441A-87D0-A3A97EAE86B5}" destId="{ADDEE0FE-BBF6-489C-A583-01A70E84C65B}" srcOrd="12" destOrd="0" presId="urn:microsoft.com/office/officeart/2005/8/layout/cycle6"/>
    <dgm:cxn modelId="{CDC99932-31E2-42D9-BDB6-F48174EF55A5}" type="presParOf" srcId="{03CF643F-2322-441A-87D0-A3A97EAE86B5}" destId="{8806F654-9840-42EC-8A37-F70A73E6C5F2}" srcOrd="13" destOrd="0" presId="urn:microsoft.com/office/officeart/2005/8/layout/cycle6"/>
    <dgm:cxn modelId="{D029750B-4EAC-4516-93AC-C3A5505D4E0B}" type="presParOf" srcId="{03CF643F-2322-441A-87D0-A3A97EAE86B5}" destId="{982F2EC7-B228-4368-97CD-769D714996F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8B79B-0481-4893-99D5-09E49D4AB547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B0648-D5BE-45C4-8D09-83FC121E2E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3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CFD02-D9BC-41B5-8EBD-7FC224D2DE40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E37ED-6132-4A89-A6E7-AD6C656C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4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37ED-6132-4A89-A6E7-AD6C656C33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EAD9265-189F-4350-AABC-2F7C74426025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194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37ED-6132-4A89-A6E7-AD6C656C33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8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37ED-6132-4A89-A6E7-AD6C656C33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4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37ED-6132-4A89-A6E7-AD6C656C33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8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DB7A-E931-462A-9DC8-24C0543EE3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7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37ED-6132-4A89-A6E7-AD6C656C338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7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7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8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0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9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3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6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EF35-E021-45FF-A3D0-AB0D5FF5D93E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49806-20F4-4316-98D7-6FD7FB2A5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6400800" cy="12192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Frances Kelly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Nurse Specialist MND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Newcastle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Model of Care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MND Centre 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“hub &amp; community spokes.”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edgeguide.co.uk/cumbria/carlisle_gallery/scitadel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009" cy="17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scoverpenrith.co.uk/image/1/690/0/places-images/penrith-castle-1422359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3509"/>
            <a:ext cx="2662603" cy="23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Image result for pictures of the tyne 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pictures of the tyne brid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pictures of the tyne brid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49" y="4523509"/>
            <a:ext cx="234315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27" y="-27709"/>
            <a:ext cx="2583873" cy="17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MND Therapist Home Visits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Occupational Therapist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4040188" cy="3951288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Hypnosis</a:t>
            </a:r>
          </a:p>
          <a:p>
            <a:pPr marL="0" indent="0" algn="ctr">
              <a:buNone/>
            </a:pPr>
            <a:r>
              <a:rPr lang="en-US" dirty="0"/>
              <a:t>                                              Bespoke collars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         </a:t>
            </a:r>
          </a:p>
          <a:p>
            <a:pPr marL="0" indent="0" algn="ctr">
              <a:buNone/>
            </a:pPr>
            <a:r>
              <a:rPr lang="en-US" dirty="0"/>
              <a:t>  </a:t>
            </a:r>
            <a:r>
              <a:rPr lang="en-US" dirty="0" smtClean="0"/>
              <a:t>Patient Bucket list 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     </a:t>
            </a:r>
          </a:p>
          <a:p>
            <a:pPr marL="0" indent="0" algn="ctr">
              <a:buNone/>
            </a:pPr>
            <a:r>
              <a:rPr lang="en-US" dirty="0"/>
              <a:t>Advisory </a:t>
            </a:r>
            <a:r>
              <a:rPr lang="en-US" dirty="0" smtClean="0"/>
              <a:t>role/ joint visiting with O.T. colleagues.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Physiotherapist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Early respiratory failure: Lung volume recruitment.       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Mobile arm supports.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Collar </a:t>
            </a:r>
            <a:r>
              <a:rPr lang="en-US" dirty="0"/>
              <a:t>&amp; splint </a:t>
            </a:r>
            <a:r>
              <a:rPr lang="en-US" dirty="0" smtClean="0"/>
              <a:t>assessment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Advisory </a:t>
            </a:r>
            <a:r>
              <a:rPr lang="en-US" dirty="0" smtClean="0"/>
              <a:t>role/ joint visiting with Physio colleagues.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MND PATIENT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059363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Review clinic   </a:t>
            </a:r>
            <a:r>
              <a:rPr lang="en-US" dirty="0" smtClean="0"/>
              <a:t>2-6 monthly depending on disease   </a:t>
            </a:r>
          </a:p>
          <a:p>
            <a:pPr marL="0" indent="0">
              <a:buNone/>
            </a:pPr>
            <a:r>
              <a:rPr lang="en-US" dirty="0" smtClean="0"/>
              <a:t>                              progression and phenotype.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Newcastle clinic                                 Penrith clinic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Telephone clinic                                 Home visit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Equity of Patient care throughout the region.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3676650" y="3505200"/>
            <a:ext cx="2133600" cy="1371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MND &amp; N.E. Assisted ventilation Service Clinics at Penrith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B0F0"/>
                </a:solidFill>
              </a:rPr>
              <a:t>MND Review Clinic         </a:t>
            </a:r>
            <a:r>
              <a:rPr lang="en-US" dirty="0" smtClean="0"/>
              <a:t>6 times a year</a:t>
            </a:r>
          </a:p>
          <a:p>
            <a:pPr marL="0" indent="0" algn="ctr">
              <a:buNone/>
            </a:pPr>
            <a:r>
              <a:rPr lang="en-US" b="1" dirty="0" smtClean="0"/>
              <a:t>All new patients are diagnosed in Newcastle.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B0F0"/>
                </a:solidFill>
              </a:rPr>
              <a:t>NEAVS Review Clinic        </a:t>
            </a:r>
            <a:r>
              <a:rPr lang="en-US" dirty="0" smtClean="0"/>
              <a:t>6 times a year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Dr. Williams refers pts with respiratory signs &amp; symptoms who wish to consider NIV for assessment by NEAVS during clinic.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Cumbria MND Locality Lead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Funding:   </a:t>
            </a:r>
            <a:r>
              <a:rPr lang="en-US" dirty="0" smtClean="0"/>
              <a:t>Ice bucket challenge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Hosted by:  </a:t>
            </a:r>
            <a:r>
              <a:rPr lang="en-US" dirty="0" smtClean="0"/>
              <a:t>Eden Valley Hospice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en-US" sz="3600" dirty="0" smtClean="0"/>
              <a:t>    Carlisle   </a:t>
            </a:r>
            <a:r>
              <a:rPr lang="en-US" dirty="0" smtClean="0"/>
              <a:t>                                                               </a:t>
            </a:r>
            <a:r>
              <a:rPr lang="en-US" sz="3600" dirty="0" smtClean="0"/>
              <a:t>Workington</a:t>
            </a:r>
            <a:endParaRPr lang="en-US" sz="3600" dirty="0"/>
          </a:p>
          <a:p>
            <a:pPr marL="0" indent="0">
              <a:buNone/>
            </a:pPr>
            <a:r>
              <a:rPr lang="en-US" dirty="0" smtClean="0"/>
              <a:t>       23 pts                                                                          13 pts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dirty="0" smtClean="0">
                <a:solidFill>
                  <a:srgbClr val="0070C0"/>
                </a:solidFill>
              </a:rPr>
              <a:t>Grade 7 :Part time (3 days week)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sz="4000" dirty="0" smtClean="0"/>
              <a:t>Neurology training/case supervision  </a:t>
            </a:r>
          </a:p>
          <a:p>
            <a:pPr marL="0" indent="0">
              <a:buNone/>
            </a:pPr>
            <a:r>
              <a:rPr lang="en-US" sz="4000" dirty="0" smtClean="0"/>
              <a:t>                by Newcastle MND Care Centre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2514600"/>
            <a:ext cx="26670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MND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PATIENTS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2971800"/>
            <a:ext cx="2667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Challenges: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of Patient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5276056"/>
            <a:ext cx="1265238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Progressive  fatal  disease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997" y="2935288"/>
            <a:ext cx="1143000" cy="13716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Paralysed pt unable to travel to clinic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781800" y="918645"/>
            <a:ext cx="1524000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No Treatment</a:t>
            </a: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3771900" y="685801"/>
            <a:ext cx="1333500" cy="64633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Acceptance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of diagnosis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143154" y="5638800"/>
            <a:ext cx="1876147" cy="664369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Regional service: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Urban/rural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 rot="10800000" flipV="1">
            <a:off x="7527235" y="3443823"/>
            <a:ext cx="672203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33401" y="1048434"/>
            <a:ext cx="1600199" cy="64633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Planning for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“good death”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312988" y="1447800"/>
            <a:ext cx="1744662" cy="148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81500" y="1447800"/>
            <a:ext cx="19050" cy="148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1371600"/>
            <a:ext cx="1749425" cy="1563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5715000" y="3581400"/>
            <a:ext cx="148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19301" y="3490913"/>
            <a:ext cx="10286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828800" y="4191000"/>
            <a:ext cx="1219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5000" y="4191000"/>
            <a:ext cx="990600" cy="1085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81500" y="41910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3771900" y="5636740"/>
            <a:ext cx="1257300" cy="64611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Ensuring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Good Care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9975" y="131672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dirty="0">
                <a:solidFill>
                  <a:prstClr val="white"/>
                </a:solidFill>
              </a:rPr>
              <a:t>Acceptance </a:t>
            </a:r>
          </a:p>
          <a:p>
            <a:pPr lvl="0">
              <a:spcBef>
                <a:spcPct val="0"/>
              </a:spcBef>
            </a:pPr>
            <a:r>
              <a:rPr lang="en-US" altLang="en-US" dirty="0">
                <a:solidFill>
                  <a:prstClr val="white"/>
                </a:solidFill>
              </a:rPr>
              <a:t>of diagnosis</a:t>
            </a:r>
          </a:p>
        </p:txBody>
      </p:sp>
    </p:spTree>
    <p:extLst>
      <p:ext uri="{BB962C8B-B14F-4D97-AF65-F5344CB8AC3E}">
        <p14:creationId xmlns:p14="http://schemas.microsoft.com/office/powerpoint/2010/main" val="28067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Supporting the patient to make informed choices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200579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2286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73949" y="2967335"/>
            <a:ext cx="2396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Patient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Choice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8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352799" y="3200400"/>
            <a:ext cx="1828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PlwMND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5666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Regional Care</a:t>
            </a:r>
          </a:p>
          <a:p>
            <a:r>
              <a:rPr lang="en-US" sz="2400" dirty="0" smtClean="0"/>
              <a:t>Delivery</a:t>
            </a:r>
            <a:r>
              <a:rPr lang="en-US" sz="2400" dirty="0"/>
              <a:t> </a:t>
            </a:r>
            <a:r>
              <a:rPr lang="en-US" sz="2400" dirty="0" smtClean="0"/>
              <a:t>Advisor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309469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Care Centre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724968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400" dirty="0" smtClean="0"/>
              <a:t>MNDA</a:t>
            </a:r>
          </a:p>
          <a:p>
            <a:r>
              <a:rPr lang="en-US" sz="2400" dirty="0" smtClean="0"/>
              <a:t>Equipment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Loans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5029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dirty="0" smtClean="0"/>
              <a:t>MNDA</a:t>
            </a:r>
          </a:p>
          <a:p>
            <a:r>
              <a:rPr lang="en-US" sz="2400" dirty="0" smtClean="0"/>
              <a:t>  Financial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Support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5171" y="495886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MNDA </a:t>
            </a:r>
          </a:p>
          <a:p>
            <a:r>
              <a:rPr lang="en-US" sz="2400" dirty="0" smtClean="0"/>
              <a:t>Branches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67034" y="5328192"/>
            <a:ext cx="163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Association </a:t>
            </a:r>
          </a:p>
          <a:p>
            <a:r>
              <a:rPr lang="en-US" sz="2400" dirty="0" smtClean="0"/>
              <a:t>   Visitors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360003"/>
            <a:ext cx="190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Education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470" y="435427"/>
            <a:ext cx="8449129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CARE  CENTRES &amp; the MNDA working for the PlwMND </a:t>
            </a:r>
            <a:endParaRPr lang="en-US" sz="28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267199" y="2072164"/>
            <a:ext cx="0" cy="1059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21514" y="2569029"/>
            <a:ext cx="1179286" cy="90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29199" y="4052749"/>
            <a:ext cx="1828800" cy="113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571999" y="4255070"/>
            <a:ext cx="914400" cy="1155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788639" y="4090849"/>
            <a:ext cx="1738332" cy="146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62200" y="3695701"/>
            <a:ext cx="863436" cy="195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133600" y="2514600"/>
            <a:ext cx="1219199" cy="825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77001" y="377550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MND </a:t>
            </a:r>
            <a:r>
              <a:rPr lang="en-US" sz="2400" dirty="0"/>
              <a:t>C</a:t>
            </a:r>
            <a:r>
              <a:rPr lang="en-US" sz="2400" dirty="0" smtClean="0"/>
              <a:t>ONNECT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5221514" y="3775502"/>
            <a:ext cx="1103086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70592" y="5629364"/>
            <a:ext cx="170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N.I.C.E. MND </a:t>
            </a:r>
          </a:p>
          <a:p>
            <a:r>
              <a:rPr lang="en-US" sz="2400" dirty="0" smtClean="0"/>
              <a:t>Guideline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000" y="4255070"/>
            <a:ext cx="555171" cy="137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810000" cy="1143000"/>
          </a:xfrm>
        </p:spPr>
        <p:txBody>
          <a:bodyPr/>
          <a:lstStyle/>
          <a:p>
            <a:r>
              <a:rPr lang="en-US" dirty="0" smtClean="0"/>
              <a:t>Liz Shipley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Liz on the outer side of the railings on top of the Malmaison Hot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5477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317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0" y="4495800"/>
            <a:ext cx="4900120" cy="2209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Liz with her Hebburn team of firemen.</a:t>
            </a:r>
            <a:br>
              <a:rPr lang="en-US" sz="3600" dirty="0" smtClean="0"/>
            </a:br>
            <a:r>
              <a:rPr lang="en-US" sz="3600" dirty="0" smtClean="0"/>
              <a:t>Great North Run  2009.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LIZ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7406"/>
          <a:stretch>
            <a:fillRect/>
          </a:stretch>
        </p:blipFill>
        <p:spPr bwMode="auto">
          <a:xfrm>
            <a:off x="4038599" y="318449"/>
            <a:ext cx="4724401" cy="39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3582553" cy="688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3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North_of_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 b="39758"/>
          <a:stretch>
            <a:fillRect/>
          </a:stretch>
        </p:blipFill>
        <p:spPr bwMode="auto">
          <a:xfrm>
            <a:off x="0" y="102870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76238" y="188913"/>
            <a:ext cx="833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 smtClean="0"/>
              <a:t>Our Catchment Area</a:t>
            </a:r>
            <a:endParaRPr lang="en-US" altLang="en-US" sz="4400" dirty="0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2743200" y="971550"/>
            <a:ext cx="2946400" cy="3486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1320800" y="5143500"/>
            <a:ext cx="6604000" cy="1314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MND CARE </a:t>
            </a:r>
            <a:r>
              <a:rPr lang="en-US" dirty="0"/>
              <a:t>C</a:t>
            </a:r>
            <a:r>
              <a:rPr lang="en-US" dirty="0" smtClean="0"/>
              <a:t>ENTRES</a:t>
            </a:r>
            <a:endParaRPr lang="en-US" dirty="0"/>
          </a:p>
        </p:txBody>
      </p:sp>
      <p:pic>
        <p:nvPicPr>
          <p:cNvPr id="3" name="Picture 2" descr="C:\Users\user\AppData\Local\Microsoft\Windows\Temporary Internet Files\Content.Outlook\9Y1S68JW\Care Cen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219200"/>
            <a:ext cx="9144001" cy="66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Newcastle MND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Neurologist</a:t>
            </a:r>
          </a:p>
          <a:p>
            <a:pPr marL="0" indent="0" algn="ctr">
              <a:buNone/>
            </a:pPr>
            <a:r>
              <a:rPr lang="en-US" sz="3600" dirty="0" smtClean="0"/>
              <a:t>  </a:t>
            </a:r>
            <a:r>
              <a:rPr lang="en-US" sz="5100" dirty="0" smtClean="0"/>
              <a:t>Dr. Tim Williams 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MND  Coordinators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100" dirty="0" smtClean="0"/>
              <a:t>   Sarah Woolhead</a:t>
            </a:r>
          </a:p>
          <a:p>
            <a:pPr marL="0" indent="0" algn="ctr">
              <a:buNone/>
            </a:pPr>
            <a:r>
              <a:rPr lang="en-US" sz="5100" dirty="0" smtClean="0"/>
              <a:t>       Sr. Bernie Chapman</a:t>
            </a:r>
          </a:p>
          <a:p>
            <a:pPr marL="0" indent="0" algn="ctr">
              <a:buNone/>
            </a:pPr>
            <a:r>
              <a:rPr lang="en-US" sz="5100" dirty="0" smtClean="0"/>
              <a:t>     Sr. Frances Kelly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  Cumbria MND Locality Lead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/>
              <a:t>                 </a:t>
            </a:r>
            <a:r>
              <a:rPr lang="en-US" sz="5100" dirty="0" smtClean="0"/>
              <a:t>Joni Mitchell</a:t>
            </a:r>
            <a:endParaRPr lang="en-US" sz="5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    </a:t>
            </a:r>
            <a:r>
              <a:rPr lang="en-US" sz="3600" dirty="0" smtClean="0">
                <a:solidFill>
                  <a:srgbClr val="FF0000"/>
                </a:solidFill>
              </a:rPr>
              <a:t>MND Secretary</a:t>
            </a:r>
          </a:p>
          <a:p>
            <a:pPr marL="0" indent="0" algn="ctr">
              <a:buNone/>
            </a:pPr>
            <a:r>
              <a:rPr lang="en-US" sz="5800" dirty="0" smtClean="0"/>
              <a:t>     Marian Dent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Physiotherapist</a:t>
            </a:r>
          </a:p>
          <a:p>
            <a:pPr marL="0" indent="0" algn="ctr">
              <a:buNone/>
            </a:pPr>
            <a:r>
              <a:rPr lang="en-US" dirty="0" smtClean="0"/>
              <a:t>     </a:t>
            </a:r>
            <a:r>
              <a:rPr lang="en-US" sz="5800" dirty="0" smtClean="0"/>
              <a:t>Kelly Smith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 Palliative O.T.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800" dirty="0"/>
              <a:t> </a:t>
            </a:r>
            <a:r>
              <a:rPr lang="en-US" sz="5800" dirty="0" smtClean="0"/>
              <a:t>  Lisa Cairns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Benefits </a:t>
            </a:r>
            <a:r>
              <a:rPr lang="en-US" sz="3600" dirty="0">
                <a:solidFill>
                  <a:srgbClr val="FF0000"/>
                </a:solidFill>
              </a:rPr>
              <a:t>Advisor</a:t>
            </a:r>
          </a:p>
          <a:p>
            <a:pPr marL="0" indent="0" algn="ctr">
              <a:buNone/>
            </a:pPr>
            <a:r>
              <a:rPr lang="en-US" sz="5800" dirty="0"/>
              <a:t>  </a:t>
            </a:r>
            <a:r>
              <a:rPr lang="en-US" sz="5800" dirty="0" smtClean="0"/>
              <a:t>    </a:t>
            </a:r>
            <a:r>
              <a:rPr lang="en-US" sz="5800" dirty="0"/>
              <a:t>Rosemary Bell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46225"/>
            <a:ext cx="8229600" cy="4525963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84547" y="2632469"/>
            <a:ext cx="2727430" cy="13335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N.E. Assisted</a:t>
            </a:r>
          </a:p>
          <a:p>
            <a:pPr algn="ctr">
              <a:defRPr/>
            </a:pPr>
            <a:r>
              <a:rPr lang="en-US" sz="2400" dirty="0" smtClean="0"/>
              <a:t>Ventilation</a:t>
            </a:r>
          </a:p>
          <a:p>
            <a:pPr algn="ctr">
              <a:defRPr/>
            </a:pPr>
            <a:r>
              <a:rPr lang="en-US" sz="2400" dirty="0" smtClean="0"/>
              <a:t>Service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581400" y="152400"/>
            <a:ext cx="1828800" cy="1524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Palliative Care</a:t>
            </a:r>
          </a:p>
        </p:txBody>
      </p:sp>
      <p:sp>
        <p:nvSpPr>
          <p:cNvPr id="6" name="Oval 5"/>
          <p:cNvSpPr/>
          <p:nvPr/>
        </p:nvSpPr>
        <p:spPr>
          <a:xfrm>
            <a:off x="6553200" y="1143000"/>
            <a:ext cx="1828800" cy="12804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PEG Teams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5911" y="2895597"/>
            <a:ext cx="2060575" cy="8072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MND TEAM</a:t>
            </a:r>
          </a:p>
        </p:txBody>
      </p:sp>
      <p:sp>
        <p:nvSpPr>
          <p:cNvPr id="8" name="Oval 7"/>
          <p:cNvSpPr/>
          <p:nvPr/>
        </p:nvSpPr>
        <p:spPr>
          <a:xfrm>
            <a:off x="705724" y="990600"/>
            <a:ext cx="1885076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Primary Care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2895600"/>
            <a:ext cx="1981200" cy="11049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12</a:t>
            </a:r>
          </a:p>
          <a:p>
            <a:pPr algn="ctr">
              <a:defRPr/>
            </a:pPr>
            <a:r>
              <a:rPr lang="en-US" sz="2000" dirty="0" smtClean="0"/>
              <a:t>community MND MDTs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3829531" y="4953000"/>
            <a:ext cx="1591889" cy="990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O.T. &amp; Social </a:t>
            </a:r>
            <a:r>
              <a:rPr lang="en-US" sz="2000" dirty="0"/>
              <a:t>Services</a:t>
            </a:r>
          </a:p>
        </p:txBody>
      </p:sp>
      <p:sp>
        <p:nvSpPr>
          <p:cNvPr id="2" name="Oval 1"/>
          <p:cNvSpPr/>
          <p:nvPr/>
        </p:nvSpPr>
        <p:spPr>
          <a:xfrm>
            <a:off x="6503893" y="4917557"/>
            <a:ext cx="1878107" cy="10260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Benefits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705724" y="5181599"/>
            <a:ext cx="2077325" cy="838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Wheelchair services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600631" y="1714500"/>
            <a:ext cx="49691" cy="1181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26486" y="1806004"/>
            <a:ext cx="777407" cy="1089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26486" y="3373634"/>
            <a:ext cx="777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1" name="Straight Connector 14340"/>
          <p:cNvCxnSpPr>
            <a:endCxn id="2" idx="1"/>
          </p:cNvCxnSpPr>
          <p:nvPr/>
        </p:nvCxnSpPr>
        <p:spPr>
          <a:xfrm>
            <a:off x="5638800" y="3702845"/>
            <a:ext cx="1140135" cy="1364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5" name="Straight Connector 14344"/>
          <p:cNvCxnSpPr/>
          <p:nvPr/>
        </p:nvCxnSpPr>
        <p:spPr>
          <a:xfrm flipH="1">
            <a:off x="4600631" y="3667405"/>
            <a:ext cx="1" cy="125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2" name="Straight Connector 14351"/>
          <p:cNvCxnSpPr>
            <a:endCxn id="7" idx="1"/>
          </p:cNvCxnSpPr>
          <p:nvPr/>
        </p:nvCxnSpPr>
        <p:spPr>
          <a:xfrm>
            <a:off x="3011977" y="3299219"/>
            <a:ext cx="65393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6" name="Straight Connector 14355"/>
          <p:cNvCxnSpPr/>
          <p:nvPr/>
        </p:nvCxnSpPr>
        <p:spPr>
          <a:xfrm>
            <a:off x="2590800" y="1676400"/>
            <a:ext cx="1600200" cy="1219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0" name="Straight Connector 14359"/>
          <p:cNvCxnSpPr/>
          <p:nvPr/>
        </p:nvCxnSpPr>
        <p:spPr>
          <a:xfrm flipH="1">
            <a:off x="2209800" y="3702845"/>
            <a:ext cx="1456110" cy="147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patients?</a:t>
            </a:r>
            <a:br>
              <a:rPr lang="en-US" dirty="0" smtClean="0"/>
            </a:br>
            <a:r>
              <a:rPr lang="en-US" dirty="0" smtClean="0"/>
              <a:t> Newcastle MND Care Centre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53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3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MND Patients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6934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   Diagnosis by Care Centre director of all MND Pts in region. One hour appointment in small diagnostic clinic.</a:t>
            </a:r>
          </a:p>
          <a:p>
            <a:endParaRPr lang="en-US" dirty="0"/>
          </a:p>
          <a:p>
            <a:r>
              <a:rPr lang="en-US" dirty="0" smtClean="0"/>
              <a:t> MND Coordinator sees the patient &amp; family  immediately.</a:t>
            </a:r>
          </a:p>
          <a:p>
            <a:r>
              <a:rPr lang="en-US" dirty="0" smtClean="0"/>
              <a:t> Coordinator post diagnosis review at home after 1 week.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798638"/>
          </a:xfrm>
        </p:spPr>
        <p:txBody>
          <a:bodyPr>
            <a:normAutofit/>
          </a:bodyPr>
          <a:lstStyle/>
          <a:p>
            <a:r>
              <a:rPr lang="en-US" dirty="0" smtClean="0"/>
              <a:t>Relaxed patient 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clatterbridgecc.nhs.uk/application/files/cache/2db98fcf5a0e7bcab880342f3a6a05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10"/>
            <a:ext cx="8229600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3200" b="1" dirty="0" smtClean="0">
                <a:solidFill>
                  <a:srgbClr val="FF3300"/>
                </a:solidFill>
              </a:rPr>
              <a:t>MND Coordinator Home Visits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918" y="908448"/>
            <a:ext cx="8784167" cy="568880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en-GB" sz="2800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1800" dirty="0" smtClean="0"/>
              <a:t>	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Home Visits to explore/resolve  continuing problems or crises.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Counselling/ palliative  role of MND Coordinator.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Joint home visits with district nurse/therapist.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case conferences                                      CHC  meetings</a:t>
            </a:r>
          </a:p>
          <a:p>
            <a:pPr eaLnBrk="1" hangingPunct="1">
              <a:buFontTx/>
              <a:buNone/>
              <a:defRPr/>
            </a:pPr>
            <a:endParaRPr lang="en-GB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solidFill>
                  <a:srgbClr val="FF3300"/>
                </a:solidFill>
              </a:rPr>
              <a:t>                     Patients Unable to Attend Clinic 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Continuity of specialist  patient care in late and end stage disease.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Guidance/joint working with  community staff.</a:t>
            </a:r>
          </a:p>
        </p:txBody>
      </p:sp>
    </p:spTree>
    <p:extLst>
      <p:ext uri="{BB962C8B-B14F-4D97-AF65-F5344CB8AC3E}">
        <p14:creationId xmlns:p14="http://schemas.microsoft.com/office/powerpoint/2010/main" val="3570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512</Words>
  <Application>Microsoft Office PowerPoint</Application>
  <PresentationFormat>On-screen Show (4:3)</PresentationFormat>
  <Paragraphs>183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The Newcastle Model of Care MND Centre  “hub &amp; community spokes.”</vt:lpstr>
      <vt:lpstr>PowerPoint Presentation</vt:lpstr>
      <vt:lpstr>MND CARE CENTRES</vt:lpstr>
      <vt:lpstr>Newcastle MND Team</vt:lpstr>
      <vt:lpstr>PowerPoint Presentation</vt:lpstr>
      <vt:lpstr>How many patients?  Newcastle MND Care Centre</vt:lpstr>
      <vt:lpstr>New MND Patients </vt:lpstr>
      <vt:lpstr>Relaxed patient support</vt:lpstr>
      <vt:lpstr>MND Coordinator Home Visits</vt:lpstr>
      <vt:lpstr>MND Therapist Home Visits</vt:lpstr>
      <vt:lpstr>MND PATIENT REVIEW </vt:lpstr>
      <vt:lpstr>MND &amp; N.E. Assisted ventilation Service Clinics at Penrith</vt:lpstr>
      <vt:lpstr>Cumbria MND Locality Lead </vt:lpstr>
      <vt:lpstr>PowerPoint Presentation</vt:lpstr>
      <vt:lpstr>Supporting the patient to make informed choices</vt:lpstr>
      <vt:lpstr>PowerPoint Presentation</vt:lpstr>
      <vt:lpstr>Liz Shipley   </vt:lpstr>
      <vt:lpstr>Liz with her Hebburn team of firemen. Great North Run  2009.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Marian Dent</cp:lastModifiedBy>
  <cp:revision>117</cp:revision>
  <dcterms:created xsi:type="dcterms:W3CDTF">2016-04-23T15:14:39Z</dcterms:created>
  <dcterms:modified xsi:type="dcterms:W3CDTF">2017-05-15T07:54:19Z</dcterms:modified>
</cp:coreProperties>
</file>