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3"/>
  </p:notesMasterIdLst>
  <p:sldIdLst>
    <p:sldId id="256" r:id="rId2"/>
    <p:sldId id="337" r:id="rId3"/>
    <p:sldId id="257" r:id="rId4"/>
    <p:sldId id="270" r:id="rId5"/>
    <p:sldId id="340" r:id="rId6"/>
    <p:sldId id="342" r:id="rId7"/>
    <p:sldId id="343" r:id="rId8"/>
    <p:sldId id="341" r:id="rId9"/>
    <p:sldId id="300" r:id="rId10"/>
    <p:sldId id="353" r:id="rId11"/>
    <p:sldId id="297" r:id="rId12"/>
    <p:sldId id="324" r:id="rId13"/>
    <p:sldId id="325" r:id="rId14"/>
    <p:sldId id="352" r:id="rId15"/>
    <p:sldId id="344" r:id="rId16"/>
    <p:sldId id="357" r:id="rId17"/>
    <p:sldId id="348" r:id="rId18"/>
    <p:sldId id="345" r:id="rId19"/>
    <p:sldId id="323" r:id="rId20"/>
    <p:sldId id="301" r:id="rId21"/>
    <p:sldId id="346" r:id="rId22"/>
    <p:sldId id="349" r:id="rId23"/>
    <p:sldId id="358" r:id="rId24"/>
    <p:sldId id="355" r:id="rId25"/>
    <p:sldId id="326" r:id="rId26"/>
    <p:sldId id="356" r:id="rId27"/>
    <p:sldId id="354" r:id="rId28"/>
    <p:sldId id="350" r:id="rId29"/>
    <p:sldId id="351" r:id="rId30"/>
    <p:sldId id="332" r:id="rId31"/>
    <p:sldId id="329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53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6FF209-090E-449E-B318-7BE30252E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84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BB0479-F82E-4C1B-8978-BAB9185E6E98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07836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8B1FC-68F0-4BE3-9C14-1E10FAA38A0C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N = 23</a:t>
            </a:r>
          </a:p>
        </p:txBody>
      </p:sp>
    </p:spTree>
    <p:extLst>
      <p:ext uri="{BB962C8B-B14F-4D97-AF65-F5344CB8AC3E}">
        <p14:creationId xmlns:p14="http://schemas.microsoft.com/office/powerpoint/2010/main" val="3893637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E34F12-6040-4451-B15C-A53D616DB3EE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94200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C30B8E-DD0F-4D69-99BA-EEC466017252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The books of Kings trace the history of the Isrealites from their height under Solomon in 796 BC to their fall at the hands of the Babylonians.</a:t>
            </a:r>
          </a:p>
        </p:txBody>
      </p:sp>
    </p:spTree>
    <p:extLst>
      <p:ext uri="{BB962C8B-B14F-4D97-AF65-F5344CB8AC3E}">
        <p14:creationId xmlns:p14="http://schemas.microsoft.com/office/powerpoint/2010/main" val="2774568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B308D8-6DDC-4AF9-B79A-168780E8EF75}" type="slidenum">
              <a:rPr lang="en-GB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ct val="25000"/>
              </a:spcAft>
              <a:buClr>
                <a:schemeClr val="accent1"/>
              </a:buClr>
            </a:pPr>
            <a:r>
              <a:rPr lang="en-GB" altLang="en-US" smtClean="0">
                <a:latin typeface="Arial" pitchFamily="34" charset="0"/>
              </a:rPr>
              <a:t>“Diurnal abnormalities in gas exchange”</a:t>
            </a:r>
          </a:p>
          <a:p>
            <a:pPr eaLnBrk="1" hangingPunct="1">
              <a:spcAft>
                <a:spcPct val="25000"/>
              </a:spcAft>
              <a:buClr>
                <a:schemeClr val="accent1"/>
              </a:buClr>
            </a:pPr>
            <a:r>
              <a:rPr lang="en-GB" altLang="en-US" smtClean="0">
                <a:latin typeface="Arial" pitchFamily="34" charset="0"/>
              </a:rPr>
              <a:t>Prospective Not randomised.</a:t>
            </a:r>
          </a:p>
          <a:p>
            <a:pPr eaLnBrk="1" hangingPunct="1">
              <a:spcAft>
                <a:spcPct val="25000"/>
              </a:spcAft>
              <a:buClr>
                <a:schemeClr val="accent1"/>
              </a:buClr>
            </a:pPr>
            <a:r>
              <a:rPr lang="en-GB" altLang="en-US" smtClean="0">
                <a:latin typeface="Arial" pitchFamily="34" charset="0"/>
              </a:rPr>
              <a:t>Groups unequal:</a:t>
            </a:r>
          </a:p>
          <a:p>
            <a:pPr lvl="1" eaLnBrk="1" hangingPunct="1">
              <a:spcAft>
                <a:spcPct val="25000"/>
              </a:spcAft>
              <a:buClr>
                <a:schemeClr val="accent1"/>
              </a:buClr>
              <a:buFont typeface="Symbol" pitchFamily="18" charset="2"/>
              <a:buNone/>
            </a:pPr>
            <a:r>
              <a:rPr lang="en-GB" altLang="en-US" smtClean="0">
                <a:latin typeface="Arial" pitchFamily="34" charset="0"/>
              </a:rPr>
              <a:t>VC:   NIV = 48.3%,  std care = 64.4%.</a:t>
            </a:r>
          </a:p>
          <a:p>
            <a:pPr lvl="1" eaLnBrk="1" hangingPunct="1">
              <a:spcAft>
                <a:spcPct val="25000"/>
              </a:spcAft>
              <a:buClr>
                <a:schemeClr val="accent1"/>
              </a:buClr>
              <a:buFont typeface="Symbol" pitchFamily="18" charset="2"/>
              <a:buNone/>
            </a:pPr>
            <a:r>
              <a:rPr lang="en-GB" altLang="en-US" smtClean="0">
                <a:latin typeface="Arial" pitchFamily="34" charset="0"/>
              </a:rPr>
              <a:t>PaO</a:t>
            </a:r>
            <a:r>
              <a:rPr lang="en-GB" altLang="en-US" baseline="-25000" smtClean="0">
                <a:latin typeface="Arial" pitchFamily="34" charset="0"/>
              </a:rPr>
              <a:t>2</a:t>
            </a:r>
            <a:r>
              <a:rPr lang="en-GB" altLang="en-US" smtClean="0">
                <a:latin typeface="Arial" pitchFamily="34" charset="0"/>
              </a:rPr>
              <a:t>:   NIV = 80.8 mmHg,  std care = 93.3 mmHg.</a:t>
            </a:r>
          </a:p>
          <a:p>
            <a:pPr eaLnBrk="1" hangingPunct="1">
              <a:spcAft>
                <a:spcPct val="25000"/>
              </a:spcAft>
              <a:buClr>
                <a:schemeClr val="accent1"/>
              </a:buClr>
            </a:pPr>
            <a:r>
              <a:rPr lang="en-GB" altLang="en-US" smtClean="0">
                <a:latin typeface="Arial" pitchFamily="34" charset="0"/>
              </a:rPr>
              <a:t>Efficacy analysis: n = 18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1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F84BA2-0D2D-4F46-81F6-1AC3AE07E8F5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75000"/>
              </a:spcAft>
              <a:buClr>
                <a:schemeClr val="accent1"/>
              </a:buClr>
            </a:pPr>
            <a:r>
              <a:rPr lang="en-GB" altLang="en-US" smtClean="0">
                <a:latin typeface="Arial" pitchFamily="34" charset="0"/>
              </a:rPr>
              <a:t>Symp, VC&lt; 50%, fall VC 15% / 3 mths</a:t>
            </a:r>
          </a:p>
          <a:p>
            <a:pPr>
              <a:spcAft>
                <a:spcPct val="75000"/>
              </a:spcAft>
              <a:buClr>
                <a:schemeClr val="accent1"/>
              </a:buClr>
            </a:pPr>
            <a:r>
              <a:rPr lang="en-GB" altLang="en-US" smtClean="0">
                <a:latin typeface="Arial" pitchFamily="34" charset="0"/>
              </a:rPr>
              <a:t>Characteristics influencing tolerance of NIV may also affect survival.</a:t>
            </a:r>
          </a:p>
          <a:p>
            <a:pPr>
              <a:spcAft>
                <a:spcPct val="75000"/>
              </a:spcAft>
              <a:buClr>
                <a:schemeClr val="accent1"/>
              </a:buClr>
            </a:pPr>
            <a:r>
              <a:rPr lang="en-GB" altLang="en-US" smtClean="0">
                <a:latin typeface="Arial" pitchFamily="34" charset="0"/>
              </a:rPr>
              <a:t>QoL not assessed – may merely be prolonging suffering.</a:t>
            </a:r>
          </a:p>
          <a:p>
            <a:pPr>
              <a:spcAft>
                <a:spcPct val="75000"/>
              </a:spcAft>
              <a:buClr>
                <a:schemeClr val="accent1"/>
              </a:buClr>
            </a:pPr>
            <a:r>
              <a:rPr lang="en-GB" altLang="en-US" smtClean="0">
                <a:latin typeface="Arial" pitchFamily="34" charset="0"/>
              </a:rPr>
              <a:t>Compliance poor.</a:t>
            </a:r>
          </a:p>
          <a:p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66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3939D-2D96-44EF-80CB-31A2ECD41E55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en-US"/>
              <a:t>This graph illustrates the large and sustained improvement seen in the SF36 MCS score &amp; SAQLI symptoms domian.</a:t>
            </a:r>
          </a:p>
        </p:txBody>
      </p:sp>
    </p:spTree>
    <p:extLst>
      <p:ext uri="{BB962C8B-B14F-4D97-AF65-F5344CB8AC3E}">
        <p14:creationId xmlns:p14="http://schemas.microsoft.com/office/powerpoint/2010/main" val="181110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E1AC3E-0357-4321-B0DB-456470D778AB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00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92F85B-53FF-4DB5-8955-ECFCB9BB9C99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There has been considerable improvement in the masks available, initially designed for the larger OSA / CPAP market, which is one of the key aspects affecting compliance with treatment.</a:t>
            </a:r>
          </a:p>
        </p:txBody>
      </p:sp>
    </p:spTree>
    <p:extLst>
      <p:ext uri="{BB962C8B-B14F-4D97-AF65-F5344CB8AC3E}">
        <p14:creationId xmlns:p14="http://schemas.microsoft.com/office/powerpoint/2010/main" val="69333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38A8D1-639A-41D0-9F96-BAE16A38B6D3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Good bulb median: NIV = 199, std care = 4</a:t>
            </a:r>
          </a:p>
          <a:p>
            <a:pPr eaLnBrk="1" hangingPunct="1"/>
            <a:r>
              <a:rPr lang="en-GB" altLang="en-US" smtClean="0">
                <a:latin typeface="Arial" pitchFamily="34" charset="0"/>
              </a:rPr>
              <a:t>Poor bulb median: NIV = 127, Std care = 121</a:t>
            </a:r>
          </a:p>
        </p:txBody>
      </p:sp>
    </p:spTree>
    <p:extLst>
      <p:ext uri="{BB962C8B-B14F-4D97-AF65-F5344CB8AC3E}">
        <p14:creationId xmlns:p14="http://schemas.microsoft.com/office/powerpoint/2010/main" val="193612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851914-64B8-42F4-8ADC-E92832E3AF72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Good bulb: median survival NIV = 216, Std care = 11</a:t>
            </a:r>
          </a:p>
          <a:p>
            <a:pPr eaLnBrk="1" hangingPunct="1"/>
            <a:r>
              <a:rPr lang="en-GB" altLang="en-US" smtClean="0">
                <a:latin typeface="Arial" pitchFamily="34" charset="0"/>
              </a:rPr>
              <a:t>Poor bulb: NIV = 222, Std care = 245</a:t>
            </a:r>
          </a:p>
        </p:txBody>
      </p:sp>
    </p:spTree>
    <p:extLst>
      <p:ext uri="{BB962C8B-B14F-4D97-AF65-F5344CB8AC3E}">
        <p14:creationId xmlns:p14="http://schemas.microsoft.com/office/powerpoint/2010/main" val="112853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48A4D3-FC2F-4190-AC9D-D48502D9C606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91728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8359E0-A071-42D0-BADE-0FB51D37E65C}" type="slidenum">
              <a:rPr lang="en-GB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6729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6DCAF-4419-4F57-98AF-5148DC22A32E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80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3939D-2D96-44EF-80CB-31A2ECD41E55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GB" altLang="en-US"/>
              <a:t>This graph illustrates the large and sustained improvement seen in the SF36 MCS score &amp; SAQLI symptoms domian.</a:t>
            </a:r>
          </a:p>
        </p:txBody>
      </p:sp>
    </p:spTree>
    <p:extLst>
      <p:ext uri="{BB962C8B-B14F-4D97-AF65-F5344CB8AC3E}">
        <p14:creationId xmlns:p14="http://schemas.microsoft.com/office/powerpoint/2010/main" val="1088409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52227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en-US" smtClean="0">
                <a:latin typeface="Arial" pitchFamily="34" charset="0"/>
                <a:ea typeface="msgothic"/>
                <a:cs typeface="msgothic"/>
              </a:rPr>
              <a:t>Non-invasive ventilation (NIV) referral pattern.</a:t>
            </a:r>
          </a:p>
        </p:txBody>
      </p:sp>
    </p:spTree>
    <p:extLst>
      <p:ext uri="{BB962C8B-B14F-4D97-AF65-F5344CB8AC3E}">
        <p14:creationId xmlns:p14="http://schemas.microsoft.com/office/powerpoint/2010/main" val="4291960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9A15C-102E-429D-9CB3-BBFE14312678}" type="slidenum">
              <a:rPr lang="en-GB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64605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712912-9A2F-4AFC-B3F5-510A7C14F445}" type="slidenum">
              <a:rPr lang="en-GB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2278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1E017F-B24D-41D4-B93C-16C2BA77C808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64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1651C-3DD1-404E-944E-62D754210062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97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565CA-1DC3-428E-A1D2-ABB6E8276367}" type="slidenum">
              <a:rPr lang="en-GB" altLang="en-US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18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CD00A2-69A8-4D22-8B8D-E4190153F82B}" type="slidenum">
              <a:rPr lang="en-GB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0505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1343B2-F17E-4A9B-BAFB-6793C2CFF7F1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8915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55BDDD-D401-4A73-9E6F-21586FDBD3B8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6242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3584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en-US" smtClean="0">
                <a:latin typeface="Arial" pitchFamily="34" charset="0"/>
                <a:ea typeface="msgothic"/>
                <a:cs typeface="msgothic"/>
              </a:rPr>
              <a:t>Cumulative survival of amyotrophic lateral sclerosis (ALS) from diagnosis by different prognostic indicators: age (A), presence of bulbar signs at diagnosis (B), site of symptom onset (C) and El Escorial category at diagnosis (D).</a:t>
            </a:r>
          </a:p>
        </p:txBody>
      </p:sp>
    </p:spTree>
    <p:extLst>
      <p:ext uri="{BB962C8B-B14F-4D97-AF65-F5344CB8AC3E}">
        <p14:creationId xmlns:p14="http://schemas.microsoft.com/office/powerpoint/2010/main" val="167253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>
              <a:latin typeface="Times New Roman" pitchFamily="18" charset="0"/>
            </a:endParaRPr>
          </a:p>
        </p:txBody>
      </p:sp>
      <p:sp>
        <p:nvSpPr>
          <p:cNvPr id="36867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altLang="en-US" smtClean="0">
                <a:latin typeface="Arial" pitchFamily="34" charset="0"/>
                <a:ea typeface="msgothic"/>
                <a:cs typeface="msgothic"/>
              </a:rPr>
              <a:t>Tracheostomy free survival, according to amyotrophic lateral sclerosis (ALS) phenotype. Yellow, PUMN; red, PLMN; light blue, pyramidal ALS; grey, flail arm; violet, classic ALS; green, flail leg; blue, bulbar; cyan, respiratory. Crosses are censored patients. PLMN, pure lower motor neuron phenotype; PUMN, pure upper motor neuron phenotype.</a:t>
            </a:r>
          </a:p>
        </p:txBody>
      </p:sp>
    </p:spTree>
    <p:extLst>
      <p:ext uri="{BB962C8B-B14F-4D97-AF65-F5344CB8AC3E}">
        <p14:creationId xmlns:p14="http://schemas.microsoft.com/office/powerpoint/2010/main" val="137487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E42459-DA52-4381-821F-0FE5BF0CBA6B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733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3E111B-A287-42DB-9C3F-83B80F6827BF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3054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7DCC4A-0835-40FA-810B-AAEB6555AC71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4955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C5088-02CA-4602-A5AC-543A847E0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516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B0A6-A354-4409-825A-E8769CEC3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6146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D4D2-1841-491A-8DF3-5885B8A0F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5911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35F2-E1D7-401E-92D4-CE513F3D9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4252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3CC1-6939-4D94-B21D-68F09B026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73810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CF33C-22B4-4FE6-9C72-8CCAD934F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417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7D69-2376-49F2-916C-279C5AD7D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7666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29F2-9280-4670-B88D-2B6B12CD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35111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BF14-2AB6-43F7-AAEE-E398EECF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0766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0582-F8AC-4932-B500-69AC41F1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7824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08054-3357-4A40-891B-82C689625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1957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0677-ADE1-419E-9FBD-6D84003F8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21944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47C9A-BA2D-420F-99AB-3BEC9DEE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4849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1D821F1-CD9D-458B-A201-D3408B4DB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260648"/>
            <a:ext cx="6767512" cy="1470025"/>
          </a:xfrm>
        </p:spPr>
        <p:txBody>
          <a:bodyPr/>
          <a:lstStyle/>
          <a:p>
            <a:pPr algn="l" eaLnBrk="1" hangingPunct="1">
              <a:tabLst>
                <a:tab pos="92075" algn="l"/>
              </a:tabLst>
              <a:defRPr/>
            </a:pPr>
            <a:r>
              <a:rPr lang="en-GB" sz="4000" b="1" dirty="0" smtClean="0">
                <a:solidFill>
                  <a:srgbClr val="FFFF00"/>
                </a:solidFill>
                <a:latin typeface="Arial" charset="0"/>
              </a:rPr>
              <a:t>Respiratory muscle weakness and failure in MND</a:t>
            </a:r>
          </a:p>
        </p:txBody>
      </p:sp>
      <p:pic>
        <p:nvPicPr>
          <p:cNvPr id="2051" name="Picture 2" descr="aude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013200"/>
            <a:ext cx="38830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eh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8" b="8128"/>
          <a:stretch>
            <a:fillRect/>
          </a:stretch>
        </p:blipFill>
        <p:spPr bwMode="auto">
          <a:xfrm>
            <a:off x="107950" y="1946275"/>
            <a:ext cx="34559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davidnivenlookingyoung_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52738"/>
            <a:ext cx="28241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88913"/>
            <a:ext cx="5181600" cy="744537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charset="0"/>
              </a:rPr>
              <a:t>FVC and Survival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765175"/>
            <a:ext cx="7848600" cy="5849938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560" y="6165304"/>
            <a:ext cx="8532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Fallat</a:t>
            </a:r>
            <a:r>
              <a:rPr lang="en-GB" alt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Arch </a:t>
            </a:r>
            <a:r>
              <a:rPr lang="en-GB" altLang="en-US" sz="16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Neurol</a:t>
            </a:r>
            <a:r>
              <a:rPr lang="en-GB" alt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1979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010400" y="3581400"/>
            <a:ext cx="9747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bg1"/>
                </a:solidFill>
                <a:latin typeface="Times New Roman" pitchFamily="18" charset="0"/>
              </a:rPr>
              <a:t>n = 28</a:t>
            </a:r>
          </a:p>
        </p:txBody>
      </p:sp>
    </p:spTree>
    <p:extLst>
      <p:ext uri="{BB962C8B-B14F-4D97-AF65-F5344CB8AC3E}">
        <p14:creationId xmlns:p14="http://schemas.microsoft.com/office/powerpoint/2010/main" val="262729121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11213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Short Form 36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8759" r="5458" b="7300"/>
          <a:stretch>
            <a:fillRect/>
          </a:stretch>
        </p:blipFill>
        <p:spPr>
          <a:xfrm>
            <a:off x="1187449" y="1268412"/>
            <a:ext cx="6936189" cy="4464843"/>
          </a:xfrm>
          <a:solidFill>
            <a:schemeClr val="bg1"/>
          </a:solidFill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528" y="5949280"/>
            <a:ext cx="83164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Bourke </a:t>
            </a:r>
            <a:r>
              <a:rPr lang="en-GB" altLang="en-US" sz="1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et al</a:t>
            </a:r>
            <a:r>
              <a:rPr lang="en-GB" alt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Neurology, 2001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76600" y="1905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Arial" pitchFamily="34" charset="0"/>
              </a:rPr>
              <a:t>r = 0.73, p &lt; 0.0002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95288" y="127000"/>
          <a:ext cx="8353425" cy="654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PhotoHouse" r:id="rId4" imgW="7566996" imgH="6941016" progId="CorelPhotoHouse.Document.5.0">
                  <p:embed/>
                </p:oleObj>
              </mc:Choice>
              <mc:Fallback>
                <p:oleObj name="PhotoHouse" r:id="rId4" imgW="7566996" imgH="6941016" progId="CorelPhotoHouse.Document.5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7000"/>
                        <a:ext cx="8353425" cy="6542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8534400" cy="1143000"/>
          </a:xfrm>
        </p:spPr>
        <p:txBody>
          <a:bodyPr/>
          <a:lstStyle/>
          <a:p>
            <a:pPr algn="just" eaLnBrk="1" hangingPunct="1"/>
            <a:r>
              <a:rPr lang="en-GB" altLang="en-US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“Then he went and lay upon the child, putting his mouth upon the child’s mouth, his eyes upon the child’s eyes, and his hands upon the child’s hands; and as he stretched himself upon the child; the flesh of the child became warm”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pPr eaLnBrk="1" hangingPunct="1"/>
            <a:r>
              <a:rPr lang="en-GB" altLang="en-US" sz="2800" b="1" smtClean="0">
                <a:solidFill>
                  <a:srgbClr val="FFFF00"/>
                </a:solidFill>
              </a:rPr>
              <a:t>II Kings IV:34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2919" r="6551" b="13139"/>
          <a:stretch>
            <a:fillRect/>
          </a:stretch>
        </p:blipFill>
        <p:spPr>
          <a:xfrm>
            <a:off x="1403350" y="908050"/>
            <a:ext cx="6553200" cy="4776788"/>
          </a:xfrm>
          <a:solidFill>
            <a:schemeClr val="bg1"/>
          </a:solidFill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5780" y="6093296"/>
            <a:ext cx="8532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Pinto, J </a:t>
            </a:r>
            <a:r>
              <a:rPr lang="en-GB" altLang="en-US" sz="1600" dirty="0" err="1">
                <a:solidFill>
                  <a:schemeClr val="bg1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Neurol</a:t>
            </a:r>
            <a:r>
              <a:rPr lang="en-GB" altLang="en-US" sz="16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Sci</a:t>
            </a:r>
            <a:r>
              <a:rPr lang="en-GB" altLang="en-US" sz="1600" dirty="0">
                <a:solidFill>
                  <a:schemeClr val="bg1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, 1995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139952" y="396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0066"/>
                </a:solidFill>
              </a:rPr>
              <a:t>Controls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3246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0066"/>
                </a:solidFill>
              </a:rPr>
              <a:t>NIV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9096" y="11663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Survival: NIV vs No Ventilation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629400" y="44196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n =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?wchp=dGLSlV-lSz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410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Survival and compliance with NIV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19800" y="2133600"/>
            <a:ext cx="31242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  &gt; 4 hr/d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38)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  &lt; 4 hr/d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32)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  declined or intolerant of NIV </a:t>
            </a: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52)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6338935"/>
            <a:ext cx="86044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 err="1">
                <a:solidFill>
                  <a:schemeClr val="bg1"/>
                </a:solidFill>
                <a:cs typeface="Arial" pitchFamily="34" charset="0"/>
              </a:rPr>
              <a:t>Kleopa</a:t>
            </a:r>
            <a:r>
              <a:rPr lang="en-GB" altLang="en-US" sz="1600" dirty="0">
                <a:solidFill>
                  <a:schemeClr val="bg1"/>
                </a:solidFill>
                <a:cs typeface="Arial" pitchFamily="34" charset="0"/>
              </a:rPr>
              <a:t>, J </a:t>
            </a:r>
            <a:r>
              <a:rPr lang="en-GB" altLang="en-US" sz="1600" dirty="0" err="1">
                <a:solidFill>
                  <a:schemeClr val="bg1"/>
                </a:solidFill>
                <a:cs typeface="Arial" pitchFamily="34" charset="0"/>
              </a:rPr>
              <a:t>Neurol</a:t>
            </a:r>
            <a:r>
              <a:rPr lang="en-GB" altLang="en-US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  <a:cs typeface="Arial" pitchFamily="34" charset="0"/>
              </a:rPr>
              <a:t>Sci</a:t>
            </a:r>
            <a:r>
              <a:rPr lang="en-GB" altLang="en-US" sz="1600" dirty="0">
                <a:solidFill>
                  <a:schemeClr val="bg1"/>
                </a:solidFill>
                <a:cs typeface="Arial" pitchFamily="34" charset="0"/>
              </a:rPr>
              <a:t>, 1999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2590800"/>
            <a:ext cx="4419600" cy="3429000"/>
            <a:chOff x="0" y="1632"/>
            <a:chExt cx="2784" cy="2160"/>
          </a:xfrm>
        </p:grpSpPr>
        <p:sp>
          <p:nvSpPr>
            <p:cNvPr id="59395" name="Rectangle 3"/>
            <p:cNvSpPr>
              <a:spLocks noChangeAspect="1" noChangeArrowheads="1"/>
            </p:cNvSpPr>
            <p:nvPr/>
          </p:nvSpPr>
          <p:spPr bwMode="auto">
            <a:xfrm>
              <a:off x="0" y="1632"/>
              <a:ext cx="2784" cy="2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396" name="Rectangle 4"/>
            <p:cNvSpPr>
              <a:spLocks noChangeAspect="1" noChangeArrowheads="1"/>
            </p:cNvSpPr>
            <p:nvPr/>
          </p:nvSpPr>
          <p:spPr bwMode="auto">
            <a:xfrm>
              <a:off x="430" y="3431"/>
              <a:ext cx="2194" cy="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397" name="Rectangle 5"/>
            <p:cNvSpPr>
              <a:spLocks noChangeAspect="1" noChangeArrowheads="1"/>
            </p:cNvSpPr>
            <p:nvPr/>
          </p:nvSpPr>
          <p:spPr bwMode="auto">
            <a:xfrm>
              <a:off x="669" y="3431"/>
              <a:ext cx="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398" name="Rectangle 6"/>
            <p:cNvSpPr>
              <a:spLocks noChangeAspect="1" noChangeArrowheads="1"/>
            </p:cNvSpPr>
            <p:nvPr/>
          </p:nvSpPr>
          <p:spPr bwMode="auto">
            <a:xfrm>
              <a:off x="1098" y="3431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399" name="Rectangle 7"/>
            <p:cNvSpPr>
              <a:spLocks noChangeAspect="1" noChangeArrowheads="1"/>
            </p:cNvSpPr>
            <p:nvPr/>
          </p:nvSpPr>
          <p:spPr bwMode="auto">
            <a:xfrm>
              <a:off x="1527" y="3431"/>
              <a:ext cx="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0" name="Rectangle 8"/>
            <p:cNvSpPr>
              <a:spLocks noChangeAspect="1" noChangeArrowheads="1"/>
            </p:cNvSpPr>
            <p:nvPr/>
          </p:nvSpPr>
          <p:spPr bwMode="auto">
            <a:xfrm>
              <a:off x="1957" y="3431"/>
              <a:ext cx="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1" name="Rectangle 9"/>
            <p:cNvSpPr>
              <a:spLocks noChangeAspect="1" noChangeArrowheads="1"/>
            </p:cNvSpPr>
            <p:nvPr/>
          </p:nvSpPr>
          <p:spPr bwMode="auto">
            <a:xfrm>
              <a:off x="2384" y="3431"/>
              <a:ext cx="6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2" name="Rectangle 10"/>
            <p:cNvSpPr>
              <a:spLocks noChangeAspect="1" noChangeArrowheads="1"/>
            </p:cNvSpPr>
            <p:nvPr/>
          </p:nvSpPr>
          <p:spPr bwMode="auto">
            <a:xfrm>
              <a:off x="618" y="3466"/>
              <a:ext cx="2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Pre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3" name="Rectangle 11"/>
            <p:cNvSpPr>
              <a:spLocks noChangeAspect="1" noChangeArrowheads="1"/>
            </p:cNvSpPr>
            <p:nvPr/>
          </p:nvSpPr>
          <p:spPr bwMode="auto">
            <a:xfrm>
              <a:off x="612" y="3581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NIV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4" name="Rectangle 12"/>
            <p:cNvSpPr>
              <a:spLocks noChangeAspect="1" noChangeArrowheads="1"/>
            </p:cNvSpPr>
            <p:nvPr/>
          </p:nvSpPr>
          <p:spPr bwMode="auto">
            <a:xfrm>
              <a:off x="1082" y="3466"/>
              <a:ext cx="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1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5" name="Rectangle 13"/>
            <p:cNvSpPr>
              <a:spLocks noChangeAspect="1" noChangeArrowheads="1"/>
            </p:cNvSpPr>
            <p:nvPr/>
          </p:nvSpPr>
          <p:spPr bwMode="auto">
            <a:xfrm>
              <a:off x="1514" y="3466"/>
              <a:ext cx="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3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6" name="Rectangle 14"/>
            <p:cNvSpPr>
              <a:spLocks noChangeAspect="1" noChangeArrowheads="1"/>
            </p:cNvSpPr>
            <p:nvPr/>
          </p:nvSpPr>
          <p:spPr bwMode="auto">
            <a:xfrm>
              <a:off x="1424" y="3591"/>
              <a:ext cx="10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Months on NIV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7" name="Rectangle 15"/>
            <p:cNvSpPr>
              <a:spLocks noChangeAspect="1" noChangeArrowheads="1"/>
            </p:cNvSpPr>
            <p:nvPr/>
          </p:nvSpPr>
          <p:spPr bwMode="auto">
            <a:xfrm>
              <a:off x="1940" y="346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600" b="1" dirty="0">
                  <a:solidFill>
                    <a:srgbClr val="000000"/>
                  </a:solidFill>
                </a:rPr>
                <a:t>5</a:t>
              </a:r>
              <a:endParaRPr lang="en-GB" altLang="en-US" sz="4400" dirty="0">
                <a:latin typeface="Times New Roman" pitchFamily="18" charset="0"/>
              </a:endParaRPr>
            </a:p>
          </p:txBody>
        </p:sp>
        <p:sp>
          <p:nvSpPr>
            <p:cNvPr id="59408" name="Rectangle 16"/>
            <p:cNvSpPr>
              <a:spLocks noChangeAspect="1" noChangeArrowheads="1"/>
            </p:cNvSpPr>
            <p:nvPr/>
          </p:nvSpPr>
          <p:spPr bwMode="auto">
            <a:xfrm>
              <a:off x="2371" y="346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600" b="1" dirty="0">
                  <a:solidFill>
                    <a:srgbClr val="000000"/>
                  </a:solidFill>
                </a:rPr>
                <a:t>7</a:t>
              </a:r>
              <a:endParaRPr lang="en-GB" altLang="en-US" sz="4400" dirty="0">
                <a:latin typeface="Times New Roman" pitchFamily="18" charset="0"/>
              </a:endParaRPr>
            </a:p>
          </p:txBody>
        </p:sp>
        <p:sp>
          <p:nvSpPr>
            <p:cNvPr id="59409" name="Rectangle 17"/>
            <p:cNvSpPr>
              <a:spLocks noChangeAspect="1" noChangeArrowheads="1"/>
            </p:cNvSpPr>
            <p:nvPr/>
          </p:nvSpPr>
          <p:spPr bwMode="auto">
            <a:xfrm>
              <a:off x="430" y="1862"/>
              <a:ext cx="8" cy="157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0" name="Rectangle 18"/>
            <p:cNvSpPr>
              <a:spLocks noChangeAspect="1" noChangeArrowheads="1"/>
            </p:cNvSpPr>
            <p:nvPr/>
          </p:nvSpPr>
          <p:spPr bwMode="auto">
            <a:xfrm>
              <a:off x="399" y="3433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1" name="Rectangle 19"/>
            <p:cNvSpPr>
              <a:spLocks noChangeAspect="1" noChangeArrowheads="1"/>
            </p:cNvSpPr>
            <p:nvPr/>
          </p:nvSpPr>
          <p:spPr bwMode="auto">
            <a:xfrm>
              <a:off x="399" y="3040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2" name="Rectangle 20"/>
            <p:cNvSpPr>
              <a:spLocks noChangeAspect="1" noChangeArrowheads="1"/>
            </p:cNvSpPr>
            <p:nvPr/>
          </p:nvSpPr>
          <p:spPr bwMode="auto">
            <a:xfrm>
              <a:off x="399" y="2646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3" name="Rectangle 21"/>
            <p:cNvSpPr>
              <a:spLocks noChangeAspect="1" noChangeArrowheads="1"/>
            </p:cNvSpPr>
            <p:nvPr/>
          </p:nvSpPr>
          <p:spPr bwMode="auto">
            <a:xfrm>
              <a:off x="399" y="2254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4" name="Rectangle 22"/>
            <p:cNvSpPr>
              <a:spLocks noChangeAspect="1" noChangeArrowheads="1"/>
            </p:cNvSpPr>
            <p:nvPr/>
          </p:nvSpPr>
          <p:spPr bwMode="auto">
            <a:xfrm>
              <a:off x="399" y="1861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5" name="Rectangle 23"/>
            <p:cNvSpPr>
              <a:spLocks noChangeAspect="1" noChangeArrowheads="1"/>
            </p:cNvSpPr>
            <p:nvPr/>
          </p:nvSpPr>
          <p:spPr bwMode="auto">
            <a:xfrm>
              <a:off x="286" y="339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3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16" name="Rectangle 24"/>
            <p:cNvSpPr>
              <a:spLocks noChangeAspect="1" noChangeArrowheads="1"/>
            </p:cNvSpPr>
            <p:nvPr/>
          </p:nvSpPr>
          <p:spPr bwMode="auto">
            <a:xfrm>
              <a:off x="328" y="339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17" name="Rectangle 25"/>
            <p:cNvSpPr>
              <a:spLocks noChangeAspect="1" noChangeArrowheads="1"/>
            </p:cNvSpPr>
            <p:nvPr/>
          </p:nvSpPr>
          <p:spPr bwMode="auto">
            <a:xfrm>
              <a:off x="286" y="2997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3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18" name="Rectangle 26"/>
            <p:cNvSpPr>
              <a:spLocks noChangeAspect="1" noChangeArrowheads="1"/>
            </p:cNvSpPr>
            <p:nvPr/>
          </p:nvSpPr>
          <p:spPr bwMode="auto">
            <a:xfrm>
              <a:off x="328" y="2997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19" name="Rectangle 27"/>
            <p:cNvSpPr>
              <a:spLocks noChangeAspect="1" noChangeArrowheads="1"/>
            </p:cNvSpPr>
            <p:nvPr/>
          </p:nvSpPr>
          <p:spPr bwMode="auto">
            <a:xfrm>
              <a:off x="286" y="2604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4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0" name="Rectangle 28"/>
            <p:cNvSpPr>
              <a:spLocks noChangeAspect="1" noChangeArrowheads="1"/>
            </p:cNvSpPr>
            <p:nvPr/>
          </p:nvSpPr>
          <p:spPr bwMode="auto">
            <a:xfrm>
              <a:off x="328" y="2604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1" name="Rectangle 29"/>
            <p:cNvSpPr>
              <a:spLocks noChangeAspect="1" noChangeArrowheads="1"/>
            </p:cNvSpPr>
            <p:nvPr/>
          </p:nvSpPr>
          <p:spPr bwMode="auto">
            <a:xfrm>
              <a:off x="286" y="2212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4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2" name="Rectangle 30"/>
            <p:cNvSpPr>
              <a:spLocks noChangeAspect="1" noChangeArrowheads="1"/>
            </p:cNvSpPr>
            <p:nvPr/>
          </p:nvSpPr>
          <p:spPr bwMode="auto">
            <a:xfrm>
              <a:off x="328" y="2212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3" name="Rectangle 31"/>
            <p:cNvSpPr>
              <a:spLocks noChangeAspect="1" noChangeArrowheads="1"/>
            </p:cNvSpPr>
            <p:nvPr/>
          </p:nvSpPr>
          <p:spPr bwMode="auto">
            <a:xfrm>
              <a:off x="286" y="181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4" name="Rectangle 32"/>
            <p:cNvSpPr>
              <a:spLocks noChangeAspect="1" noChangeArrowheads="1"/>
            </p:cNvSpPr>
            <p:nvPr/>
          </p:nvSpPr>
          <p:spPr bwMode="auto">
            <a:xfrm>
              <a:off x="328" y="181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5" name="Rectangle 33"/>
            <p:cNvSpPr>
              <a:spLocks noChangeAspect="1" noChangeArrowheads="1"/>
            </p:cNvSpPr>
            <p:nvPr/>
          </p:nvSpPr>
          <p:spPr bwMode="auto">
            <a:xfrm rot="16200000">
              <a:off x="-228" y="2404"/>
              <a:ext cx="8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000000"/>
                  </a:solidFill>
                </a:rPr>
                <a:t>SF-36 MCS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59426" name="Rectangle 34"/>
            <p:cNvSpPr>
              <a:spLocks noChangeAspect="1" noChangeArrowheads="1"/>
            </p:cNvSpPr>
            <p:nvPr/>
          </p:nvSpPr>
          <p:spPr bwMode="auto">
            <a:xfrm rot="16200000">
              <a:off x="129" y="254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7" name="Line 35"/>
            <p:cNvSpPr>
              <a:spLocks noChangeAspect="1" noChangeShapeType="1"/>
            </p:cNvSpPr>
            <p:nvPr/>
          </p:nvSpPr>
          <p:spPr bwMode="auto">
            <a:xfrm flipV="1">
              <a:off x="684" y="2440"/>
              <a:ext cx="403" cy="598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28" name="Line 36"/>
            <p:cNvSpPr>
              <a:spLocks noChangeAspect="1" noChangeShapeType="1"/>
            </p:cNvSpPr>
            <p:nvPr/>
          </p:nvSpPr>
          <p:spPr bwMode="auto">
            <a:xfrm flipV="1">
              <a:off x="1122" y="2251"/>
              <a:ext cx="386" cy="161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29" name="Line 37"/>
            <p:cNvSpPr>
              <a:spLocks noChangeAspect="1" noChangeShapeType="1"/>
            </p:cNvSpPr>
            <p:nvPr/>
          </p:nvSpPr>
          <p:spPr bwMode="auto">
            <a:xfrm flipV="1">
              <a:off x="1552" y="2168"/>
              <a:ext cx="383" cy="70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0" name="Line 38"/>
            <p:cNvSpPr>
              <a:spLocks noChangeAspect="1" noChangeShapeType="1"/>
            </p:cNvSpPr>
            <p:nvPr/>
          </p:nvSpPr>
          <p:spPr bwMode="auto">
            <a:xfrm>
              <a:off x="1981" y="2168"/>
              <a:ext cx="382" cy="51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1" name="Rectangle 39"/>
            <p:cNvSpPr>
              <a:spLocks noChangeAspect="1" noChangeArrowheads="1"/>
            </p:cNvSpPr>
            <p:nvPr/>
          </p:nvSpPr>
          <p:spPr bwMode="auto">
            <a:xfrm>
              <a:off x="670" y="3080"/>
              <a:ext cx="3" cy="138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2" name="Rectangle 40"/>
            <p:cNvSpPr>
              <a:spLocks noChangeAspect="1" noChangeArrowheads="1"/>
            </p:cNvSpPr>
            <p:nvPr/>
          </p:nvSpPr>
          <p:spPr bwMode="auto">
            <a:xfrm>
              <a:off x="648" y="3217"/>
              <a:ext cx="47" cy="3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3" name="Rectangle 41"/>
            <p:cNvSpPr>
              <a:spLocks noChangeAspect="1" noChangeArrowheads="1"/>
            </p:cNvSpPr>
            <p:nvPr/>
          </p:nvSpPr>
          <p:spPr bwMode="auto">
            <a:xfrm>
              <a:off x="670" y="2894"/>
              <a:ext cx="3" cy="139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4" name="Rectangle 42"/>
            <p:cNvSpPr>
              <a:spLocks noChangeAspect="1" noChangeArrowheads="1"/>
            </p:cNvSpPr>
            <p:nvPr/>
          </p:nvSpPr>
          <p:spPr bwMode="auto">
            <a:xfrm>
              <a:off x="648" y="2893"/>
              <a:ext cx="47" cy="4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5" name="Freeform 43"/>
            <p:cNvSpPr>
              <a:spLocks noChangeAspect="1"/>
            </p:cNvSpPr>
            <p:nvPr/>
          </p:nvSpPr>
          <p:spPr bwMode="auto">
            <a:xfrm>
              <a:off x="650" y="3036"/>
              <a:ext cx="42" cy="41"/>
            </a:xfrm>
            <a:custGeom>
              <a:avLst/>
              <a:gdLst>
                <a:gd name="T0" fmla="*/ 37 w 66"/>
                <a:gd name="T1" fmla="*/ 65 h 65"/>
                <a:gd name="T2" fmla="*/ 46 w 66"/>
                <a:gd name="T3" fmla="*/ 64 h 65"/>
                <a:gd name="T4" fmla="*/ 53 w 66"/>
                <a:gd name="T5" fmla="*/ 60 h 65"/>
                <a:gd name="T6" fmla="*/ 59 w 66"/>
                <a:gd name="T7" fmla="*/ 53 h 65"/>
                <a:gd name="T8" fmla="*/ 63 w 66"/>
                <a:gd name="T9" fmla="*/ 45 h 65"/>
                <a:gd name="T10" fmla="*/ 66 w 66"/>
                <a:gd name="T11" fmla="*/ 38 h 65"/>
                <a:gd name="T12" fmla="*/ 66 w 66"/>
                <a:gd name="T13" fmla="*/ 29 h 65"/>
                <a:gd name="T14" fmla="*/ 63 w 66"/>
                <a:gd name="T15" fmla="*/ 22 h 65"/>
                <a:gd name="T16" fmla="*/ 59 w 66"/>
                <a:gd name="T17" fmla="*/ 14 h 65"/>
                <a:gd name="T18" fmla="*/ 53 w 66"/>
                <a:gd name="T19" fmla="*/ 7 h 65"/>
                <a:gd name="T20" fmla="*/ 46 w 66"/>
                <a:gd name="T21" fmla="*/ 3 h 65"/>
                <a:gd name="T22" fmla="*/ 37 w 66"/>
                <a:gd name="T23" fmla="*/ 0 h 65"/>
                <a:gd name="T24" fmla="*/ 30 w 66"/>
                <a:gd name="T25" fmla="*/ 0 h 65"/>
                <a:gd name="T26" fmla="*/ 20 w 66"/>
                <a:gd name="T27" fmla="*/ 3 h 65"/>
                <a:gd name="T28" fmla="*/ 13 w 66"/>
                <a:gd name="T29" fmla="*/ 7 h 65"/>
                <a:gd name="T30" fmla="*/ 8 w 66"/>
                <a:gd name="T31" fmla="*/ 14 h 65"/>
                <a:gd name="T32" fmla="*/ 4 w 66"/>
                <a:gd name="T33" fmla="*/ 22 h 65"/>
                <a:gd name="T34" fmla="*/ 0 w 66"/>
                <a:gd name="T35" fmla="*/ 29 h 65"/>
                <a:gd name="T36" fmla="*/ 0 w 66"/>
                <a:gd name="T37" fmla="*/ 38 h 65"/>
                <a:gd name="T38" fmla="*/ 4 w 66"/>
                <a:gd name="T39" fmla="*/ 45 h 65"/>
                <a:gd name="T40" fmla="*/ 8 w 66"/>
                <a:gd name="T41" fmla="*/ 53 h 65"/>
                <a:gd name="T42" fmla="*/ 13 w 66"/>
                <a:gd name="T43" fmla="*/ 60 h 65"/>
                <a:gd name="T44" fmla="*/ 20 w 66"/>
                <a:gd name="T45" fmla="*/ 64 h 65"/>
                <a:gd name="T46" fmla="*/ 30 w 66"/>
                <a:gd name="T47" fmla="*/ 65 h 65"/>
                <a:gd name="T48" fmla="*/ 37 w 66"/>
                <a:gd name="T4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5">
                  <a:moveTo>
                    <a:pt x="37" y="65"/>
                  </a:moveTo>
                  <a:lnTo>
                    <a:pt x="46" y="64"/>
                  </a:lnTo>
                  <a:lnTo>
                    <a:pt x="53" y="60"/>
                  </a:lnTo>
                  <a:lnTo>
                    <a:pt x="59" y="53"/>
                  </a:lnTo>
                  <a:lnTo>
                    <a:pt x="63" y="45"/>
                  </a:lnTo>
                  <a:lnTo>
                    <a:pt x="66" y="38"/>
                  </a:lnTo>
                  <a:lnTo>
                    <a:pt x="66" y="29"/>
                  </a:lnTo>
                  <a:lnTo>
                    <a:pt x="63" y="22"/>
                  </a:lnTo>
                  <a:lnTo>
                    <a:pt x="59" y="14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4" y="45"/>
                  </a:lnTo>
                  <a:lnTo>
                    <a:pt x="8" y="53"/>
                  </a:lnTo>
                  <a:lnTo>
                    <a:pt x="13" y="60"/>
                  </a:lnTo>
                  <a:lnTo>
                    <a:pt x="20" y="64"/>
                  </a:lnTo>
                  <a:lnTo>
                    <a:pt x="30" y="65"/>
                  </a:lnTo>
                  <a:lnTo>
                    <a:pt x="37" y="65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36" name="Rectangle 44"/>
            <p:cNvSpPr>
              <a:spLocks noChangeAspect="1" noChangeArrowheads="1"/>
            </p:cNvSpPr>
            <p:nvPr/>
          </p:nvSpPr>
          <p:spPr bwMode="auto">
            <a:xfrm>
              <a:off x="1098" y="2444"/>
              <a:ext cx="4" cy="23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7" name="Rectangle 45"/>
            <p:cNvSpPr>
              <a:spLocks noChangeAspect="1" noChangeArrowheads="1"/>
            </p:cNvSpPr>
            <p:nvPr/>
          </p:nvSpPr>
          <p:spPr bwMode="auto">
            <a:xfrm>
              <a:off x="1077" y="2674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8" name="Rectangle 46"/>
            <p:cNvSpPr>
              <a:spLocks noChangeAspect="1" noChangeArrowheads="1"/>
            </p:cNvSpPr>
            <p:nvPr/>
          </p:nvSpPr>
          <p:spPr bwMode="auto">
            <a:xfrm>
              <a:off x="1098" y="2166"/>
              <a:ext cx="4" cy="23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9" name="Rectangle 47"/>
            <p:cNvSpPr>
              <a:spLocks noChangeAspect="1" noChangeArrowheads="1"/>
            </p:cNvSpPr>
            <p:nvPr/>
          </p:nvSpPr>
          <p:spPr bwMode="auto">
            <a:xfrm>
              <a:off x="1077" y="2163"/>
              <a:ext cx="48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0" name="Freeform 48"/>
            <p:cNvSpPr>
              <a:spLocks noChangeAspect="1"/>
            </p:cNvSpPr>
            <p:nvPr/>
          </p:nvSpPr>
          <p:spPr bwMode="auto">
            <a:xfrm>
              <a:off x="1079" y="2399"/>
              <a:ext cx="42" cy="42"/>
            </a:xfrm>
            <a:custGeom>
              <a:avLst/>
              <a:gdLst>
                <a:gd name="T0" fmla="*/ 37 w 64"/>
                <a:gd name="T1" fmla="*/ 66 h 66"/>
                <a:gd name="T2" fmla="*/ 44 w 64"/>
                <a:gd name="T3" fmla="*/ 64 h 66"/>
                <a:gd name="T4" fmla="*/ 51 w 64"/>
                <a:gd name="T5" fmla="*/ 61 h 66"/>
                <a:gd name="T6" fmla="*/ 59 w 64"/>
                <a:gd name="T7" fmla="*/ 53 h 66"/>
                <a:gd name="T8" fmla="*/ 62 w 64"/>
                <a:gd name="T9" fmla="*/ 46 h 66"/>
                <a:gd name="T10" fmla="*/ 64 w 64"/>
                <a:gd name="T11" fmla="*/ 39 h 66"/>
                <a:gd name="T12" fmla="*/ 64 w 64"/>
                <a:gd name="T13" fmla="*/ 30 h 66"/>
                <a:gd name="T14" fmla="*/ 62 w 64"/>
                <a:gd name="T15" fmla="*/ 22 h 66"/>
                <a:gd name="T16" fmla="*/ 59 w 64"/>
                <a:gd name="T17" fmla="*/ 15 h 66"/>
                <a:gd name="T18" fmla="*/ 51 w 64"/>
                <a:gd name="T19" fmla="*/ 8 h 66"/>
                <a:gd name="T20" fmla="*/ 44 w 64"/>
                <a:gd name="T21" fmla="*/ 4 h 66"/>
                <a:gd name="T22" fmla="*/ 37 w 64"/>
                <a:gd name="T23" fmla="*/ 0 h 66"/>
                <a:gd name="T24" fmla="*/ 27 w 64"/>
                <a:gd name="T25" fmla="*/ 0 h 66"/>
                <a:gd name="T26" fmla="*/ 20 w 64"/>
                <a:gd name="T27" fmla="*/ 4 h 66"/>
                <a:gd name="T28" fmla="*/ 13 w 64"/>
                <a:gd name="T29" fmla="*/ 8 h 66"/>
                <a:gd name="T30" fmla="*/ 5 w 64"/>
                <a:gd name="T31" fmla="*/ 15 h 66"/>
                <a:gd name="T32" fmla="*/ 2 w 64"/>
                <a:gd name="T33" fmla="*/ 22 h 66"/>
                <a:gd name="T34" fmla="*/ 0 w 64"/>
                <a:gd name="T35" fmla="*/ 30 h 66"/>
                <a:gd name="T36" fmla="*/ 0 w 64"/>
                <a:gd name="T37" fmla="*/ 39 h 66"/>
                <a:gd name="T38" fmla="*/ 2 w 64"/>
                <a:gd name="T39" fmla="*/ 46 h 66"/>
                <a:gd name="T40" fmla="*/ 5 w 64"/>
                <a:gd name="T41" fmla="*/ 53 h 66"/>
                <a:gd name="T42" fmla="*/ 13 w 64"/>
                <a:gd name="T43" fmla="*/ 61 h 66"/>
                <a:gd name="T44" fmla="*/ 20 w 64"/>
                <a:gd name="T45" fmla="*/ 64 h 66"/>
                <a:gd name="T46" fmla="*/ 27 w 64"/>
                <a:gd name="T47" fmla="*/ 66 h 66"/>
                <a:gd name="T48" fmla="*/ 37 w 64"/>
                <a:gd name="T4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lnTo>
                    <a:pt x="44" y="64"/>
                  </a:lnTo>
                  <a:lnTo>
                    <a:pt x="51" y="61"/>
                  </a:lnTo>
                  <a:lnTo>
                    <a:pt x="59" y="53"/>
                  </a:lnTo>
                  <a:lnTo>
                    <a:pt x="62" y="46"/>
                  </a:lnTo>
                  <a:lnTo>
                    <a:pt x="64" y="39"/>
                  </a:lnTo>
                  <a:lnTo>
                    <a:pt x="64" y="30"/>
                  </a:lnTo>
                  <a:lnTo>
                    <a:pt x="62" y="22"/>
                  </a:lnTo>
                  <a:lnTo>
                    <a:pt x="59" y="15"/>
                  </a:lnTo>
                  <a:lnTo>
                    <a:pt x="51" y="8"/>
                  </a:lnTo>
                  <a:lnTo>
                    <a:pt x="44" y="4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3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" y="46"/>
                  </a:lnTo>
                  <a:lnTo>
                    <a:pt x="5" y="53"/>
                  </a:lnTo>
                  <a:lnTo>
                    <a:pt x="13" y="61"/>
                  </a:lnTo>
                  <a:lnTo>
                    <a:pt x="20" y="64"/>
                  </a:lnTo>
                  <a:lnTo>
                    <a:pt x="27" y="66"/>
                  </a:lnTo>
                  <a:lnTo>
                    <a:pt x="37" y="66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41" name="Rectangle 49"/>
            <p:cNvSpPr>
              <a:spLocks noChangeAspect="1" noChangeArrowheads="1"/>
            </p:cNvSpPr>
            <p:nvPr/>
          </p:nvSpPr>
          <p:spPr bwMode="auto">
            <a:xfrm>
              <a:off x="1528" y="2264"/>
              <a:ext cx="3" cy="29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2" name="Rectangle 50"/>
            <p:cNvSpPr>
              <a:spLocks noChangeAspect="1" noChangeArrowheads="1"/>
            </p:cNvSpPr>
            <p:nvPr/>
          </p:nvSpPr>
          <p:spPr bwMode="auto">
            <a:xfrm>
              <a:off x="1505" y="2560"/>
              <a:ext cx="47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3" name="Rectangle 51"/>
            <p:cNvSpPr>
              <a:spLocks noChangeAspect="1" noChangeArrowheads="1"/>
            </p:cNvSpPr>
            <p:nvPr/>
          </p:nvSpPr>
          <p:spPr bwMode="auto">
            <a:xfrm>
              <a:off x="1528" y="1920"/>
              <a:ext cx="3" cy="29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4" name="Rectangle 52"/>
            <p:cNvSpPr>
              <a:spLocks noChangeAspect="1" noChangeArrowheads="1"/>
            </p:cNvSpPr>
            <p:nvPr/>
          </p:nvSpPr>
          <p:spPr bwMode="auto">
            <a:xfrm>
              <a:off x="1505" y="1920"/>
              <a:ext cx="47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5" name="Freeform 53"/>
            <p:cNvSpPr>
              <a:spLocks noChangeAspect="1"/>
            </p:cNvSpPr>
            <p:nvPr/>
          </p:nvSpPr>
          <p:spPr bwMode="auto">
            <a:xfrm>
              <a:off x="1508" y="2221"/>
              <a:ext cx="43" cy="41"/>
            </a:xfrm>
            <a:custGeom>
              <a:avLst/>
              <a:gdLst>
                <a:gd name="T0" fmla="*/ 36 w 66"/>
                <a:gd name="T1" fmla="*/ 64 h 64"/>
                <a:gd name="T2" fmla="*/ 45 w 66"/>
                <a:gd name="T3" fmla="*/ 62 h 64"/>
                <a:gd name="T4" fmla="*/ 53 w 66"/>
                <a:gd name="T5" fmla="*/ 59 h 64"/>
                <a:gd name="T6" fmla="*/ 58 w 66"/>
                <a:gd name="T7" fmla="*/ 51 h 64"/>
                <a:gd name="T8" fmla="*/ 62 w 66"/>
                <a:gd name="T9" fmla="*/ 44 h 64"/>
                <a:gd name="T10" fmla="*/ 66 w 66"/>
                <a:gd name="T11" fmla="*/ 37 h 64"/>
                <a:gd name="T12" fmla="*/ 66 w 66"/>
                <a:gd name="T13" fmla="*/ 28 h 64"/>
                <a:gd name="T14" fmla="*/ 62 w 66"/>
                <a:gd name="T15" fmla="*/ 20 h 64"/>
                <a:gd name="T16" fmla="*/ 58 w 66"/>
                <a:gd name="T17" fmla="*/ 13 h 64"/>
                <a:gd name="T18" fmla="*/ 53 w 66"/>
                <a:gd name="T19" fmla="*/ 6 h 64"/>
                <a:gd name="T20" fmla="*/ 45 w 66"/>
                <a:gd name="T21" fmla="*/ 2 h 64"/>
                <a:gd name="T22" fmla="*/ 36 w 66"/>
                <a:gd name="T23" fmla="*/ 0 h 64"/>
                <a:gd name="T24" fmla="*/ 29 w 66"/>
                <a:gd name="T25" fmla="*/ 0 h 64"/>
                <a:gd name="T26" fmla="*/ 20 w 66"/>
                <a:gd name="T27" fmla="*/ 2 h 64"/>
                <a:gd name="T28" fmla="*/ 12 w 66"/>
                <a:gd name="T29" fmla="*/ 6 h 64"/>
                <a:gd name="T30" fmla="*/ 7 w 66"/>
                <a:gd name="T31" fmla="*/ 13 h 64"/>
                <a:gd name="T32" fmla="*/ 3 w 66"/>
                <a:gd name="T33" fmla="*/ 20 h 64"/>
                <a:gd name="T34" fmla="*/ 0 w 66"/>
                <a:gd name="T35" fmla="*/ 28 h 64"/>
                <a:gd name="T36" fmla="*/ 0 w 66"/>
                <a:gd name="T37" fmla="*/ 37 h 64"/>
                <a:gd name="T38" fmla="*/ 3 w 66"/>
                <a:gd name="T39" fmla="*/ 44 h 64"/>
                <a:gd name="T40" fmla="*/ 7 w 66"/>
                <a:gd name="T41" fmla="*/ 51 h 64"/>
                <a:gd name="T42" fmla="*/ 12 w 66"/>
                <a:gd name="T43" fmla="*/ 59 h 64"/>
                <a:gd name="T44" fmla="*/ 20 w 66"/>
                <a:gd name="T45" fmla="*/ 62 h 64"/>
                <a:gd name="T46" fmla="*/ 29 w 66"/>
                <a:gd name="T47" fmla="*/ 64 h 64"/>
                <a:gd name="T48" fmla="*/ 36 w 66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36" y="64"/>
                  </a:moveTo>
                  <a:lnTo>
                    <a:pt x="45" y="62"/>
                  </a:lnTo>
                  <a:lnTo>
                    <a:pt x="53" y="59"/>
                  </a:lnTo>
                  <a:lnTo>
                    <a:pt x="58" y="51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6" y="28"/>
                  </a:lnTo>
                  <a:lnTo>
                    <a:pt x="62" y="20"/>
                  </a:lnTo>
                  <a:lnTo>
                    <a:pt x="58" y="13"/>
                  </a:lnTo>
                  <a:lnTo>
                    <a:pt x="53" y="6"/>
                  </a:lnTo>
                  <a:lnTo>
                    <a:pt x="45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0" y="2"/>
                  </a:lnTo>
                  <a:lnTo>
                    <a:pt x="12" y="6"/>
                  </a:lnTo>
                  <a:lnTo>
                    <a:pt x="7" y="13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3" y="44"/>
                  </a:lnTo>
                  <a:lnTo>
                    <a:pt x="7" y="51"/>
                  </a:lnTo>
                  <a:lnTo>
                    <a:pt x="12" y="59"/>
                  </a:lnTo>
                  <a:lnTo>
                    <a:pt x="20" y="62"/>
                  </a:lnTo>
                  <a:lnTo>
                    <a:pt x="29" y="64"/>
                  </a:lnTo>
                  <a:lnTo>
                    <a:pt x="36" y="64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46" name="Rectangle 54"/>
            <p:cNvSpPr>
              <a:spLocks noChangeAspect="1" noChangeArrowheads="1"/>
            </p:cNvSpPr>
            <p:nvPr/>
          </p:nvSpPr>
          <p:spPr bwMode="auto">
            <a:xfrm>
              <a:off x="1957" y="2188"/>
              <a:ext cx="3" cy="24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7" name="Rectangle 55"/>
            <p:cNvSpPr>
              <a:spLocks noChangeAspect="1" noChangeArrowheads="1"/>
            </p:cNvSpPr>
            <p:nvPr/>
          </p:nvSpPr>
          <p:spPr bwMode="auto">
            <a:xfrm>
              <a:off x="1935" y="2434"/>
              <a:ext cx="47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8" name="Rectangle 56"/>
            <p:cNvSpPr>
              <a:spLocks noChangeAspect="1" noChangeArrowheads="1"/>
            </p:cNvSpPr>
            <p:nvPr/>
          </p:nvSpPr>
          <p:spPr bwMode="auto">
            <a:xfrm>
              <a:off x="1957" y="1894"/>
              <a:ext cx="3" cy="24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9" name="Rectangle 57"/>
            <p:cNvSpPr>
              <a:spLocks noChangeAspect="1" noChangeArrowheads="1"/>
            </p:cNvSpPr>
            <p:nvPr/>
          </p:nvSpPr>
          <p:spPr bwMode="auto">
            <a:xfrm>
              <a:off x="1935" y="1892"/>
              <a:ext cx="47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0" name="Freeform 58"/>
            <p:cNvSpPr>
              <a:spLocks noChangeAspect="1"/>
            </p:cNvSpPr>
            <p:nvPr/>
          </p:nvSpPr>
          <p:spPr bwMode="auto">
            <a:xfrm>
              <a:off x="1937" y="2144"/>
              <a:ext cx="41" cy="42"/>
            </a:xfrm>
            <a:custGeom>
              <a:avLst/>
              <a:gdLst>
                <a:gd name="T0" fmla="*/ 37 w 64"/>
                <a:gd name="T1" fmla="*/ 65 h 65"/>
                <a:gd name="T2" fmla="*/ 44 w 64"/>
                <a:gd name="T3" fmla="*/ 62 h 65"/>
                <a:gd name="T4" fmla="*/ 52 w 64"/>
                <a:gd name="T5" fmla="*/ 58 h 65"/>
                <a:gd name="T6" fmla="*/ 59 w 64"/>
                <a:gd name="T7" fmla="*/ 53 h 65"/>
                <a:gd name="T8" fmla="*/ 63 w 64"/>
                <a:gd name="T9" fmla="*/ 45 h 65"/>
                <a:gd name="T10" fmla="*/ 64 w 64"/>
                <a:gd name="T11" fmla="*/ 36 h 65"/>
                <a:gd name="T12" fmla="*/ 64 w 64"/>
                <a:gd name="T13" fmla="*/ 29 h 65"/>
                <a:gd name="T14" fmla="*/ 63 w 64"/>
                <a:gd name="T15" fmla="*/ 20 h 65"/>
                <a:gd name="T16" fmla="*/ 59 w 64"/>
                <a:gd name="T17" fmla="*/ 13 h 65"/>
                <a:gd name="T18" fmla="*/ 52 w 64"/>
                <a:gd name="T19" fmla="*/ 7 h 65"/>
                <a:gd name="T20" fmla="*/ 44 w 64"/>
                <a:gd name="T21" fmla="*/ 2 h 65"/>
                <a:gd name="T22" fmla="*/ 37 w 64"/>
                <a:gd name="T23" fmla="*/ 0 h 65"/>
                <a:gd name="T24" fmla="*/ 28 w 64"/>
                <a:gd name="T25" fmla="*/ 0 h 65"/>
                <a:gd name="T26" fmla="*/ 20 w 64"/>
                <a:gd name="T27" fmla="*/ 2 h 65"/>
                <a:gd name="T28" fmla="*/ 13 w 64"/>
                <a:gd name="T29" fmla="*/ 7 h 65"/>
                <a:gd name="T30" fmla="*/ 6 w 64"/>
                <a:gd name="T31" fmla="*/ 13 h 65"/>
                <a:gd name="T32" fmla="*/ 2 w 64"/>
                <a:gd name="T33" fmla="*/ 20 h 65"/>
                <a:gd name="T34" fmla="*/ 0 w 64"/>
                <a:gd name="T35" fmla="*/ 29 h 65"/>
                <a:gd name="T36" fmla="*/ 0 w 64"/>
                <a:gd name="T37" fmla="*/ 36 h 65"/>
                <a:gd name="T38" fmla="*/ 2 w 64"/>
                <a:gd name="T39" fmla="*/ 45 h 65"/>
                <a:gd name="T40" fmla="*/ 6 w 64"/>
                <a:gd name="T41" fmla="*/ 53 h 65"/>
                <a:gd name="T42" fmla="*/ 13 w 64"/>
                <a:gd name="T43" fmla="*/ 58 h 65"/>
                <a:gd name="T44" fmla="*/ 20 w 64"/>
                <a:gd name="T45" fmla="*/ 62 h 65"/>
                <a:gd name="T46" fmla="*/ 28 w 64"/>
                <a:gd name="T47" fmla="*/ 65 h 65"/>
                <a:gd name="T48" fmla="*/ 37 w 64"/>
                <a:gd name="T4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5">
                  <a:moveTo>
                    <a:pt x="37" y="65"/>
                  </a:moveTo>
                  <a:lnTo>
                    <a:pt x="44" y="62"/>
                  </a:lnTo>
                  <a:lnTo>
                    <a:pt x="52" y="58"/>
                  </a:lnTo>
                  <a:lnTo>
                    <a:pt x="59" y="53"/>
                  </a:lnTo>
                  <a:lnTo>
                    <a:pt x="63" y="45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63" y="20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2" y="45"/>
                  </a:lnTo>
                  <a:lnTo>
                    <a:pt x="6" y="53"/>
                  </a:lnTo>
                  <a:lnTo>
                    <a:pt x="13" y="58"/>
                  </a:lnTo>
                  <a:lnTo>
                    <a:pt x="20" y="62"/>
                  </a:lnTo>
                  <a:lnTo>
                    <a:pt x="28" y="65"/>
                  </a:lnTo>
                  <a:lnTo>
                    <a:pt x="37" y="65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51" name="Rectangle 59"/>
            <p:cNvSpPr>
              <a:spLocks noChangeAspect="1" noChangeArrowheads="1"/>
            </p:cNvSpPr>
            <p:nvPr/>
          </p:nvSpPr>
          <p:spPr bwMode="auto">
            <a:xfrm>
              <a:off x="2386" y="2247"/>
              <a:ext cx="4" cy="33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2" name="Rectangle 60"/>
            <p:cNvSpPr>
              <a:spLocks noChangeAspect="1" noChangeArrowheads="1"/>
            </p:cNvSpPr>
            <p:nvPr/>
          </p:nvSpPr>
          <p:spPr bwMode="auto">
            <a:xfrm>
              <a:off x="2363" y="2576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3" name="Rectangle 61"/>
            <p:cNvSpPr>
              <a:spLocks noChangeAspect="1" noChangeArrowheads="1"/>
            </p:cNvSpPr>
            <p:nvPr/>
          </p:nvSpPr>
          <p:spPr bwMode="auto">
            <a:xfrm>
              <a:off x="2386" y="1869"/>
              <a:ext cx="4" cy="33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4" name="Rectangle 62"/>
            <p:cNvSpPr>
              <a:spLocks noChangeAspect="1" noChangeArrowheads="1"/>
            </p:cNvSpPr>
            <p:nvPr/>
          </p:nvSpPr>
          <p:spPr bwMode="auto">
            <a:xfrm>
              <a:off x="2363" y="1866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5" name="Freeform 63"/>
            <p:cNvSpPr>
              <a:spLocks noChangeAspect="1"/>
            </p:cNvSpPr>
            <p:nvPr/>
          </p:nvSpPr>
          <p:spPr bwMode="auto">
            <a:xfrm>
              <a:off x="2366" y="2203"/>
              <a:ext cx="42" cy="42"/>
            </a:xfrm>
            <a:custGeom>
              <a:avLst/>
              <a:gdLst>
                <a:gd name="T0" fmla="*/ 37 w 66"/>
                <a:gd name="T1" fmla="*/ 66 h 66"/>
                <a:gd name="T2" fmla="*/ 46 w 66"/>
                <a:gd name="T3" fmla="*/ 62 h 66"/>
                <a:gd name="T4" fmla="*/ 53 w 66"/>
                <a:gd name="T5" fmla="*/ 58 h 66"/>
                <a:gd name="T6" fmla="*/ 59 w 66"/>
                <a:gd name="T7" fmla="*/ 53 h 66"/>
                <a:gd name="T8" fmla="*/ 62 w 66"/>
                <a:gd name="T9" fmla="*/ 46 h 66"/>
                <a:gd name="T10" fmla="*/ 66 w 66"/>
                <a:gd name="T11" fmla="*/ 37 h 66"/>
                <a:gd name="T12" fmla="*/ 66 w 66"/>
                <a:gd name="T13" fmla="*/ 29 h 66"/>
                <a:gd name="T14" fmla="*/ 62 w 66"/>
                <a:gd name="T15" fmla="*/ 20 h 66"/>
                <a:gd name="T16" fmla="*/ 59 w 66"/>
                <a:gd name="T17" fmla="*/ 13 h 66"/>
                <a:gd name="T18" fmla="*/ 53 w 66"/>
                <a:gd name="T19" fmla="*/ 7 h 66"/>
                <a:gd name="T20" fmla="*/ 46 w 66"/>
                <a:gd name="T21" fmla="*/ 4 h 66"/>
                <a:gd name="T22" fmla="*/ 37 w 66"/>
                <a:gd name="T23" fmla="*/ 0 h 66"/>
                <a:gd name="T24" fmla="*/ 29 w 66"/>
                <a:gd name="T25" fmla="*/ 0 h 66"/>
                <a:gd name="T26" fmla="*/ 20 w 66"/>
                <a:gd name="T27" fmla="*/ 4 h 66"/>
                <a:gd name="T28" fmla="*/ 13 w 66"/>
                <a:gd name="T29" fmla="*/ 7 h 66"/>
                <a:gd name="T30" fmla="*/ 7 w 66"/>
                <a:gd name="T31" fmla="*/ 13 h 66"/>
                <a:gd name="T32" fmla="*/ 4 w 66"/>
                <a:gd name="T33" fmla="*/ 20 h 66"/>
                <a:gd name="T34" fmla="*/ 0 w 66"/>
                <a:gd name="T35" fmla="*/ 29 h 66"/>
                <a:gd name="T36" fmla="*/ 0 w 66"/>
                <a:gd name="T37" fmla="*/ 37 h 66"/>
                <a:gd name="T38" fmla="*/ 4 w 66"/>
                <a:gd name="T39" fmla="*/ 46 h 66"/>
                <a:gd name="T40" fmla="*/ 7 w 66"/>
                <a:gd name="T41" fmla="*/ 53 h 66"/>
                <a:gd name="T42" fmla="*/ 13 w 66"/>
                <a:gd name="T43" fmla="*/ 58 h 66"/>
                <a:gd name="T44" fmla="*/ 20 w 66"/>
                <a:gd name="T45" fmla="*/ 62 h 66"/>
                <a:gd name="T46" fmla="*/ 29 w 66"/>
                <a:gd name="T47" fmla="*/ 66 h 66"/>
                <a:gd name="T48" fmla="*/ 37 w 66"/>
                <a:gd name="T4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6">
                  <a:moveTo>
                    <a:pt x="37" y="66"/>
                  </a:moveTo>
                  <a:lnTo>
                    <a:pt x="46" y="62"/>
                  </a:lnTo>
                  <a:lnTo>
                    <a:pt x="53" y="58"/>
                  </a:lnTo>
                  <a:lnTo>
                    <a:pt x="59" y="53"/>
                  </a:lnTo>
                  <a:lnTo>
                    <a:pt x="62" y="46"/>
                  </a:lnTo>
                  <a:lnTo>
                    <a:pt x="66" y="37"/>
                  </a:lnTo>
                  <a:lnTo>
                    <a:pt x="66" y="29"/>
                  </a:lnTo>
                  <a:lnTo>
                    <a:pt x="62" y="20"/>
                  </a:lnTo>
                  <a:lnTo>
                    <a:pt x="59" y="13"/>
                  </a:lnTo>
                  <a:lnTo>
                    <a:pt x="53" y="7"/>
                  </a:lnTo>
                  <a:lnTo>
                    <a:pt x="46" y="4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0" y="4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4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6"/>
                  </a:lnTo>
                  <a:lnTo>
                    <a:pt x="7" y="53"/>
                  </a:lnTo>
                  <a:lnTo>
                    <a:pt x="13" y="58"/>
                  </a:lnTo>
                  <a:lnTo>
                    <a:pt x="20" y="62"/>
                  </a:lnTo>
                  <a:lnTo>
                    <a:pt x="29" y="66"/>
                  </a:lnTo>
                  <a:lnTo>
                    <a:pt x="37" y="66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56" name="Rectangle 64"/>
            <p:cNvSpPr>
              <a:spLocks noChangeAspect="1" noChangeArrowheads="1"/>
            </p:cNvSpPr>
            <p:nvPr/>
          </p:nvSpPr>
          <p:spPr bwMode="auto">
            <a:xfrm>
              <a:off x="2176" y="3196"/>
              <a:ext cx="8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457" name="Rectangle 65"/>
            <p:cNvSpPr>
              <a:spLocks noChangeAspect="1" noChangeArrowheads="1"/>
            </p:cNvSpPr>
            <p:nvPr/>
          </p:nvSpPr>
          <p:spPr bwMode="auto">
            <a:xfrm>
              <a:off x="2243" y="320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58" name="Rectangle 66"/>
            <p:cNvSpPr>
              <a:spLocks noChangeAspect="1" noChangeArrowheads="1"/>
            </p:cNvSpPr>
            <p:nvPr/>
          </p:nvSpPr>
          <p:spPr bwMode="auto">
            <a:xfrm>
              <a:off x="2264" y="3208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p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59" name="Rectangle 67"/>
            <p:cNvSpPr>
              <a:spLocks noChangeAspect="1" noChangeArrowheads="1"/>
            </p:cNvSpPr>
            <p:nvPr/>
          </p:nvSpPr>
          <p:spPr bwMode="auto">
            <a:xfrm>
              <a:off x="2308" y="320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0" name="Rectangle 68"/>
            <p:cNvSpPr>
              <a:spLocks noChangeAspect="1" noChangeArrowheads="1"/>
            </p:cNvSpPr>
            <p:nvPr/>
          </p:nvSpPr>
          <p:spPr bwMode="auto">
            <a:xfrm>
              <a:off x="2327" y="3208"/>
              <a:ext cx="7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&lt;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1" name="Rectangle 69"/>
            <p:cNvSpPr>
              <a:spLocks noChangeAspect="1" noChangeArrowheads="1"/>
            </p:cNvSpPr>
            <p:nvPr/>
          </p:nvSpPr>
          <p:spPr bwMode="auto">
            <a:xfrm>
              <a:off x="2371" y="320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2" name="Rectangle 70"/>
            <p:cNvSpPr>
              <a:spLocks noChangeAspect="1" noChangeArrowheads="1"/>
            </p:cNvSpPr>
            <p:nvPr/>
          </p:nvSpPr>
          <p:spPr bwMode="auto">
            <a:xfrm>
              <a:off x="2392" y="320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3" name="Rectangle 71"/>
            <p:cNvSpPr>
              <a:spLocks noChangeAspect="1" noChangeArrowheads="1"/>
            </p:cNvSpPr>
            <p:nvPr/>
          </p:nvSpPr>
          <p:spPr bwMode="auto">
            <a:xfrm>
              <a:off x="2433" y="320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.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4" name="Rectangle 72"/>
            <p:cNvSpPr>
              <a:spLocks noChangeAspect="1" noChangeArrowheads="1"/>
            </p:cNvSpPr>
            <p:nvPr/>
          </p:nvSpPr>
          <p:spPr bwMode="auto">
            <a:xfrm>
              <a:off x="2453" y="320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5" name="Rectangle 73"/>
            <p:cNvSpPr>
              <a:spLocks noChangeAspect="1" noChangeArrowheads="1"/>
            </p:cNvSpPr>
            <p:nvPr/>
          </p:nvSpPr>
          <p:spPr bwMode="auto">
            <a:xfrm>
              <a:off x="2495" y="320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6" name="Rectangle 74"/>
            <p:cNvSpPr>
              <a:spLocks noChangeAspect="1" noChangeArrowheads="1"/>
            </p:cNvSpPr>
            <p:nvPr/>
          </p:nvSpPr>
          <p:spPr bwMode="auto">
            <a:xfrm>
              <a:off x="1068" y="168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467" name="Rectangle 75"/>
            <p:cNvSpPr>
              <a:spLocks noChangeAspect="1" noChangeArrowheads="1"/>
            </p:cNvSpPr>
            <p:nvPr/>
          </p:nvSpPr>
          <p:spPr bwMode="auto">
            <a:xfrm>
              <a:off x="1493" y="168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468" name="Rectangle 76"/>
            <p:cNvSpPr>
              <a:spLocks noChangeAspect="1" noChangeArrowheads="1"/>
            </p:cNvSpPr>
            <p:nvPr/>
          </p:nvSpPr>
          <p:spPr bwMode="auto">
            <a:xfrm>
              <a:off x="1928" y="168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469" name="Rectangle 77"/>
            <p:cNvSpPr>
              <a:spLocks noChangeAspect="1" noChangeArrowheads="1"/>
            </p:cNvSpPr>
            <p:nvPr/>
          </p:nvSpPr>
          <p:spPr bwMode="auto">
            <a:xfrm>
              <a:off x="2354" y="168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</p:grpSp>
      <p:sp>
        <p:nvSpPr>
          <p:cNvPr id="59470" name="Rectangle 78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3581400" cy="1600200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SF-36 Mental component summary</a:t>
            </a:r>
          </a:p>
        </p:txBody>
      </p:sp>
      <p:sp>
        <p:nvSpPr>
          <p:cNvPr id="59471" name="Rectangle 79"/>
          <p:cNvSpPr>
            <a:spLocks noChangeArrowheads="1"/>
          </p:cNvSpPr>
          <p:nvPr/>
        </p:nvSpPr>
        <p:spPr bwMode="auto">
          <a:xfrm>
            <a:off x="5410200" y="6126163"/>
            <a:ext cx="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4800">
              <a:latin typeface="Times New Roman" pitchFamily="18" charset="0"/>
            </a:endParaRPr>
          </a:p>
        </p:txBody>
      </p:sp>
      <p:grpSp>
        <p:nvGrpSpPr>
          <p:cNvPr id="59472" name="Group 80"/>
          <p:cNvGrpSpPr>
            <a:grpSpLocks/>
          </p:cNvGrpSpPr>
          <p:nvPr/>
        </p:nvGrpSpPr>
        <p:grpSpPr bwMode="auto">
          <a:xfrm>
            <a:off x="4572000" y="2590800"/>
            <a:ext cx="4572000" cy="3794125"/>
            <a:chOff x="2880" y="1632"/>
            <a:chExt cx="2880" cy="2390"/>
          </a:xfrm>
        </p:grpSpPr>
        <p:sp>
          <p:nvSpPr>
            <p:cNvPr id="59473" name="Rectangle 81"/>
            <p:cNvSpPr>
              <a:spLocks noChangeAspect="1" noChangeArrowheads="1"/>
            </p:cNvSpPr>
            <p:nvPr/>
          </p:nvSpPr>
          <p:spPr bwMode="auto">
            <a:xfrm>
              <a:off x="2880" y="1632"/>
              <a:ext cx="2880" cy="2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74" name="Rectangle 82"/>
            <p:cNvSpPr>
              <a:spLocks noChangeAspect="1" noChangeArrowheads="1"/>
            </p:cNvSpPr>
            <p:nvPr/>
          </p:nvSpPr>
          <p:spPr bwMode="auto">
            <a:xfrm>
              <a:off x="3331" y="3404"/>
              <a:ext cx="2210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5" name="Rectangle 83"/>
            <p:cNvSpPr>
              <a:spLocks noChangeAspect="1" noChangeArrowheads="1"/>
            </p:cNvSpPr>
            <p:nvPr/>
          </p:nvSpPr>
          <p:spPr bwMode="auto">
            <a:xfrm>
              <a:off x="3571" y="3404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6" name="Rectangle 84"/>
            <p:cNvSpPr>
              <a:spLocks noChangeAspect="1" noChangeArrowheads="1"/>
            </p:cNvSpPr>
            <p:nvPr/>
          </p:nvSpPr>
          <p:spPr bwMode="auto">
            <a:xfrm>
              <a:off x="4004" y="3404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7" name="Rectangle 85"/>
            <p:cNvSpPr>
              <a:spLocks noChangeAspect="1" noChangeArrowheads="1"/>
            </p:cNvSpPr>
            <p:nvPr/>
          </p:nvSpPr>
          <p:spPr bwMode="auto">
            <a:xfrm>
              <a:off x="4435" y="3404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8" name="Rectangle 86"/>
            <p:cNvSpPr>
              <a:spLocks noChangeAspect="1" noChangeArrowheads="1"/>
            </p:cNvSpPr>
            <p:nvPr/>
          </p:nvSpPr>
          <p:spPr bwMode="auto">
            <a:xfrm>
              <a:off x="4868" y="3404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9" name="Rectangle 87"/>
            <p:cNvSpPr>
              <a:spLocks noChangeAspect="1" noChangeArrowheads="1"/>
            </p:cNvSpPr>
            <p:nvPr/>
          </p:nvSpPr>
          <p:spPr bwMode="auto">
            <a:xfrm>
              <a:off x="5300" y="3404"/>
              <a:ext cx="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80" name="Rectangle 88"/>
            <p:cNvSpPr>
              <a:spLocks noChangeAspect="1" noChangeArrowheads="1"/>
            </p:cNvSpPr>
            <p:nvPr/>
          </p:nvSpPr>
          <p:spPr bwMode="auto">
            <a:xfrm>
              <a:off x="3516" y="3454"/>
              <a:ext cx="2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Pre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1" name="Rectangle 89"/>
            <p:cNvSpPr>
              <a:spLocks noChangeAspect="1" noChangeArrowheads="1"/>
            </p:cNvSpPr>
            <p:nvPr/>
          </p:nvSpPr>
          <p:spPr bwMode="auto">
            <a:xfrm>
              <a:off x="3514" y="3561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NIV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2" name="Rectangle 90"/>
            <p:cNvSpPr>
              <a:spLocks noChangeAspect="1" noChangeArrowheads="1"/>
            </p:cNvSpPr>
            <p:nvPr/>
          </p:nvSpPr>
          <p:spPr bwMode="auto">
            <a:xfrm>
              <a:off x="3986" y="345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483" name="Rectangle 91"/>
            <p:cNvSpPr>
              <a:spLocks noChangeAspect="1" noChangeArrowheads="1"/>
            </p:cNvSpPr>
            <p:nvPr/>
          </p:nvSpPr>
          <p:spPr bwMode="auto">
            <a:xfrm>
              <a:off x="4422" y="345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3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4" name="Rectangle 92"/>
            <p:cNvSpPr>
              <a:spLocks noChangeAspect="1" noChangeArrowheads="1"/>
            </p:cNvSpPr>
            <p:nvPr/>
          </p:nvSpPr>
          <p:spPr bwMode="auto">
            <a:xfrm>
              <a:off x="4320" y="3592"/>
              <a:ext cx="10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Months on NIV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5" name="Rectangle 93"/>
            <p:cNvSpPr>
              <a:spLocks noChangeAspect="1" noChangeArrowheads="1"/>
            </p:cNvSpPr>
            <p:nvPr/>
          </p:nvSpPr>
          <p:spPr bwMode="auto">
            <a:xfrm>
              <a:off x="4852" y="345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5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6" name="Rectangle 94"/>
            <p:cNvSpPr>
              <a:spLocks noChangeAspect="1" noChangeArrowheads="1"/>
            </p:cNvSpPr>
            <p:nvPr/>
          </p:nvSpPr>
          <p:spPr bwMode="auto">
            <a:xfrm>
              <a:off x="5285" y="345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7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7" name="Rectangle 95"/>
            <p:cNvSpPr>
              <a:spLocks noChangeAspect="1" noChangeArrowheads="1"/>
            </p:cNvSpPr>
            <p:nvPr/>
          </p:nvSpPr>
          <p:spPr bwMode="auto">
            <a:xfrm>
              <a:off x="5346" y="3561"/>
              <a:ext cx="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4800">
                <a:latin typeface="Times New Roman" pitchFamily="18" charset="0"/>
              </a:endParaRPr>
            </a:p>
          </p:txBody>
        </p:sp>
        <p:sp>
          <p:nvSpPr>
            <p:cNvPr id="59488" name="Rectangle 96"/>
            <p:cNvSpPr>
              <a:spLocks noChangeAspect="1" noChangeArrowheads="1"/>
            </p:cNvSpPr>
            <p:nvPr/>
          </p:nvSpPr>
          <p:spPr bwMode="auto">
            <a:xfrm>
              <a:off x="3331" y="1765"/>
              <a:ext cx="7" cy="164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89" name="Rectangle 97"/>
            <p:cNvSpPr>
              <a:spLocks noChangeAspect="1" noChangeArrowheads="1"/>
            </p:cNvSpPr>
            <p:nvPr/>
          </p:nvSpPr>
          <p:spPr bwMode="auto">
            <a:xfrm>
              <a:off x="3299" y="3406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0" name="Rectangle 98"/>
            <p:cNvSpPr>
              <a:spLocks noChangeAspect="1" noChangeArrowheads="1"/>
            </p:cNvSpPr>
            <p:nvPr/>
          </p:nvSpPr>
          <p:spPr bwMode="auto">
            <a:xfrm>
              <a:off x="3299" y="2995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1" name="Rectangle 99"/>
            <p:cNvSpPr>
              <a:spLocks noChangeAspect="1" noChangeArrowheads="1"/>
            </p:cNvSpPr>
            <p:nvPr/>
          </p:nvSpPr>
          <p:spPr bwMode="auto">
            <a:xfrm>
              <a:off x="3299" y="2584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2" name="Rectangle 100"/>
            <p:cNvSpPr>
              <a:spLocks noChangeAspect="1" noChangeArrowheads="1"/>
            </p:cNvSpPr>
            <p:nvPr/>
          </p:nvSpPr>
          <p:spPr bwMode="auto">
            <a:xfrm>
              <a:off x="3299" y="2173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3" name="Rectangle 101"/>
            <p:cNvSpPr>
              <a:spLocks noChangeAspect="1" noChangeArrowheads="1"/>
            </p:cNvSpPr>
            <p:nvPr/>
          </p:nvSpPr>
          <p:spPr bwMode="auto">
            <a:xfrm>
              <a:off x="3299" y="1762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4" name="Rectangle 102"/>
            <p:cNvSpPr>
              <a:spLocks noChangeAspect="1" noChangeArrowheads="1"/>
            </p:cNvSpPr>
            <p:nvPr/>
          </p:nvSpPr>
          <p:spPr bwMode="auto">
            <a:xfrm>
              <a:off x="3227" y="336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2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5" name="Rectangle 103"/>
            <p:cNvSpPr>
              <a:spLocks noChangeAspect="1" noChangeArrowheads="1"/>
            </p:cNvSpPr>
            <p:nvPr/>
          </p:nvSpPr>
          <p:spPr bwMode="auto">
            <a:xfrm>
              <a:off x="3227" y="29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3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6" name="Rectangle 104"/>
            <p:cNvSpPr>
              <a:spLocks noChangeAspect="1" noChangeArrowheads="1"/>
            </p:cNvSpPr>
            <p:nvPr/>
          </p:nvSpPr>
          <p:spPr bwMode="auto">
            <a:xfrm>
              <a:off x="3227" y="253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4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7" name="Rectangle 105"/>
            <p:cNvSpPr>
              <a:spLocks noChangeAspect="1" noChangeArrowheads="1"/>
            </p:cNvSpPr>
            <p:nvPr/>
          </p:nvSpPr>
          <p:spPr bwMode="auto">
            <a:xfrm>
              <a:off x="3227" y="212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8" name="Rectangle 106"/>
            <p:cNvSpPr>
              <a:spLocks noChangeAspect="1" noChangeArrowheads="1"/>
            </p:cNvSpPr>
            <p:nvPr/>
          </p:nvSpPr>
          <p:spPr bwMode="auto">
            <a:xfrm>
              <a:off x="3227" y="171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6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9" name="Rectangle 107"/>
            <p:cNvSpPr>
              <a:spLocks noChangeAspect="1" noChangeArrowheads="1"/>
            </p:cNvSpPr>
            <p:nvPr/>
          </p:nvSpPr>
          <p:spPr bwMode="auto">
            <a:xfrm rot="16200000">
              <a:off x="2500" y="2384"/>
              <a:ext cx="1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 dirty="0" smtClean="0">
                  <a:solidFill>
                    <a:srgbClr val="000000"/>
                  </a:solidFill>
                </a:rPr>
                <a:t>SAQLI </a:t>
              </a:r>
              <a:r>
                <a:rPr lang="en-GB" altLang="en-US" b="1" dirty="0">
                  <a:solidFill>
                    <a:srgbClr val="000000"/>
                  </a:solidFill>
                </a:rPr>
                <a:t>symptoms</a:t>
              </a:r>
              <a:endParaRPr lang="en-GB" altLang="en-US" dirty="0">
                <a:latin typeface="Times New Roman" pitchFamily="18" charset="0"/>
              </a:endParaRPr>
            </a:p>
          </p:txBody>
        </p:sp>
        <p:sp>
          <p:nvSpPr>
            <p:cNvPr id="59500" name="Rectangle 108"/>
            <p:cNvSpPr>
              <a:spLocks noChangeAspect="1" noChangeArrowheads="1"/>
            </p:cNvSpPr>
            <p:nvPr/>
          </p:nvSpPr>
          <p:spPr bwMode="auto">
            <a:xfrm rot="16200000">
              <a:off x="3020" y="25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7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01" name="Line 109"/>
            <p:cNvSpPr>
              <a:spLocks noChangeAspect="1" noChangeShapeType="1"/>
            </p:cNvSpPr>
            <p:nvPr/>
          </p:nvSpPr>
          <p:spPr bwMode="auto">
            <a:xfrm flipV="1">
              <a:off x="3585" y="2447"/>
              <a:ext cx="408" cy="693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2" name="Line 110"/>
            <p:cNvSpPr>
              <a:spLocks noChangeAspect="1" noChangeShapeType="1"/>
            </p:cNvSpPr>
            <p:nvPr/>
          </p:nvSpPr>
          <p:spPr bwMode="auto">
            <a:xfrm flipV="1">
              <a:off x="4026" y="2187"/>
              <a:ext cx="392" cy="228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3" name="Line 111"/>
            <p:cNvSpPr>
              <a:spLocks noChangeAspect="1" noChangeShapeType="1"/>
            </p:cNvSpPr>
            <p:nvPr/>
          </p:nvSpPr>
          <p:spPr bwMode="auto">
            <a:xfrm>
              <a:off x="4460" y="2185"/>
              <a:ext cx="390" cy="198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4" name="Line 112"/>
            <p:cNvSpPr>
              <a:spLocks noChangeAspect="1" noChangeShapeType="1"/>
            </p:cNvSpPr>
            <p:nvPr/>
          </p:nvSpPr>
          <p:spPr bwMode="auto">
            <a:xfrm flipV="1">
              <a:off x="4893" y="2288"/>
              <a:ext cx="387" cy="100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5" name="Rectangle 113"/>
            <p:cNvSpPr>
              <a:spLocks noChangeAspect="1" noChangeArrowheads="1"/>
            </p:cNvSpPr>
            <p:nvPr/>
          </p:nvSpPr>
          <p:spPr bwMode="auto">
            <a:xfrm>
              <a:off x="3572" y="3186"/>
              <a:ext cx="4" cy="15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6" name="Rectangle 114"/>
            <p:cNvSpPr>
              <a:spLocks noChangeAspect="1" noChangeArrowheads="1"/>
            </p:cNvSpPr>
            <p:nvPr/>
          </p:nvSpPr>
          <p:spPr bwMode="auto">
            <a:xfrm>
              <a:off x="3550" y="3336"/>
              <a:ext cx="47" cy="4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7" name="Rectangle 115"/>
            <p:cNvSpPr>
              <a:spLocks noChangeAspect="1" noChangeArrowheads="1"/>
            </p:cNvSpPr>
            <p:nvPr/>
          </p:nvSpPr>
          <p:spPr bwMode="auto">
            <a:xfrm>
              <a:off x="3572" y="2985"/>
              <a:ext cx="4" cy="153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8" name="Rectangle 116"/>
            <p:cNvSpPr>
              <a:spLocks noChangeAspect="1" noChangeArrowheads="1"/>
            </p:cNvSpPr>
            <p:nvPr/>
          </p:nvSpPr>
          <p:spPr bwMode="auto">
            <a:xfrm>
              <a:off x="3550" y="2983"/>
              <a:ext cx="47" cy="4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9" name="Freeform 117"/>
            <p:cNvSpPr>
              <a:spLocks noChangeAspect="1"/>
            </p:cNvSpPr>
            <p:nvPr/>
          </p:nvSpPr>
          <p:spPr bwMode="auto">
            <a:xfrm>
              <a:off x="3552" y="3140"/>
              <a:ext cx="43" cy="43"/>
            </a:xfrm>
            <a:custGeom>
              <a:avLst/>
              <a:gdLst>
                <a:gd name="T0" fmla="*/ 34 w 62"/>
                <a:gd name="T1" fmla="*/ 59 h 59"/>
                <a:gd name="T2" fmla="*/ 43 w 62"/>
                <a:gd name="T3" fmla="*/ 58 h 59"/>
                <a:gd name="T4" fmla="*/ 50 w 62"/>
                <a:gd name="T5" fmla="*/ 54 h 59"/>
                <a:gd name="T6" fmla="*/ 55 w 62"/>
                <a:gd name="T7" fmla="*/ 47 h 59"/>
                <a:gd name="T8" fmla="*/ 58 w 62"/>
                <a:gd name="T9" fmla="*/ 41 h 59"/>
                <a:gd name="T10" fmla="*/ 62 w 62"/>
                <a:gd name="T11" fmla="*/ 34 h 59"/>
                <a:gd name="T12" fmla="*/ 62 w 62"/>
                <a:gd name="T13" fmla="*/ 25 h 59"/>
                <a:gd name="T14" fmla="*/ 58 w 62"/>
                <a:gd name="T15" fmla="*/ 19 h 59"/>
                <a:gd name="T16" fmla="*/ 55 w 62"/>
                <a:gd name="T17" fmla="*/ 12 h 59"/>
                <a:gd name="T18" fmla="*/ 50 w 62"/>
                <a:gd name="T19" fmla="*/ 5 h 59"/>
                <a:gd name="T20" fmla="*/ 43 w 62"/>
                <a:gd name="T21" fmla="*/ 2 h 59"/>
                <a:gd name="T22" fmla="*/ 34 w 62"/>
                <a:gd name="T23" fmla="*/ 0 h 59"/>
                <a:gd name="T24" fmla="*/ 27 w 62"/>
                <a:gd name="T25" fmla="*/ 0 h 59"/>
                <a:gd name="T26" fmla="*/ 19 w 62"/>
                <a:gd name="T27" fmla="*/ 2 h 59"/>
                <a:gd name="T28" fmla="*/ 12 w 62"/>
                <a:gd name="T29" fmla="*/ 5 h 59"/>
                <a:gd name="T30" fmla="*/ 7 w 62"/>
                <a:gd name="T31" fmla="*/ 12 h 59"/>
                <a:gd name="T32" fmla="*/ 3 w 62"/>
                <a:gd name="T33" fmla="*/ 19 h 59"/>
                <a:gd name="T34" fmla="*/ 0 w 62"/>
                <a:gd name="T35" fmla="*/ 25 h 59"/>
                <a:gd name="T36" fmla="*/ 0 w 62"/>
                <a:gd name="T37" fmla="*/ 34 h 59"/>
                <a:gd name="T38" fmla="*/ 3 w 62"/>
                <a:gd name="T39" fmla="*/ 41 h 59"/>
                <a:gd name="T40" fmla="*/ 7 w 62"/>
                <a:gd name="T41" fmla="*/ 47 h 59"/>
                <a:gd name="T42" fmla="*/ 12 w 62"/>
                <a:gd name="T43" fmla="*/ 54 h 59"/>
                <a:gd name="T44" fmla="*/ 19 w 62"/>
                <a:gd name="T45" fmla="*/ 58 h 59"/>
                <a:gd name="T46" fmla="*/ 27 w 62"/>
                <a:gd name="T47" fmla="*/ 59 h 59"/>
                <a:gd name="T48" fmla="*/ 34 w 62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9">
                  <a:moveTo>
                    <a:pt x="34" y="59"/>
                  </a:moveTo>
                  <a:lnTo>
                    <a:pt x="43" y="58"/>
                  </a:lnTo>
                  <a:lnTo>
                    <a:pt x="50" y="54"/>
                  </a:lnTo>
                  <a:lnTo>
                    <a:pt x="55" y="47"/>
                  </a:lnTo>
                  <a:lnTo>
                    <a:pt x="58" y="41"/>
                  </a:lnTo>
                  <a:lnTo>
                    <a:pt x="62" y="34"/>
                  </a:lnTo>
                  <a:lnTo>
                    <a:pt x="62" y="25"/>
                  </a:lnTo>
                  <a:lnTo>
                    <a:pt x="58" y="19"/>
                  </a:lnTo>
                  <a:lnTo>
                    <a:pt x="55" y="12"/>
                  </a:lnTo>
                  <a:lnTo>
                    <a:pt x="50" y="5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7" y="47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27" y="59"/>
                  </a:lnTo>
                  <a:lnTo>
                    <a:pt x="34" y="59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10" name="Rectangle 118"/>
            <p:cNvSpPr>
              <a:spLocks noChangeAspect="1" noChangeArrowheads="1"/>
            </p:cNvSpPr>
            <p:nvPr/>
          </p:nvSpPr>
          <p:spPr bwMode="auto">
            <a:xfrm>
              <a:off x="4004" y="2450"/>
              <a:ext cx="3" cy="159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1" name="Rectangle 119"/>
            <p:cNvSpPr>
              <a:spLocks noChangeAspect="1" noChangeArrowheads="1"/>
            </p:cNvSpPr>
            <p:nvPr/>
          </p:nvSpPr>
          <p:spPr bwMode="auto">
            <a:xfrm>
              <a:off x="3982" y="2607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2" name="Rectangle 120"/>
            <p:cNvSpPr>
              <a:spLocks noChangeAspect="1" noChangeArrowheads="1"/>
            </p:cNvSpPr>
            <p:nvPr/>
          </p:nvSpPr>
          <p:spPr bwMode="auto">
            <a:xfrm>
              <a:off x="4004" y="2243"/>
              <a:ext cx="3" cy="15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3" name="Rectangle 121"/>
            <p:cNvSpPr>
              <a:spLocks noChangeAspect="1" noChangeArrowheads="1"/>
            </p:cNvSpPr>
            <p:nvPr/>
          </p:nvSpPr>
          <p:spPr bwMode="auto">
            <a:xfrm>
              <a:off x="3982" y="2241"/>
              <a:ext cx="48" cy="5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4" name="Freeform 122"/>
            <p:cNvSpPr>
              <a:spLocks noChangeAspect="1"/>
            </p:cNvSpPr>
            <p:nvPr/>
          </p:nvSpPr>
          <p:spPr bwMode="auto">
            <a:xfrm>
              <a:off x="3984" y="2405"/>
              <a:ext cx="42" cy="42"/>
            </a:xfrm>
            <a:custGeom>
              <a:avLst/>
              <a:gdLst>
                <a:gd name="T0" fmla="*/ 35 w 60"/>
                <a:gd name="T1" fmla="*/ 59 h 59"/>
                <a:gd name="T2" fmla="*/ 41 w 60"/>
                <a:gd name="T3" fmla="*/ 58 h 59"/>
                <a:gd name="T4" fmla="*/ 48 w 60"/>
                <a:gd name="T5" fmla="*/ 54 h 59"/>
                <a:gd name="T6" fmla="*/ 55 w 60"/>
                <a:gd name="T7" fmla="*/ 48 h 59"/>
                <a:gd name="T8" fmla="*/ 59 w 60"/>
                <a:gd name="T9" fmla="*/ 41 h 59"/>
                <a:gd name="T10" fmla="*/ 60 w 60"/>
                <a:gd name="T11" fmla="*/ 34 h 59"/>
                <a:gd name="T12" fmla="*/ 60 w 60"/>
                <a:gd name="T13" fmla="*/ 26 h 59"/>
                <a:gd name="T14" fmla="*/ 59 w 60"/>
                <a:gd name="T15" fmla="*/ 19 h 59"/>
                <a:gd name="T16" fmla="*/ 55 w 60"/>
                <a:gd name="T17" fmla="*/ 12 h 59"/>
                <a:gd name="T18" fmla="*/ 48 w 60"/>
                <a:gd name="T19" fmla="*/ 5 h 59"/>
                <a:gd name="T20" fmla="*/ 41 w 60"/>
                <a:gd name="T21" fmla="*/ 2 h 59"/>
                <a:gd name="T22" fmla="*/ 35 w 60"/>
                <a:gd name="T23" fmla="*/ 0 h 59"/>
                <a:gd name="T24" fmla="*/ 26 w 60"/>
                <a:gd name="T25" fmla="*/ 0 h 59"/>
                <a:gd name="T26" fmla="*/ 19 w 60"/>
                <a:gd name="T27" fmla="*/ 2 h 59"/>
                <a:gd name="T28" fmla="*/ 12 w 60"/>
                <a:gd name="T29" fmla="*/ 5 h 59"/>
                <a:gd name="T30" fmla="*/ 6 w 60"/>
                <a:gd name="T31" fmla="*/ 12 h 59"/>
                <a:gd name="T32" fmla="*/ 2 w 60"/>
                <a:gd name="T33" fmla="*/ 19 h 59"/>
                <a:gd name="T34" fmla="*/ 0 w 60"/>
                <a:gd name="T35" fmla="*/ 26 h 59"/>
                <a:gd name="T36" fmla="*/ 0 w 60"/>
                <a:gd name="T37" fmla="*/ 34 h 59"/>
                <a:gd name="T38" fmla="*/ 2 w 60"/>
                <a:gd name="T39" fmla="*/ 41 h 59"/>
                <a:gd name="T40" fmla="*/ 6 w 60"/>
                <a:gd name="T41" fmla="*/ 48 h 59"/>
                <a:gd name="T42" fmla="*/ 12 w 60"/>
                <a:gd name="T43" fmla="*/ 54 h 59"/>
                <a:gd name="T44" fmla="*/ 19 w 60"/>
                <a:gd name="T45" fmla="*/ 58 h 59"/>
                <a:gd name="T46" fmla="*/ 26 w 60"/>
                <a:gd name="T47" fmla="*/ 59 h 59"/>
                <a:gd name="T48" fmla="*/ 35 w 60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9">
                  <a:moveTo>
                    <a:pt x="35" y="59"/>
                  </a:moveTo>
                  <a:lnTo>
                    <a:pt x="41" y="58"/>
                  </a:lnTo>
                  <a:lnTo>
                    <a:pt x="48" y="54"/>
                  </a:lnTo>
                  <a:lnTo>
                    <a:pt x="55" y="48"/>
                  </a:lnTo>
                  <a:lnTo>
                    <a:pt x="59" y="41"/>
                  </a:lnTo>
                  <a:lnTo>
                    <a:pt x="60" y="34"/>
                  </a:lnTo>
                  <a:lnTo>
                    <a:pt x="60" y="26"/>
                  </a:lnTo>
                  <a:lnTo>
                    <a:pt x="59" y="19"/>
                  </a:lnTo>
                  <a:lnTo>
                    <a:pt x="55" y="12"/>
                  </a:lnTo>
                  <a:lnTo>
                    <a:pt x="48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6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26" y="59"/>
                  </a:lnTo>
                  <a:lnTo>
                    <a:pt x="35" y="59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15" name="Rectangle 123"/>
            <p:cNvSpPr>
              <a:spLocks noChangeAspect="1" noChangeArrowheads="1"/>
            </p:cNvSpPr>
            <p:nvPr/>
          </p:nvSpPr>
          <p:spPr bwMode="auto">
            <a:xfrm>
              <a:off x="4437" y="2199"/>
              <a:ext cx="3" cy="140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6" name="Rectangle 124"/>
            <p:cNvSpPr>
              <a:spLocks noChangeAspect="1" noChangeArrowheads="1"/>
            </p:cNvSpPr>
            <p:nvPr/>
          </p:nvSpPr>
          <p:spPr bwMode="auto">
            <a:xfrm>
              <a:off x="4414" y="2338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7" name="Rectangle 125"/>
            <p:cNvSpPr>
              <a:spLocks noChangeAspect="1" noChangeArrowheads="1"/>
            </p:cNvSpPr>
            <p:nvPr/>
          </p:nvSpPr>
          <p:spPr bwMode="auto">
            <a:xfrm>
              <a:off x="4437" y="2011"/>
              <a:ext cx="3" cy="14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8" name="Rectangle 126"/>
            <p:cNvSpPr>
              <a:spLocks noChangeAspect="1" noChangeArrowheads="1"/>
            </p:cNvSpPr>
            <p:nvPr/>
          </p:nvSpPr>
          <p:spPr bwMode="auto">
            <a:xfrm>
              <a:off x="4414" y="2009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9" name="Freeform 127"/>
            <p:cNvSpPr>
              <a:spLocks noChangeAspect="1"/>
            </p:cNvSpPr>
            <p:nvPr/>
          </p:nvSpPr>
          <p:spPr bwMode="auto">
            <a:xfrm>
              <a:off x="4416" y="2154"/>
              <a:ext cx="44" cy="43"/>
            </a:xfrm>
            <a:custGeom>
              <a:avLst/>
              <a:gdLst>
                <a:gd name="T0" fmla="*/ 34 w 62"/>
                <a:gd name="T1" fmla="*/ 60 h 60"/>
                <a:gd name="T2" fmla="*/ 43 w 62"/>
                <a:gd name="T3" fmla="*/ 58 h 60"/>
                <a:gd name="T4" fmla="*/ 50 w 62"/>
                <a:gd name="T5" fmla="*/ 54 h 60"/>
                <a:gd name="T6" fmla="*/ 55 w 62"/>
                <a:gd name="T7" fmla="*/ 48 h 60"/>
                <a:gd name="T8" fmla="*/ 58 w 62"/>
                <a:gd name="T9" fmla="*/ 41 h 60"/>
                <a:gd name="T10" fmla="*/ 62 w 62"/>
                <a:gd name="T11" fmla="*/ 34 h 60"/>
                <a:gd name="T12" fmla="*/ 62 w 62"/>
                <a:gd name="T13" fmla="*/ 26 h 60"/>
                <a:gd name="T14" fmla="*/ 58 w 62"/>
                <a:gd name="T15" fmla="*/ 19 h 60"/>
                <a:gd name="T16" fmla="*/ 55 w 62"/>
                <a:gd name="T17" fmla="*/ 12 h 60"/>
                <a:gd name="T18" fmla="*/ 50 w 62"/>
                <a:gd name="T19" fmla="*/ 5 h 60"/>
                <a:gd name="T20" fmla="*/ 43 w 62"/>
                <a:gd name="T21" fmla="*/ 2 h 60"/>
                <a:gd name="T22" fmla="*/ 34 w 62"/>
                <a:gd name="T23" fmla="*/ 0 h 60"/>
                <a:gd name="T24" fmla="*/ 27 w 62"/>
                <a:gd name="T25" fmla="*/ 0 h 60"/>
                <a:gd name="T26" fmla="*/ 19 w 62"/>
                <a:gd name="T27" fmla="*/ 2 h 60"/>
                <a:gd name="T28" fmla="*/ 12 w 62"/>
                <a:gd name="T29" fmla="*/ 5 h 60"/>
                <a:gd name="T30" fmla="*/ 7 w 62"/>
                <a:gd name="T31" fmla="*/ 12 h 60"/>
                <a:gd name="T32" fmla="*/ 4 w 62"/>
                <a:gd name="T33" fmla="*/ 19 h 60"/>
                <a:gd name="T34" fmla="*/ 0 w 62"/>
                <a:gd name="T35" fmla="*/ 26 h 60"/>
                <a:gd name="T36" fmla="*/ 0 w 62"/>
                <a:gd name="T37" fmla="*/ 34 h 60"/>
                <a:gd name="T38" fmla="*/ 4 w 62"/>
                <a:gd name="T39" fmla="*/ 41 h 60"/>
                <a:gd name="T40" fmla="*/ 7 w 62"/>
                <a:gd name="T41" fmla="*/ 48 h 60"/>
                <a:gd name="T42" fmla="*/ 12 w 62"/>
                <a:gd name="T43" fmla="*/ 54 h 60"/>
                <a:gd name="T44" fmla="*/ 19 w 62"/>
                <a:gd name="T45" fmla="*/ 58 h 60"/>
                <a:gd name="T46" fmla="*/ 27 w 62"/>
                <a:gd name="T47" fmla="*/ 60 h 60"/>
                <a:gd name="T48" fmla="*/ 34 w 6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60">
                  <a:moveTo>
                    <a:pt x="34" y="60"/>
                  </a:moveTo>
                  <a:lnTo>
                    <a:pt x="43" y="58"/>
                  </a:lnTo>
                  <a:lnTo>
                    <a:pt x="50" y="54"/>
                  </a:lnTo>
                  <a:lnTo>
                    <a:pt x="55" y="48"/>
                  </a:lnTo>
                  <a:lnTo>
                    <a:pt x="58" y="41"/>
                  </a:lnTo>
                  <a:lnTo>
                    <a:pt x="62" y="34"/>
                  </a:lnTo>
                  <a:lnTo>
                    <a:pt x="62" y="26"/>
                  </a:lnTo>
                  <a:lnTo>
                    <a:pt x="58" y="19"/>
                  </a:lnTo>
                  <a:lnTo>
                    <a:pt x="55" y="12"/>
                  </a:lnTo>
                  <a:lnTo>
                    <a:pt x="50" y="5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7" y="12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7" y="48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27" y="60"/>
                  </a:lnTo>
                  <a:lnTo>
                    <a:pt x="34" y="6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20" name="Rectangle 128"/>
            <p:cNvSpPr>
              <a:spLocks noChangeAspect="1" noChangeArrowheads="1"/>
            </p:cNvSpPr>
            <p:nvPr/>
          </p:nvSpPr>
          <p:spPr bwMode="auto">
            <a:xfrm>
              <a:off x="4868" y="2418"/>
              <a:ext cx="4" cy="16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1" name="Rectangle 129"/>
            <p:cNvSpPr>
              <a:spLocks noChangeAspect="1" noChangeArrowheads="1"/>
            </p:cNvSpPr>
            <p:nvPr/>
          </p:nvSpPr>
          <p:spPr bwMode="auto">
            <a:xfrm>
              <a:off x="4847" y="2577"/>
              <a:ext cx="47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2" name="Rectangle 130"/>
            <p:cNvSpPr>
              <a:spLocks noChangeAspect="1" noChangeArrowheads="1"/>
            </p:cNvSpPr>
            <p:nvPr/>
          </p:nvSpPr>
          <p:spPr bwMode="auto">
            <a:xfrm>
              <a:off x="4868" y="2208"/>
              <a:ext cx="4" cy="160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3" name="Rectangle 131"/>
            <p:cNvSpPr>
              <a:spLocks noChangeAspect="1" noChangeArrowheads="1"/>
            </p:cNvSpPr>
            <p:nvPr/>
          </p:nvSpPr>
          <p:spPr bwMode="auto">
            <a:xfrm>
              <a:off x="4847" y="2205"/>
              <a:ext cx="47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4" name="Freeform 132"/>
            <p:cNvSpPr>
              <a:spLocks noChangeAspect="1"/>
            </p:cNvSpPr>
            <p:nvPr/>
          </p:nvSpPr>
          <p:spPr bwMode="auto">
            <a:xfrm>
              <a:off x="4850" y="2372"/>
              <a:ext cx="41" cy="43"/>
            </a:xfrm>
            <a:custGeom>
              <a:avLst/>
              <a:gdLst>
                <a:gd name="T0" fmla="*/ 34 w 59"/>
                <a:gd name="T1" fmla="*/ 60 h 60"/>
                <a:gd name="T2" fmla="*/ 41 w 59"/>
                <a:gd name="T3" fmla="*/ 58 h 60"/>
                <a:gd name="T4" fmla="*/ 47 w 59"/>
                <a:gd name="T5" fmla="*/ 55 h 60"/>
                <a:gd name="T6" fmla="*/ 54 w 59"/>
                <a:gd name="T7" fmla="*/ 48 h 60"/>
                <a:gd name="T8" fmla="*/ 58 w 59"/>
                <a:gd name="T9" fmla="*/ 41 h 60"/>
                <a:gd name="T10" fmla="*/ 59 w 59"/>
                <a:gd name="T11" fmla="*/ 34 h 60"/>
                <a:gd name="T12" fmla="*/ 59 w 59"/>
                <a:gd name="T13" fmla="*/ 26 h 60"/>
                <a:gd name="T14" fmla="*/ 58 w 59"/>
                <a:gd name="T15" fmla="*/ 19 h 60"/>
                <a:gd name="T16" fmla="*/ 54 w 59"/>
                <a:gd name="T17" fmla="*/ 12 h 60"/>
                <a:gd name="T18" fmla="*/ 47 w 59"/>
                <a:gd name="T19" fmla="*/ 5 h 60"/>
                <a:gd name="T20" fmla="*/ 41 w 59"/>
                <a:gd name="T21" fmla="*/ 2 h 60"/>
                <a:gd name="T22" fmla="*/ 34 w 59"/>
                <a:gd name="T23" fmla="*/ 0 h 60"/>
                <a:gd name="T24" fmla="*/ 25 w 59"/>
                <a:gd name="T25" fmla="*/ 0 h 60"/>
                <a:gd name="T26" fmla="*/ 18 w 59"/>
                <a:gd name="T27" fmla="*/ 2 h 60"/>
                <a:gd name="T28" fmla="*/ 12 w 59"/>
                <a:gd name="T29" fmla="*/ 5 h 60"/>
                <a:gd name="T30" fmla="*/ 5 w 59"/>
                <a:gd name="T31" fmla="*/ 12 h 60"/>
                <a:gd name="T32" fmla="*/ 1 w 59"/>
                <a:gd name="T33" fmla="*/ 19 h 60"/>
                <a:gd name="T34" fmla="*/ 0 w 59"/>
                <a:gd name="T35" fmla="*/ 26 h 60"/>
                <a:gd name="T36" fmla="*/ 0 w 59"/>
                <a:gd name="T37" fmla="*/ 34 h 60"/>
                <a:gd name="T38" fmla="*/ 1 w 59"/>
                <a:gd name="T39" fmla="*/ 41 h 60"/>
                <a:gd name="T40" fmla="*/ 5 w 59"/>
                <a:gd name="T41" fmla="*/ 48 h 60"/>
                <a:gd name="T42" fmla="*/ 12 w 59"/>
                <a:gd name="T43" fmla="*/ 55 h 60"/>
                <a:gd name="T44" fmla="*/ 18 w 59"/>
                <a:gd name="T45" fmla="*/ 58 h 60"/>
                <a:gd name="T46" fmla="*/ 25 w 59"/>
                <a:gd name="T47" fmla="*/ 60 h 60"/>
                <a:gd name="T48" fmla="*/ 34 w 59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60">
                  <a:moveTo>
                    <a:pt x="34" y="60"/>
                  </a:moveTo>
                  <a:lnTo>
                    <a:pt x="41" y="58"/>
                  </a:lnTo>
                  <a:lnTo>
                    <a:pt x="47" y="55"/>
                  </a:lnTo>
                  <a:lnTo>
                    <a:pt x="54" y="48"/>
                  </a:lnTo>
                  <a:lnTo>
                    <a:pt x="58" y="41"/>
                  </a:lnTo>
                  <a:lnTo>
                    <a:pt x="59" y="34"/>
                  </a:lnTo>
                  <a:lnTo>
                    <a:pt x="59" y="26"/>
                  </a:lnTo>
                  <a:lnTo>
                    <a:pt x="58" y="19"/>
                  </a:lnTo>
                  <a:lnTo>
                    <a:pt x="54" y="12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5" y="48"/>
                  </a:lnTo>
                  <a:lnTo>
                    <a:pt x="12" y="55"/>
                  </a:lnTo>
                  <a:lnTo>
                    <a:pt x="18" y="58"/>
                  </a:lnTo>
                  <a:lnTo>
                    <a:pt x="25" y="60"/>
                  </a:lnTo>
                  <a:lnTo>
                    <a:pt x="34" y="6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25" name="Rectangle 133"/>
            <p:cNvSpPr>
              <a:spLocks noChangeAspect="1" noChangeArrowheads="1"/>
            </p:cNvSpPr>
            <p:nvPr/>
          </p:nvSpPr>
          <p:spPr bwMode="auto">
            <a:xfrm>
              <a:off x="5301" y="2306"/>
              <a:ext cx="3" cy="165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6" name="Rectangle 134"/>
            <p:cNvSpPr>
              <a:spLocks noChangeAspect="1" noChangeArrowheads="1"/>
            </p:cNvSpPr>
            <p:nvPr/>
          </p:nvSpPr>
          <p:spPr bwMode="auto">
            <a:xfrm>
              <a:off x="5279" y="2469"/>
              <a:ext cx="47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7" name="Rectangle 135"/>
            <p:cNvSpPr>
              <a:spLocks noChangeAspect="1" noChangeArrowheads="1"/>
            </p:cNvSpPr>
            <p:nvPr/>
          </p:nvSpPr>
          <p:spPr bwMode="auto">
            <a:xfrm>
              <a:off x="5301" y="2093"/>
              <a:ext cx="3" cy="165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8" name="Rectangle 136"/>
            <p:cNvSpPr>
              <a:spLocks noChangeAspect="1" noChangeArrowheads="1"/>
            </p:cNvSpPr>
            <p:nvPr/>
          </p:nvSpPr>
          <p:spPr bwMode="auto">
            <a:xfrm>
              <a:off x="5279" y="2092"/>
              <a:ext cx="47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9" name="Freeform 137"/>
            <p:cNvSpPr>
              <a:spLocks noChangeAspect="1"/>
            </p:cNvSpPr>
            <p:nvPr/>
          </p:nvSpPr>
          <p:spPr bwMode="auto">
            <a:xfrm>
              <a:off x="5281" y="2260"/>
              <a:ext cx="43" cy="44"/>
            </a:xfrm>
            <a:custGeom>
              <a:avLst/>
              <a:gdLst>
                <a:gd name="T0" fmla="*/ 34 w 62"/>
                <a:gd name="T1" fmla="*/ 61 h 61"/>
                <a:gd name="T2" fmla="*/ 43 w 62"/>
                <a:gd name="T3" fmla="*/ 59 h 61"/>
                <a:gd name="T4" fmla="*/ 50 w 62"/>
                <a:gd name="T5" fmla="*/ 54 h 61"/>
                <a:gd name="T6" fmla="*/ 55 w 62"/>
                <a:gd name="T7" fmla="*/ 49 h 61"/>
                <a:gd name="T8" fmla="*/ 58 w 62"/>
                <a:gd name="T9" fmla="*/ 42 h 61"/>
                <a:gd name="T10" fmla="*/ 62 w 62"/>
                <a:gd name="T11" fmla="*/ 36 h 61"/>
                <a:gd name="T12" fmla="*/ 62 w 62"/>
                <a:gd name="T13" fmla="*/ 27 h 61"/>
                <a:gd name="T14" fmla="*/ 58 w 62"/>
                <a:gd name="T15" fmla="*/ 20 h 61"/>
                <a:gd name="T16" fmla="*/ 55 w 62"/>
                <a:gd name="T17" fmla="*/ 12 h 61"/>
                <a:gd name="T18" fmla="*/ 50 w 62"/>
                <a:gd name="T19" fmla="*/ 7 h 61"/>
                <a:gd name="T20" fmla="*/ 43 w 62"/>
                <a:gd name="T21" fmla="*/ 3 h 61"/>
                <a:gd name="T22" fmla="*/ 34 w 62"/>
                <a:gd name="T23" fmla="*/ 0 h 61"/>
                <a:gd name="T24" fmla="*/ 28 w 62"/>
                <a:gd name="T25" fmla="*/ 0 h 61"/>
                <a:gd name="T26" fmla="*/ 19 w 62"/>
                <a:gd name="T27" fmla="*/ 3 h 61"/>
                <a:gd name="T28" fmla="*/ 12 w 62"/>
                <a:gd name="T29" fmla="*/ 7 h 61"/>
                <a:gd name="T30" fmla="*/ 7 w 62"/>
                <a:gd name="T31" fmla="*/ 12 h 61"/>
                <a:gd name="T32" fmla="*/ 4 w 62"/>
                <a:gd name="T33" fmla="*/ 20 h 61"/>
                <a:gd name="T34" fmla="*/ 0 w 62"/>
                <a:gd name="T35" fmla="*/ 27 h 61"/>
                <a:gd name="T36" fmla="*/ 0 w 62"/>
                <a:gd name="T37" fmla="*/ 36 h 61"/>
                <a:gd name="T38" fmla="*/ 4 w 62"/>
                <a:gd name="T39" fmla="*/ 42 h 61"/>
                <a:gd name="T40" fmla="*/ 7 w 62"/>
                <a:gd name="T41" fmla="*/ 49 h 61"/>
                <a:gd name="T42" fmla="*/ 12 w 62"/>
                <a:gd name="T43" fmla="*/ 54 h 61"/>
                <a:gd name="T44" fmla="*/ 19 w 62"/>
                <a:gd name="T45" fmla="*/ 59 h 61"/>
                <a:gd name="T46" fmla="*/ 28 w 62"/>
                <a:gd name="T47" fmla="*/ 61 h 61"/>
                <a:gd name="T48" fmla="*/ 34 w 6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61">
                  <a:moveTo>
                    <a:pt x="34" y="61"/>
                  </a:moveTo>
                  <a:lnTo>
                    <a:pt x="43" y="59"/>
                  </a:lnTo>
                  <a:lnTo>
                    <a:pt x="50" y="54"/>
                  </a:lnTo>
                  <a:lnTo>
                    <a:pt x="55" y="49"/>
                  </a:lnTo>
                  <a:lnTo>
                    <a:pt x="58" y="42"/>
                  </a:lnTo>
                  <a:lnTo>
                    <a:pt x="62" y="36"/>
                  </a:lnTo>
                  <a:lnTo>
                    <a:pt x="62" y="27"/>
                  </a:lnTo>
                  <a:lnTo>
                    <a:pt x="58" y="20"/>
                  </a:lnTo>
                  <a:lnTo>
                    <a:pt x="55" y="12"/>
                  </a:lnTo>
                  <a:lnTo>
                    <a:pt x="50" y="7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7" y="12"/>
                  </a:lnTo>
                  <a:lnTo>
                    <a:pt x="4" y="20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12" y="54"/>
                  </a:lnTo>
                  <a:lnTo>
                    <a:pt x="19" y="59"/>
                  </a:lnTo>
                  <a:lnTo>
                    <a:pt x="28" y="61"/>
                  </a:lnTo>
                  <a:lnTo>
                    <a:pt x="34" y="61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30" name="Rectangle 138"/>
            <p:cNvSpPr>
              <a:spLocks noChangeAspect="1" noChangeArrowheads="1"/>
            </p:cNvSpPr>
            <p:nvPr/>
          </p:nvSpPr>
          <p:spPr bwMode="auto">
            <a:xfrm>
              <a:off x="4392" y="18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1" name="Rectangle 139"/>
            <p:cNvSpPr>
              <a:spLocks noChangeAspect="1" noChangeArrowheads="1"/>
            </p:cNvSpPr>
            <p:nvPr/>
          </p:nvSpPr>
          <p:spPr bwMode="auto">
            <a:xfrm>
              <a:off x="3942" y="18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 b="1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2" name="Rectangle 140"/>
            <p:cNvSpPr>
              <a:spLocks noChangeAspect="1" noChangeArrowheads="1"/>
            </p:cNvSpPr>
            <p:nvPr/>
          </p:nvSpPr>
          <p:spPr bwMode="auto">
            <a:xfrm>
              <a:off x="4826" y="18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 b="1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3" name="Rectangle 141"/>
            <p:cNvSpPr>
              <a:spLocks noChangeAspect="1" noChangeArrowheads="1"/>
            </p:cNvSpPr>
            <p:nvPr/>
          </p:nvSpPr>
          <p:spPr bwMode="auto">
            <a:xfrm>
              <a:off x="5245" y="18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 b="1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4" name="Rectangle 142"/>
            <p:cNvSpPr>
              <a:spLocks noChangeAspect="1" noChangeArrowheads="1"/>
            </p:cNvSpPr>
            <p:nvPr/>
          </p:nvSpPr>
          <p:spPr bwMode="auto">
            <a:xfrm>
              <a:off x="5078" y="315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5" name="Rectangle 143"/>
            <p:cNvSpPr>
              <a:spLocks noChangeAspect="1" noChangeArrowheads="1"/>
            </p:cNvSpPr>
            <p:nvPr/>
          </p:nvSpPr>
          <p:spPr bwMode="auto">
            <a:xfrm>
              <a:off x="5157" y="317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36" name="Rectangle 144"/>
            <p:cNvSpPr>
              <a:spLocks noChangeAspect="1" noChangeArrowheads="1"/>
            </p:cNvSpPr>
            <p:nvPr/>
          </p:nvSpPr>
          <p:spPr bwMode="auto">
            <a:xfrm>
              <a:off x="5178" y="3170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p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37" name="Rectangle 145"/>
            <p:cNvSpPr>
              <a:spLocks noChangeAspect="1" noChangeArrowheads="1"/>
            </p:cNvSpPr>
            <p:nvPr/>
          </p:nvSpPr>
          <p:spPr bwMode="auto">
            <a:xfrm>
              <a:off x="5223" y="317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38" name="Rectangle 146"/>
            <p:cNvSpPr>
              <a:spLocks noChangeAspect="1" noChangeArrowheads="1"/>
            </p:cNvSpPr>
            <p:nvPr/>
          </p:nvSpPr>
          <p:spPr bwMode="auto">
            <a:xfrm>
              <a:off x="5243" y="3170"/>
              <a:ext cx="6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&lt;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39" name="Rectangle 147"/>
            <p:cNvSpPr>
              <a:spLocks noChangeAspect="1" noChangeArrowheads="1"/>
            </p:cNvSpPr>
            <p:nvPr/>
          </p:nvSpPr>
          <p:spPr bwMode="auto">
            <a:xfrm>
              <a:off x="5286" y="317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0" name="Rectangle 148"/>
            <p:cNvSpPr>
              <a:spLocks noChangeAspect="1" noChangeArrowheads="1"/>
            </p:cNvSpPr>
            <p:nvPr/>
          </p:nvSpPr>
          <p:spPr bwMode="auto">
            <a:xfrm>
              <a:off x="5306" y="317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1" name="Rectangle 149"/>
            <p:cNvSpPr>
              <a:spLocks noChangeAspect="1" noChangeArrowheads="1"/>
            </p:cNvSpPr>
            <p:nvPr/>
          </p:nvSpPr>
          <p:spPr bwMode="auto">
            <a:xfrm>
              <a:off x="5348" y="317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.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2" name="Rectangle 150"/>
            <p:cNvSpPr>
              <a:spLocks noChangeAspect="1" noChangeArrowheads="1"/>
            </p:cNvSpPr>
            <p:nvPr/>
          </p:nvSpPr>
          <p:spPr bwMode="auto">
            <a:xfrm>
              <a:off x="5369" y="317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3" name="Rectangle 151"/>
            <p:cNvSpPr>
              <a:spLocks noChangeAspect="1" noChangeArrowheads="1"/>
            </p:cNvSpPr>
            <p:nvPr/>
          </p:nvSpPr>
          <p:spPr bwMode="auto">
            <a:xfrm>
              <a:off x="5412" y="317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4" name="Rectangle 152"/>
            <p:cNvSpPr>
              <a:spLocks noChangeAspect="1" noChangeArrowheads="1"/>
            </p:cNvSpPr>
            <p:nvPr/>
          </p:nvSpPr>
          <p:spPr bwMode="auto">
            <a:xfrm>
              <a:off x="5452" y="317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1</a:t>
              </a:r>
              <a:endParaRPr lang="en-GB" altLang="en-US" sz="4800">
                <a:latin typeface="Times New Roman" pitchFamily="18" charset="0"/>
              </a:endParaRPr>
            </a:p>
          </p:txBody>
        </p:sp>
      </p:grpSp>
      <p:sp>
        <p:nvSpPr>
          <p:cNvPr id="59545" name="Rectangle 153"/>
          <p:cNvSpPr>
            <a:spLocks noChangeArrowheads="1"/>
          </p:cNvSpPr>
          <p:nvPr/>
        </p:nvSpPr>
        <p:spPr bwMode="auto">
          <a:xfrm>
            <a:off x="5181600" y="533400"/>
            <a:ext cx="3581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>
                <a:solidFill>
                  <a:srgbClr val="FFFF00"/>
                </a:solidFill>
              </a:rPr>
              <a:t>SAQLI symptoms domain </a:t>
            </a:r>
          </a:p>
        </p:txBody>
      </p:sp>
      <p:sp>
        <p:nvSpPr>
          <p:cNvPr id="59546" name="Text Box 154"/>
          <p:cNvSpPr txBox="1">
            <a:spLocks noChangeArrowheads="1"/>
          </p:cNvSpPr>
          <p:nvPr/>
        </p:nvSpPr>
        <p:spPr bwMode="auto">
          <a:xfrm>
            <a:off x="301625" y="6322804"/>
            <a:ext cx="6228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 i="1" dirty="0" smtClean="0">
                <a:solidFill>
                  <a:schemeClr val="bg1"/>
                </a:solidFill>
                <a:latin typeface="Times New Roman" pitchFamily="18" charset="0"/>
              </a:rPr>
              <a:t>Bourke </a:t>
            </a:r>
            <a:r>
              <a:rPr lang="en-GB" altLang="en-US" sz="1600" b="1" dirty="0" smtClean="0">
                <a:solidFill>
                  <a:schemeClr val="bg1"/>
                </a:solidFill>
                <a:latin typeface="Times New Roman" pitchFamily="18" charset="0"/>
              </a:rPr>
              <a:t>et al</a:t>
            </a:r>
            <a:r>
              <a:rPr lang="en-GB" altLang="en-US" sz="16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GB" altLang="en-US" sz="1600" b="1" i="1" dirty="0">
                <a:solidFill>
                  <a:schemeClr val="bg1"/>
                </a:solidFill>
                <a:latin typeface="Times New Roman" pitchFamily="18" charset="0"/>
              </a:rPr>
              <a:t>Neurology 2003;61:171-177</a:t>
            </a:r>
          </a:p>
        </p:txBody>
      </p:sp>
    </p:spTree>
    <p:extLst>
      <p:ext uri="{BB962C8B-B14F-4D97-AF65-F5344CB8AC3E}">
        <p14:creationId xmlns:p14="http://schemas.microsoft.com/office/powerpoint/2010/main" val="33329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Why …………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96300" cy="48958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GB" altLang="en-US" dirty="0" smtClean="0">
                <a:latin typeface="Comic Sans MS" pitchFamily="66" charset="0"/>
              </a:rPr>
              <a:t>	</a:t>
            </a: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“Patients may not be offered or accept NIV due to a fear that prolonged survival in the face of increasing disability in a terminal disease may be burdensome and diminish, rather than improve quality of life …….”</a:t>
            </a:r>
          </a:p>
          <a:p>
            <a:pPr algn="just" eaLnBrk="1" hangingPunct="1">
              <a:buFontTx/>
              <a:buNone/>
            </a:pPr>
            <a:endParaRPr lang="en-GB" alt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Are we extending life &amp; palliating symptoms or prolonging death and suffering?</a:t>
            </a:r>
          </a:p>
          <a:p>
            <a:pPr algn="just" eaLnBrk="1" hangingPunct="1">
              <a:buFontTx/>
              <a:buNone/>
            </a:pPr>
            <a:endParaRPr lang="en-GB" alt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eve Bourke - 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Steve Bourke - slid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5908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Steve Bourke - slid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6003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Time SF36  MCS &gt; 75% baseline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04800" y="1268413"/>
            <a:ext cx="8534400" cy="5329237"/>
            <a:chOff x="192" y="1056"/>
            <a:chExt cx="5376" cy="2736"/>
          </a:xfrm>
        </p:grpSpPr>
        <p:sp>
          <p:nvSpPr>
            <p:cNvPr id="19460" name="Rectangle 4"/>
            <p:cNvSpPr>
              <a:spLocks noChangeAspect="1" noChangeArrowheads="1"/>
            </p:cNvSpPr>
            <p:nvPr/>
          </p:nvSpPr>
          <p:spPr bwMode="auto">
            <a:xfrm>
              <a:off x="192" y="1056"/>
              <a:ext cx="5376" cy="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2784" y="3408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Arial" pitchFamily="34" charset="0"/>
                </a:rPr>
                <a:t>Days</a:t>
              </a:r>
              <a:endParaRPr lang="en-GB" altLang="en-US" sz="1800" b="1">
                <a:latin typeface="Arial" pitchFamily="34" charset="0"/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84" y="1152"/>
              <a:ext cx="24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 dirty="0">
                  <a:latin typeface="Arial" pitchFamily="34" charset="0"/>
                </a:rPr>
                <a:t>Good bulbar function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216" y="1151"/>
              <a:ext cx="23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latin typeface="Arial" pitchFamily="34" charset="0"/>
                </a:rPr>
                <a:t>Poor bulbar function</a:t>
              </a:r>
            </a:p>
          </p:txBody>
        </p:sp>
        <p:sp>
          <p:nvSpPr>
            <p:cNvPr id="19464" name="Freeform 8"/>
            <p:cNvSpPr>
              <a:spLocks noChangeAspect="1"/>
            </p:cNvSpPr>
            <p:nvPr/>
          </p:nvSpPr>
          <p:spPr bwMode="auto">
            <a:xfrm flipV="1">
              <a:off x="525" y="1626"/>
              <a:ext cx="2336" cy="1555"/>
            </a:xfrm>
            <a:custGeom>
              <a:avLst/>
              <a:gdLst>
                <a:gd name="T0" fmla="*/ 0 w 900"/>
                <a:gd name="T1" fmla="*/ 2147483647 h 600"/>
                <a:gd name="T2" fmla="*/ 0 w 900"/>
                <a:gd name="T3" fmla="*/ 0 h 600"/>
                <a:gd name="T4" fmla="*/ 2147483647 w 900"/>
                <a:gd name="T5" fmla="*/ 0 h 600"/>
                <a:gd name="T6" fmla="*/ 0 60000 65536"/>
                <a:gd name="T7" fmla="*/ 0 60000 65536"/>
                <a:gd name="T8" fmla="*/ 0 60000 65536"/>
                <a:gd name="T9" fmla="*/ 0 w 900"/>
                <a:gd name="T10" fmla="*/ 0 h 600"/>
                <a:gd name="T11" fmla="*/ 900 w 900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0" h="600">
                  <a:moveTo>
                    <a:pt x="0" y="600"/>
                  </a:moveTo>
                  <a:lnTo>
                    <a:pt x="0" y="0"/>
                  </a:lnTo>
                  <a:lnTo>
                    <a:pt x="90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5" name="Rectangle 9"/>
            <p:cNvSpPr>
              <a:spLocks noChangeAspect="1" noChangeArrowheads="1"/>
            </p:cNvSpPr>
            <p:nvPr/>
          </p:nvSpPr>
          <p:spPr bwMode="auto">
            <a:xfrm>
              <a:off x="502" y="3212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466" name="Line 10"/>
            <p:cNvSpPr>
              <a:spLocks noChangeAspect="1" noChangeShapeType="1"/>
            </p:cNvSpPr>
            <p:nvPr/>
          </p:nvSpPr>
          <p:spPr bwMode="auto">
            <a:xfrm flipV="1">
              <a:off x="525" y="3181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7" name="Line 11"/>
            <p:cNvSpPr>
              <a:spLocks noChangeAspect="1" noChangeShapeType="1"/>
            </p:cNvSpPr>
            <p:nvPr/>
          </p:nvSpPr>
          <p:spPr bwMode="auto">
            <a:xfrm flipV="1">
              <a:off x="642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Line 12"/>
            <p:cNvSpPr>
              <a:spLocks noChangeAspect="1" noChangeShapeType="1"/>
            </p:cNvSpPr>
            <p:nvPr/>
          </p:nvSpPr>
          <p:spPr bwMode="auto">
            <a:xfrm flipV="1">
              <a:off x="759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9" name="Line 13"/>
            <p:cNvSpPr>
              <a:spLocks noChangeAspect="1" noChangeShapeType="1"/>
            </p:cNvSpPr>
            <p:nvPr/>
          </p:nvSpPr>
          <p:spPr bwMode="auto">
            <a:xfrm flipV="1">
              <a:off x="876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Line 14"/>
            <p:cNvSpPr>
              <a:spLocks noChangeAspect="1" noChangeShapeType="1"/>
            </p:cNvSpPr>
            <p:nvPr/>
          </p:nvSpPr>
          <p:spPr bwMode="auto">
            <a:xfrm flipV="1">
              <a:off x="993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1" name="Rectangle 15"/>
            <p:cNvSpPr>
              <a:spLocks noChangeAspect="1" noChangeArrowheads="1"/>
            </p:cNvSpPr>
            <p:nvPr/>
          </p:nvSpPr>
          <p:spPr bwMode="auto">
            <a:xfrm>
              <a:off x="1061" y="3212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472" name="Line 16"/>
            <p:cNvSpPr>
              <a:spLocks noChangeAspect="1" noChangeShapeType="1"/>
            </p:cNvSpPr>
            <p:nvPr/>
          </p:nvSpPr>
          <p:spPr bwMode="auto">
            <a:xfrm flipV="1">
              <a:off x="1110" y="3181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3" name="Line 17"/>
            <p:cNvSpPr>
              <a:spLocks noChangeAspect="1" noChangeShapeType="1"/>
            </p:cNvSpPr>
            <p:nvPr/>
          </p:nvSpPr>
          <p:spPr bwMode="auto">
            <a:xfrm flipV="1">
              <a:off x="1226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4" name="Line 18"/>
            <p:cNvSpPr>
              <a:spLocks noChangeAspect="1" noChangeShapeType="1"/>
            </p:cNvSpPr>
            <p:nvPr/>
          </p:nvSpPr>
          <p:spPr bwMode="auto">
            <a:xfrm flipV="1">
              <a:off x="1342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5" name="Line 19"/>
            <p:cNvSpPr>
              <a:spLocks noChangeAspect="1" noChangeShapeType="1"/>
            </p:cNvSpPr>
            <p:nvPr/>
          </p:nvSpPr>
          <p:spPr bwMode="auto">
            <a:xfrm flipV="1">
              <a:off x="1459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Line 20"/>
            <p:cNvSpPr>
              <a:spLocks noChangeAspect="1" noChangeShapeType="1"/>
            </p:cNvSpPr>
            <p:nvPr/>
          </p:nvSpPr>
          <p:spPr bwMode="auto">
            <a:xfrm flipV="1">
              <a:off x="1576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7" name="Rectangle 21"/>
            <p:cNvSpPr>
              <a:spLocks noChangeAspect="1" noChangeArrowheads="1"/>
            </p:cNvSpPr>
            <p:nvPr/>
          </p:nvSpPr>
          <p:spPr bwMode="auto">
            <a:xfrm>
              <a:off x="1644" y="3212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400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478" name="Line 22"/>
            <p:cNvSpPr>
              <a:spLocks noChangeAspect="1" noChangeShapeType="1"/>
            </p:cNvSpPr>
            <p:nvPr/>
          </p:nvSpPr>
          <p:spPr bwMode="auto">
            <a:xfrm flipV="1">
              <a:off x="1693" y="3181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9" name="Line 23"/>
            <p:cNvSpPr>
              <a:spLocks noChangeAspect="1" noChangeShapeType="1"/>
            </p:cNvSpPr>
            <p:nvPr/>
          </p:nvSpPr>
          <p:spPr bwMode="auto">
            <a:xfrm flipV="1">
              <a:off x="1810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0" name="Line 24"/>
            <p:cNvSpPr>
              <a:spLocks noChangeAspect="1" noChangeShapeType="1"/>
            </p:cNvSpPr>
            <p:nvPr/>
          </p:nvSpPr>
          <p:spPr bwMode="auto">
            <a:xfrm flipV="1">
              <a:off x="1927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1" name="Line 25"/>
            <p:cNvSpPr>
              <a:spLocks noChangeAspect="1" noChangeShapeType="1"/>
            </p:cNvSpPr>
            <p:nvPr/>
          </p:nvSpPr>
          <p:spPr bwMode="auto">
            <a:xfrm flipV="1">
              <a:off x="2043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2" name="Line 26"/>
            <p:cNvSpPr>
              <a:spLocks noChangeAspect="1" noChangeShapeType="1"/>
            </p:cNvSpPr>
            <p:nvPr/>
          </p:nvSpPr>
          <p:spPr bwMode="auto">
            <a:xfrm flipV="1">
              <a:off x="2160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3" name="Rectangle 27"/>
            <p:cNvSpPr>
              <a:spLocks noChangeAspect="1" noChangeArrowheads="1"/>
            </p:cNvSpPr>
            <p:nvPr/>
          </p:nvSpPr>
          <p:spPr bwMode="auto">
            <a:xfrm>
              <a:off x="2228" y="3212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600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484" name="Line 28"/>
            <p:cNvSpPr>
              <a:spLocks noChangeAspect="1" noChangeShapeType="1"/>
            </p:cNvSpPr>
            <p:nvPr/>
          </p:nvSpPr>
          <p:spPr bwMode="auto">
            <a:xfrm flipV="1">
              <a:off x="2277" y="3181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5" name="Line 29"/>
            <p:cNvSpPr>
              <a:spLocks noChangeAspect="1" noChangeShapeType="1"/>
            </p:cNvSpPr>
            <p:nvPr/>
          </p:nvSpPr>
          <p:spPr bwMode="auto">
            <a:xfrm flipV="1">
              <a:off x="2394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6" name="Line 30"/>
            <p:cNvSpPr>
              <a:spLocks noChangeAspect="1" noChangeShapeType="1"/>
            </p:cNvSpPr>
            <p:nvPr/>
          </p:nvSpPr>
          <p:spPr bwMode="auto">
            <a:xfrm flipV="1">
              <a:off x="2511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7" name="Line 31"/>
            <p:cNvSpPr>
              <a:spLocks noChangeAspect="1" noChangeShapeType="1"/>
            </p:cNvSpPr>
            <p:nvPr/>
          </p:nvSpPr>
          <p:spPr bwMode="auto">
            <a:xfrm flipV="1">
              <a:off x="2628" y="3181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8" name="Line 32"/>
            <p:cNvSpPr>
              <a:spLocks noChangeAspect="1" noChangeShapeType="1"/>
            </p:cNvSpPr>
            <p:nvPr/>
          </p:nvSpPr>
          <p:spPr bwMode="auto">
            <a:xfrm flipV="1">
              <a:off x="2745" y="3181"/>
              <a:ext cx="0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89" name="Rectangle 33"/>
            <p:cNvSpPr>
              <a:spLocks noChangeAspect="1" noChangeArrowheads="1"/>
            </p:cNvSpPr>
            <p:nvPr/>
          </p:nvSpPr>
          <p:spPr bwMode="auto">
            <a:xfrm>
              <a:off x="2812" y="3212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800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490" name="Line 34"/>
            <p:cNvSpPr>
              <a:spLocks noChangeAspect="1" noChangeShapeType="1"/>
            </p:cNvSpPr>
            <p:nvPr/>
          </p:nvSpPr>
          <p:spPr bwMode="auto">
            <a:xfrm flipV="1">
              <a:off x="2861" y="3181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1" name="Rectangle 35"/>
            <p:cNvSpPr>
              <a:spLocks noChangeAspect="1" noChangeArrowheads="1"/>
            </p:cNvSpPr>
            <p:nvPr/>
          </p:nvSpPr>
          <p:spPr bwMode="auto">
            <a:xfrm>
              <a:off x="314" y="3140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0.00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492" name="Line 36"/>
            <p:cNvSpPr>
              <a:spLocks noChangeAspect="1" noChangeShapeType="1"/>
            </p:cNvSpPr>
            <p:nvPr/>
          </p:nvSpPr>
          <p:spPr bwMode="auto">
            <a:xfrm>
              <a:off x="494" y="3181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3" name="Line 37"/>
            <p:cNvSpPr>
              <a:spLocks noChangeAspect="1" noChangeShapeType="1"/>
            </p:cNvSpPr>
            <p:nvPr/>
          </p:nvSpPr>
          <p:spPr bwMode="auto">
            <a:xfrm>
              <a:off x="507" y="3103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4" name="Line 38"/>
            <p:cNvSpPr>
              <a:spLocks noChangeAspect="1" noChangeShapeType="1"/>
            </p:cNvSpPr>
            <p:nvPr/>
          </p:nvSpPr>
          <p:spPr bwMode="auto">
            <a:xfrm>
              <a:off x="507" y="3025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5" name="Line 39"/>
            <p:cNvSpPr>
              <a:spLocks noChangeAspect="1" noChangeShapeType="1"/>
            </p:cNvSpPr>
            <p:nvPr/>
          </p:nvSpPr>
          <p:spPr bwMode="auto">
            <a:xfrm>
              <a:off x="507" y="2948"/>
              <a:ext cx="1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6" name="Line 40"/>
            <p:cNvSpPr>
              <a:spLocks noChangeAspect="1" noChangeShapeType="1"/>
            </p:cNvSpPr>
            <p:nvPr/>
          </p:nvSpPr>
          <p:spPr bwMode="auto">
            <a:xfrm>
              <a:off x="507" y="2870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7" name="Rectangle 41"/>
            <p:cNvSpPr>
              <a:spLocks noChangeAspect="1" noChangeArrowheads="1"/>
            </p:cNvSpPr>
            <p:nvPr/>
          </p:nvSpPr>
          <p:spPr bwMode="auto">
            <a:xfrm>
              <a:off x="314" y="2751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0.25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498" name="Line 42"/>
            <p:cNvSpPr>
              <a:spLocks noChangeAspect="1" noChangeShapeType="1"/>
            </p:cNvSpPr>
            <p:nvPr/>
          </p:nvSpPr>
          <p:spPr bwMode="auto">
            <a:xfrm>
              <a:off x="494" y="2793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9" name="Line 43"/>
            <p:cNvSpPr>
              <a:spLocks noChangeAspect="1" noChangeShapeType="1"/>
            </p:cNvSpPr>
            <p:nvPr/>
          </p:nvSpPr>
          <p:spPr bwMode="auto">
            <a:xfrm>
              <a:off x="507" y="2715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0" name="Line 44"/>
            <p:cNvSpPr>
              <a:spLocks noChangeAspect="1" noChangeShapeType="1"/>
            </p:cNvSpPr>
            <p:nvPr/>
          </p:nvSpPr>
          <p:spPr bwMode="auto">
            <a:xfrm>
              <a:off x="507" y="2637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1" name="Line 45"/>
            <p:cNvSpPr>
              <a:spLocks noChangeAspect="1" noChangeShapeType="1"/>
            </p:cNvSpPr>
            <p:nvPr/>
          </p:nvSpPr>
          <p:spPr bwMode="auto">
            <a:xfrm>
              <a:off x="507" y="2559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2" name="Line 46"/>
            <p:cNvSpPr>
              <a:spLocks noChangeAspect="1" noChangeShapeType="1"/>
            </p:cNvSpPr>
            <p:nvPr/>
          </p:nvSpPr>
          <p:spPr bwMode="auto">
            <a:xfrm>
              <a:off x="507" y="2481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3" name="Rectangle 47"/>
            <p:cNvSpPr>
              <a:spLocks noChangeAspect="1" noChangeArrowheads="1"/>
            </p:cNvSpPr>
            <p:nvPr/>
          </p:nvSpPr>
          <p:spPr bwMode="auto">
            <a:xfrm>
              <a:off x="314" y="2362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0.50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04" name="Line 48"/>
            <p:cNvSpPr>
              <a:spLocks noChangeAspect="1" noChangeShapeType="1"/>
            </p:cNvSpPr>
            <p:nvPr/>
          </p:nvSpPr>
          <p:spPr bwMode="auto">
            <a:xfrm>
              <a:off x="494" y="2404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5" name="Line 49"/>
            <p:cNvSpPr>
              <a:spLocks noChangeAspect="1" noChangeShapeType="1"/>
            </p:cNvSpPr>
            <p:nvPr/>
          </p:nvSpPr>
          <p:spPr bwMode="auto">
            <a:xfrm>
              <a:off x="507" y="2326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6" name="Line 50"/>
            <p:cNvSpPr>
              <a:spLocks noChangeAspect="1" noChangeShapeType="1"/>
            </p:cNvSpPr>
            <p:nvPr/>
          </p:nvSpPr>
          <p:spPr bwMode="auto">
            <a:xfrm>
              <a:off x="507" y="2248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7" name="Line 51"/>
            <p:cNvSpPr>
              <a:spLocks noChangeAspect="1" noChangeShapeType="1"/>
            </p:cNvSpPr>
            <p:nvPr/>
          </p:nvSpPr>
          <p:spPr bwMode="auto">
            <a:xfrm>
              <a:off x="507" y="2170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8" name="Line 52"/>
            <p:cNvSpPr>
              <a:spLocks noChangeAspect="1" noChangeShapeType="1"/>
            </p:cNvSpPr>
            <p:nvPr/>
          </p:nvSpPr>
          <p:spPr bwMode="auto">
            <a:xfrm>
              <a:off x="507" y="2092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09" name="Rectangle 53"/>
            <p:cNvSpPr>
              <a:spLocks noChangeAspect="1" noChangeArrowheads="1"/>
            </p:cNvSpPr>
            <p:nvPr/>
          </p:nvSpPr>
          <p:spPr bwMode="auto">
            <a:xfrm>
              <a:off x="314" y="1974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0.75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10" name="Line 54"/>
            <p:cNvSpPr>
              <a:spLocks noChangeAspect="1" noChangeShapeType="1"/>
            </p:cNvSpPr>
            <p:nvPr/>
          </p:nvSpPr>
          <p:spPr bwMode="auto">
            <a:xfrm>
              <a:off x="494" y="2015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11" name="Line 55"/>
            <p:cNvSpPr>
              <a:spLocks noChangeAspect="1" noChangeShapeType="1"/>
            </p:cNvSpPr>
            <p:nvPr/>
          </p:nvSpPr>
          <p:spPr bwMode="auto">
            <a:xfrm>
              <a:off x="507" y="1937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12" name="Line 56"/>
            <p:cNvSpPr>
              <a:spLocks noChangeAspect="1" noChangeShapeType="1"/>
            </p:cNvSpPr>
            <p:nvPr/>
          </p:nvSpPr>
          <p:spPr bwMode="auto">
            <a:xfrm>
              <a:off x="507" y="1859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13" name="Line 57"/>
            <p:cNvSpPr>
              <a:spLocks noChangeAspect="1" noChangeShapeType="1"/>
            </p:cNvSpPr>
            <p:nvPr/>
          </p:nvSpPr>
          <p:spPr bwMode="auto">
            <a:xfrm>
              <a:off x="507" y="1782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14" name="Line 58"/>
            <p:cNvSpPr>
              <a:spLocks noChangeAspect="1" noChangeShapeType="1"/>
            </p:cNvSpPr>
            <p:nvPr/>
          </p:nvSpPr>
          <p:spPr bwMode="auto">
            <a:xfrm>
              <a:off x="507" y="1704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15" name="Rectangle 59"/>
            <p:cNvSpPr>
              <a:spLocks noChangeAspect="1" noChangeArrowheads="1"/>
            </p:cNvSpPr>
            <p:nvPr/>
          </p:nvSpPr>
          <p:spPr bwMode="auto">
            <a:xfrm>
              <a:off x="314" y="1584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1.00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16" name="Line 60"/>
            <p:cNvSpPr>
              <a:spLocks noChangeAspect="1" noChangeShapeType="1"/>
            </p:cNvSpPr>
            <p:nvPr/>
          </p:nvSpPr>
          <p:spPr bwMode="auto">
            <a:xfrm>
              <a:off x="494" y="1626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17" name="Oval 61"/>
            <p:cNvSpPr>
              <a:spLocks noChangeAspect="1" noChangeArrowheads="1"/>
            </p:cNvSpPr>
            <p:nvPr/>
          </p:nvSpPr>
          <p:spPr bwMode="auto">
            <a:xfrm>
              <a:off x="510" y="1955"/>
              <a:ext cx="28" cy="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18" name="Freeform 62"/>
            <p:cNvSpPr>
              <a:spLocks noChangeAspect="1"/>
            </p:cNvSpPr>
            <p:nvPr/>
          </p:nvSpPr>
          <p:spPr bwMode="auto">
            <a:xfrm flipV="1">
              <a:off x="525" y="1626"/>
              <a:ext cx="1" cy="345"/>
            </a:xfrm>
            <a:custGeom>
              <a:avLst/>
              <a:gdLst>
                <a:gd name="T0" fmla="*/ 0 w 1"/>
                <a:gd name="T1" fmla="*/ 2147483647 h 133"/>
                <a:gd name="T2" fmla="*/ 0 w 1"/>
                <a:gd name="T3" fmla="*/ 2147483647 h 133"/>
                <a:gd name="T4" fmla="*/ 0 w 1"/>
                <a:gd name="T5" fmla="*/ 0 h 133"/>
                <a:gd name="T6" fmla="*/ 0 60000 65536"/>
                <a:gd name="T7" fmla="*/ 0 60000 65536"/>
                <a:gd name="T8" fmla="*/ 0 60000 65536"/>
                <a:gd name="T9" fmla="*/ 0 w 1"/>
                <a:gd name="T10" fmla="*/ 0 h 133"/>
                <a:gd name="T11" fmla="*/ 1 w 1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3">
                  <a:moveTo>
                    <a:pt x="0" y="133"/>
                  </a:moveTo>
                  <a:lnTo>
                    <a:pt x="0" y="13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19" name="Oval 63"/>
            <p:cNvSpPr>
              <a:spLocks noChangeAspect="1" noChangeArrowheads="1"/>
            </p:cNvSpPr>
            <p:nvPr/>
          </p:nvSpPr>
          <p:spPr bwMode="auto">
            <a:xfrm>
              <a:off x="512" y="2128"/>
              <a:ext cx="29" cy="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20" name="Freeform 64"/>
            <p:cNvSpPr>
              <a:spLocks noChangeAspect="1"/>
            </p:cNvSpPr>
            <p:nvPr/>
          </p:nvSpPr>
          <p:spPr bwMode="auto">
            <a:xfrm flipV="1">
              <a:off x="525" y="1971"/>
              <a:ext cx="3" cy="173"/>
            </a:xfrm>
            <a:custGeom>
              <a:avLst/>
              <a:gdLst>
                <a:gd name="T0" fmla="*/ 0 w 1"/>
                <a:gd name="T1" fmla="*/ 2147483647 h 67"/>
                <a:gd name="T2" fmla="*/ 2147483647 w 1"/>
                <a:gd name="T3" fmla="*/ 2147483647 h 67"/>
                <a:gd name="T4" fmla="*/ 2147483647 w 1"/>
                <a:gd name="T5" fmla="*/ 0 h 67"/>
                <a:gd name="T6" fmla="*/ 0 60000 65536"/>
                <a:gd name="T7" fmla="*/ 0 60000 65536"/>
                <a:gd name="T8" fmla="*/ 0 60000 65536"/>
                <a:gd name="T9" fmla="*/ 0 w 1"/>
                <a:gd name="T10" fmla="*/ 0 h 67"/>
                <a:gd name="T11" fmla="*/ 1 w 1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7">
                  <a:moveTo>
                    <a:pt x="0" y="67"/>
                  </a:moveTo>
                  <a:lnTo>
                    <a:pt x="1" y="67"/>
                  </a:ln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21" name="Oval 65"/>
            <p:cNvSpPr>
              <a:spLocks noChangeAspect="1" noChangeArrowheads="1"/>
            </p:cNvSpPr>
            <p:nvPr/>
          </p:nvSpPr>
          <p:spPr bwMode="auto">
            <a:xfrm>
              <a:off x="517" y="2303"/>
              <a:ext cx="29" cy="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22" name="Freeform 66"/>
            <p:cNvSpPr>
              <a:spLocks noChangeAspect="1"/>
            </p:cNvSpPr>
            <p:nvPr/>
          </p:nvSpPr>
          <p:spPr bwMode="auto">
            <a:xfrm flipV="1">
              <a:off x="528" y="2144"/>
              <a:ext cx="5" cy="174"/>
            </a:xfrm>
            <a:custGeom>
              <a:avLst/>
              <a:gdLst>
                <a:gd name="T0" fmla="*/ 0 w 2"/>
                <a:gd name="T1" fmla="*/ 2147483647 h 67"/>
                <a:gd name="T2" fmla="*/ 2147483647 w 2"/>
                <a:gd name="T3" fmla="*/ 2147483647 h 67"/>
                <a:gd name="T4" fmla="*/ 2147483647 w 2"/>
                <a:gd name="T5" fmla="*/ 0 h 67"/>
                <a:gd name="T6" fmla="*/ 0 60000 65536"/>
                <a:gd name="T7" fmla="*/ 0 60000 65536"/>
                <a:gd name="T8" fmla="*/ 0 60000 65536"/>
                <a:gd name="T9" fmla="*/ 0 w 2"/>
                <a:gd name="T10" fmla="*/ 0 h 67"/>
                <a:gd name="T11" fmla="*/ 2 w 2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7">
                  <a:moveTo>
                    <a:pt x="0" y="67"/>
                  </a:moveTo>
                  <a:lnTo>
                    <a:pt x="2" y="67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23" name="Oval 67"/>
            <p:cNvSpPr>
              <a:spLocks noChangeAspect="1" noChangeArrowheads="1"/>
            </p:cNvSpPr>
            <p:nvPr/>
          </p:nvSpPr>
          <p:spPr bwMode="auto">
            <a:xfrm>
              <a:off x="520" y="2474"/>
              <a:ext cx="29" cy="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24" name="Freeform 68"/>
            <p:cNvSpPr>
              <a:spLocks noChangeAspect="1"/>
            </p:cNvSpPr>
            <p:nvPr/>
          </p:nvSpPr>
          <p:spPr bwMode="auto">
            <a:xfrm flipV="1">
              <a:off x="533" y="2318"/>
              <a:ext cx="3" cy="171"/>
            </a:xfrm>
            <a:custGeom>
              <a:avLst/>
              <a:gdLst>
                <a:gd name="T0" fmla="*/ 0 w 1"/>
                <a:gd name="T1" fmla="*/ 2147483647 h 66"/>
                <a:gd name="T2" fmla="*/ 2147483647 w 1"/>
                <a:gd name="T3" fmla="*/ 2147483647 h 66"/>
                <a:gd name="T4" fmla="*/ 2147483647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6"/>
                  </a:moveTo>
                  <a:lnTo>
                    <a:pt x="1" y="66"/>
                  </a:ln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25" name="Oval 69"/>
            <p:cNvSpPr>
              <a:spLocks noChangeAspect="1" noChangeArrowheads="1"/>
            </p:cNvSpPr>
            <p:nvPr/>
          </p:nvSpPr>
          <p:spPr bwMode="auto">
            <a:xfrm>
              <a:off x="624" y="2647"/>
              <a:ext cx="28" cy="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26" name="Freeform 70"/>
            <p:cNvSpPr>
              <a:spLocks noChangeAspect="1"/>
            </p:cNvSpPr>
            <p:nvPr/>
          </p:nvSpPr>
          <p:spPr bwMode="auto">
            <a:xfrm flipV="1">
              <a:off x="536" y="2489"/>
              <a:ext cx="103" cy="174"/>
            </a:xfrm>
            <a:custGeom>
              <a:avLst/>
              <a:gdLst>
                <a:gd name="T0" fmla="*/ 0 w 40"/>
                <a:gd name="T1" fmla="*/ 2147483647 h 67"/>
                <a:gd name="T2" fmla="*/ 2147483647 w 40"/>
                <a:gd name="T3" fmla="*/ 2147483647 h 67"/>
                <a:gd name="T4" fmla="*/ 2147483647 w 40"/>
                <a:gd name="T5" fmla="*/ 0 h 67"/>
                <a:gd name="T6" fmla="*/ 0 60000 65536"/>
                <a:gd name="T7" fmla="*/ 0 60000 65536"/>
                <a:gd name="T8" fmla="*/ 0 60000 65536"/>
                <a:gd name="T9" fmla="*/ 0 w 40"/>
                <a:gd name="T10" fmla="*/ 0 h 67"/>
                <a:gd name="T11" fmla="*/ 40 w 40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7">
                  <a:moveTo>
                    <a:pt x="0" y="67"/>
                  </a:moveTo>
                  <a:lnTo>
                    <a:pt x="40" y="67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27" name="Oval 71"/>
            <p:cNvSpPr>
              <a:spLocks noChangeAspect="1" noChangeArrowheads="1"/>
            </p:cNvSpPr>
            <p:nvPr/>
          </p:nvSpPr>
          <p:spPr bwMode="auto">
            <a:xfrm>
              <a:off x="816" y="2820"/>
              <a:ext cx="28" cy="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28" name="Freeform 72"/>
            <p:cNvSpPr>
              <a:spLocks noChangeAspect="1"/>
            </p:cNvSpPr>
            <p:nvPr/>
          </p:nvSpPr>
          <p:spPr bwMode="auto">
            <a:xfrm flipV="1">
              <a:off x="639" y="2663"/>
              <a:ext cx="192" cy="173"/>
            </a:xfrm>
            <a:custGeom>
              <a:avLst/>
              <a:gdLst>
                <a:gd name="T0" fmla="*/ 0 w 74"/>
                <a:gd name="T1" fmla="*/ 2147483647 h 67"/>
                <a:gd name="T2" fmla="*/ 2147483647 w 74"/>
                <a:gd name="T3" fmla="*/ 2147483647 h 67"/>
                <a:gd name="T4" fmla="*/ 2147483647 w 74"/>
                <a:gd name="T5" fmla="*/ 0 h 67"/>
                <a:gd name="T6" fmla="*/ 0 60000 65536"/>
                <a:gd name="T7" fmla="*/ 0 60000 65536"/>
                <a:gd name="T8" fmla="*/ 0 60000 65536"/>
                <a:gd name="T9" fmla="*/ 0 w 74"/>
                <a:gd name="T10" fmla="*/ 0 h 67"/>
                <a:gd name="T11" fmla="*/ 74 w 74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67">
                  <a:moveTo>
                    <a:pt x="0" y="67"/>
                  </a:moveTo>
                  <a:lnTo>
                    <a:pt x="74" y="67"/>
                  </a:lnTo>
                  <a:lnTo>
                    <a:pt x="7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29" name="Oval 73"/>
            <p:cNvSpPr>
              <a:spLocks noChangeAspect="1" noChangeArrowheads="1"/>
            </p:cNvSpPr>
            <p:nvPr/>
          </p:nvSpPr>
          <p:spPr bwMode="auto">
            <a:xfrm>
              <a:off x="837" y="2992"/>
              <a:ext cx="28" cy="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30" name="Freeform 74"/>
            <p:cNvSpPr>
              <a:spLocks noChangeAspect="1"/>
            </p:cNvSpPr>
            <p:nvPr/>
          </p:nvSpPr>
          <p:spPr bwMode="auto">
            <a:xfrm flipV="1">
              <a:off x="831" y="2836"/>
              <a:ext cx="21" cy="172"/>
            </a:xfrm>
            <a:custGeom>
              <a:avLst/>
              <a:gdLst>
                <a:gd name="T0" fmla="*/ 0 w 8"/>
                <a:gd name="T1" fmla="*/ 2147483647 h 66"/>
                <a:gd name="T2" fmla="*/ 2147483647 w 8"/>
                <a:gd name="T3" fmla="*/ 2147483647 h 66"/>
                <a:gd name="T4" fmla="*/ 2147483647 w 8"/>
                <a:gd name="T5" fmla="*/ 0 h 66"/>
                <a:gd name="T6" fmla="*/ 0 60000 65536"/>
                <a:gd name="T7" fmla="*/ 0 60000 65536"/>
                <a:gd name="T8" fmla="*/ 0 60000 65536"/>
                <a:gd name="T9" fmla="*/ 0 w 8"/>
                <a:gd name="T10" fmla="*/ 0 h 66"/>
                <a:gd name="T11" fmla="*/ 8 w 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6">
                  <a:moveTo>
                    <a:pt x="0" y="66"/>
                  </a:moveTo>
                  <a:lnTo>
                    <a:pt x="8" y="66"/>
                  </a:lnTo>
                  <a:lnTo>
                    <a:pt x="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1" name="Oval 75"/>
            <p:cNvSpPr>
              <a:spLocks noChangeAspect="1" noChangeArrowheads="1"/>
            </p:cNvSpPr>
            <p:nvPr/>
          </p:nvSpPr>
          <p:spPr bwMode="auto">
            <a:xfrm>
              <a:off x="1081" y="3166"/>
              <a:ext cx="29" cy="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32" name="Freeform 76"/>
            <p:cNvSpPr>
              <a:spLocks noChangeAspect="1"/>
            </p:cNvSpPr>
            <p:nvPr/>
          </p:nvSpPr>
          <p:spPr bwMode="auto">
            <a:xfrm flipV="1">
              <a:off x="852" y="3008"/>
              <a:ext cx="245" cy="173"/>
            </a:xfrm>
            <a:custGeom>
              <a:avLst/>
              <a:gdLst>
                <a:gd name="T0" fmla="*/ 0 w 94"/>
                <a:gd name="T1" fmla="*/ 2147483647 h 67"/>
                <a:gd name="T2" fmla="*/ 2147483647 w 94"/>
                <a:gd name="T3" fmla="*/ 2147483647 h 67"/>
                <a:gd name="T4" fmla="*/ 2147483647 w 94"/>
                <a:gd name="T5" fmla="*/ 0 h 67"/>
                <a:gd name="T6" fmla="*/ 0 60000 65536"/>
                <a:gd name="T7" fmla="*/ 0 60000 65536"/>
                <a:gd name="T8" fmla="*/ 0 60000 65536"/>
                <a:gd name="T9" fmla="*/ 0 w 94"/>
                <a:gd name="T10" fmla="*/ 0 h 67"/>
                <a:gd name="T11" fmla="*/ 94 w 94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67">
                  <a:moveTo>
                    <a:pt x="0" y="67"/>
                  </a:moveTo>
                  <a:lnTo>
                    <a:pt x="94" y="67"/>
                  </a:lnTo>
                  <a:lnTo>
                    <a:pt x="9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3" name="Rectangle 77"/>
            <p:cNvSpPr>
              <a:spLocks noChangeAspect="1" noChangeArrowheads="1"/>
            </p:cNvSpPr>
            <p:nvPr/>
          </p:nvSpPr>
          <p:spPr bwMode="auto">
            <a:xfrm>
              <a:off x="650" y="1753"/>
              <a:ext cx="31" cy="3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34" name="Freeform 78"/>
            <p:cNvSpPr>
              <a:spLocks noChangeAspect="1"/>
            </p:cNvSpPr>
            <p:nvPr/>
          </p:nvSpPr>
          <p:spPr bwMode="auto">
            <a:xfrm flipV="1">
              <a:off x="525" y="1626"/>
              <a:ext cx="140" cy="143"/>
            </a:xfrm>
            <a:custGeom>
              <a:avLst/>
              <a:gdLst>
                <a:gd name="T0" fmla="*/ 0 w 54"/>
                <a:gd name="T1" fmla="*/ 2147483647 h 55"/>
                <a:gd name="T2" fmla="*/ 2147483647 w 54"/>
                <a:gd name="T3" fmla="*/ 2147483647 h 55"/>
                <a:gd name="T4" fmla="*/ 2147483647 w 54"/>
                <a:gd name="T5" fmla="*/ 0 h 55"/>
                <a:gd name="T6" fmla="*/ 0 60000 65536"/>
                <a:gd name="T7" fmla="*/ 0 60000 65536"/>
                <a:gd name="T8" fmla="*/ 0 60000 65536"/>
                <a:gd name="T9" fmla="*/ 0 w 54"/>
                <a:gd name="T10" fmla="*/ 0 h 55"/>
                <a:gd name="T11" fmla="*/ 54 w 5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55">
                  <a:moveTo>
                    <a:pt x="0" y="55"/>
                  </a:moveTo>
                  <a:lnTo>
                    <a:pt x="54" y="55"/>
                  </a:lnTo>
                  <a:lnTo>
                    <a:pt x="54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5" name="Rectangle 79"/>
            <p:cNvSpPr>
              <a:spLocks noChangeAspect="1" noChangeArrowheads="1"/>
            </p:cNvSpPr>
            <p:nvPr/>
          </p:nvSpPr>
          <p:spPr bwMode="auto">
            <a:xfrm>
              <a:off x="826" y="1893"/>
              <a:ext cx="31" cy="3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36" name="Freeform 80"/>
            <p:cNvSpPr>
              <a:spLocks noChangeAspect="1"/>
            </p:cNvSpPr>
            <p:nvPr/>
          </p:nvSpPr>
          <p:spPr bwMode="auto">
            <a:xfrm flipV="1">
              <a:off x="665" y="1769"/>
              <a:ext cx="177" cy="140"/>
            </a:xfrm>
            <a:custGeom>
              <a:avLst/>
              <a:gdLst>
                <a:gd name="T0" fmla="*/ 0 w 68"/>
                <a:gd name="T1" fmla="*/ 2147483647 h 54"/>
                <a:gd name="T2" fmla="*/ 2147483647 w 68"/>
                <a:gd name="T3" fmla="*/ 2147483647 h 54"/>
                <a:gd name="T4" fmla="*/ 2147483647 w 68"/>
                <a:gd name="T5" fmla="*/ 0 h 54"/>
                <a:gd name="T6" fmla="*/ 0 60000 65536"/>
                <a:gd name="T7" fmla="*/ 0 60000 65536"/>
                <a:gd name="T8" fmla="*/ 0 60000 65536"/>
                <a:gd name="T9" fmla="*/ 0 w 68"/>
                <a:gd name="T10" fmla="*/ 0 h 54"/>
                <a:gd name="T11" fmla="*/ 68 w 6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54">
                  <a:moveTo>
                    <a:pt x="0" y="54"/>
                  </a:moveTo>
                  <a:lnTo>
                    <a:pt x="68" y="54"/>
                  </a:lnTo>
                  <a:lnTo>
                    <a:pt x="68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7" name="Rectangle 81"/>
            <p:cNvSpPr>
              <a:spLocks noChangeAspect="1" noChangeArrowheads="1"/>
            </p:cNvSpPr>
            <p:nvPr/>
          </p:nvSpPr>
          <p:spPr bwMode="auto">
            <a:xfrm>
              <a:off x="831" y="2036"/>
              <a:ext cx="32" cy="3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38" name="Freeform 82"/>
            <p:cNvSpPr>
              <a:spLocks noChangeAspect="1"/>
            </p:cNvSpPr>
            <p:nvPr/>
          </p:nvSpPr>
          <p:spPr bwMode="auto">
            <a:xfrm flipV="1">
              <a:off x="842" y="1909"/>
              <a:ext cx="5" cy="142"/>
            </a:xfrm>
            <a:custGeom>
              <a:avLst/>
              <a:gdLst>
                <a:gd name="T0" fmla="*/ 0 w 2"/>
                <a:gd name="T1" fmla="*/ 2147483647 h 55"/>
                <a:gd name="T2" fmla="*/ 2147483647 w 2"/>
                <a:gd name="T3" fmla="*/ 2147483647 h 55"/>
                <a:gd name="T4" fmla="*/ 2147483647 w 2"/>
                <a:gd name="T5" fmla="*/ 0 h 55"/>
                <a:gd name="T6" fmla="*/ 0 60000 65536"/>
                <a:gd name="T7" fmla="*/ 0 60000 65536"/>
                <a:gd name="T8" fmla="*/ 0 60000 65536"/>
                <a:gd name="T9" fmla="*/ 0 w 2"/>
                <a:gd name="T10" fmla="*/ 0 h 55"/>
                <a:gd name="T11" fmla="*/ 2 w 2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5">
                  <a:moveTo>
                    <a:pt x="0" y="55"/>
                  </a:moveTo>
                  <a:lnTo>
                    <a:pt x="2" y="55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9" name="Rectangle 83"/>
            <p:cNvSpPr>
              <a:spLocks noChangeAspect="1" noChangeArrowheads="1"/>
            </p:cNvSpPr>
            <p:nvPr/>
          </p:nvSpPr>
          <p:spPr bwMode="auto">
            <a:xfrm>
              <a:off x="941" y="2176"/>
              <a:ext cx="30" cy="3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40" name="Freeform 84"/>
            <p:cNvSpPr>
              <a:spLocks noChangeAspect="1"/>
            </p:cNvSpPr>
            <p:nvPr/>
          </p:nvSpPr>
          <p:spPr bwMode="auto">
            <a:xfrm flipV="1">
              <a:off x="847" y="2051"/>
              <a:ext cx="109" cy="140"/>
            </a:xfrm>
            <a:custGeom>
              <a:avLst/>
              <a:gdLst>
                <a:gd name="T0" fmla="*/ 0 w 42"/>
                <a:gd name="T1" fmla="*/ 2147483647 h 54"/>
                <a:gd name="T2" fmla="*/ 2147483647 w 42"/>
                <a:gd name="T3" fmla="*/ 2147483647 h 54"/>
                <a:gd name="T4" fmla="*/ 2147483647 w 42"/>
                <a:gd name="T5" fmla="*/ 0 h 54"/>
                <a:gd name="T6" fmla="*/ 0 60000 65536"/>
                <a:gd name="T7" fmla="*/ 0 60000 65536"/>
                <a:gd name="T8" fmla="*/ 0 60000 65536"/>
                <a:gd name="T9" fmla="*/ 0 w 42"/>
                <a:gd name="T10" fmla="*/ 0 h 54"/>
                <a:gd name="T11" fmla="*/ 42 w 4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54">
                  <a:moveTo>
                    <a:pt x="0" y="54"/>
                  </a:moveTo>
                  <a:lnTo>
                    <a:pt x="42" y="54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1" name="Rectangle 85"/>
            <p:cNvSpPr>
              <a:spLocks noChangeAspect="1" noChangeArrowheads="1"/>
            </p:cNvSpPr>
            <p:nvPr/>
          </p:nvSpPr>
          <p:spPr bwMode="auto">
            <a:xfrm>
              <a:off x="1060" y="2318"/>
              <a:ext cx="31" cy="3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42" name="Freeform 86"/>
            <p:cNvSpPr>
              <a:spLocks noChangeAspect="1"/>
            </p:cNvSpPr>
            <p:nvPr/>
          </p:nvSpPr>
          <p:spPr bwMode="auto">
            <a:xfrm flipV="1">
              <a:off x="956" y="2191"/>
              <a:ext cx="119" cy="142"/>
            </a:xfrm>
            <a:custGeom>
              <a:avLst/>
              <a:gdLst>
                <a:gd name="T0" fmla="*/ 0 w 46"/>
                <a:gd name="T1" fmla="*/ 2147483647 h 55"/>
                <a:gd name="T2" fmla="*/ 2147483647 w 46"/>
                <a:gd name="T3" fmla="*/ 2147483647 h 55"/>
                <a:gd name="T4" fmla="*/ 2147483647 w 46"/>
                <a:gd name="T5" fmla="*/ 0 h 55"/>
                <a:gd name="T6" fmla="*/ 0 60000 65536"/>
                <a:gd name="T7" fmla="*/ 0 60000 65536"/>
                <a:gd name="T8" fmla="*/ 0 60000 65536"/>
                <a:gd name="T9" fmla="*/ 0 w 46"/>
                <a:gd name="T10" fmla="*/ 0 h 55"/>
                <a:gd name="T11" fmla="*/ 46 w 46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5">
                  <a:moveTo>
                    <a:pt x="0" y="55"/>
                  </a:moveTo>
                  <a:lnTo>
                    <a:pt x="46" y="55"/>
                  </a:lnTo>
                  <a:lnTo>
                    <a:pt x="46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3" name="Rectangle 87"/>
            <p:cNvSpPr>
              <a:spLocks noChangeAspect="1" noChangeArrowheads="1"/>
            </p:cNvSpPr>
            <p:nvPr/>
          </p:nvSpPr>
          <p:spPr bwMode="auto">
            <a:xfrm>
              <a:off x="1091" y="2458"/>
              <a:ext cx="32" cy="3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44" name="Freeform 88"/>
            <p:cNvSpPr>
              <a:spLocks noChangeAspect="1"/>
            </p:cNvSpPr>
            <p:nvPr/>
          </p:nvSpPr>
          <p:spPr bwMode="auto">
            <a:xfrm flipV="1">
              <a:off x="1075" y="2333"/>
              <a:ext cx="32" cy="141"/>
            </a:xfrm>
            <a:custGeom>
              <a:avLst/>
              <a:gdLst>
                <a:gd name="T0" fmla="*/ 0 w 12"/>
                <a:gd name="T1" fmla="*/ 2147483647 h 54"/>
                <a:gd name="T2" fmla="*/ 2147483647 w 12"/>
                <a:gd name="T3" fmla="*/ 2147483647 h 54"/>
                <a:gd name="T4" fmla="*/ 2147483647 w 12"/>
                <a:gd name="T5" fmla="*/ 0 h 54"/>
                <a:gd name="T6" fmla="*/ 0 60000 65536"/>
                <a:gd name="T7" fmla="*/ 0 60000 65536"/>
                <a:gd name="T8" fmla="*/ 0 60000 65536"/>
                <a:gd name="T9" fmla="*/ 0 w 12"/>
                <a:gd name="T10" fmla="*/ 0 h 54"/>
                <a:gd name="T11" fmla="*/ 12 w 1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54">
                  <a:moveTo>
                    <a:pt x="0" y="54"/>
                  </a:moveTo>
                  <a:lnTo>
                    <a:pt x="12" y="54"/>
                  </a:lnTo>
                  <a:lnTo>
                    <a:pt x="1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Rectangle 89"/>
            <p:cNvSpPr>
              <a:spLocks noChangeAspect="1" noChangeArrowheads="1"/>
            </p:cNvSpPr>
            <p:nvPr/>
          </p:nvSpPr>
          <p:spPr bwMode="auto">
            <a:xfrm>
              <a:off x="1361" y="2601"/>
              <a:ext cx="32" cy="3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46" name="Freeform 90"/>
            <p:cNvSpPr>
              <a:spLocks noChangeAspect="1"/>
            </p:cNvSpPr>
            <p:nvPr/>
          </p:nvSpPr>
          <p:spPr bwMode="auto">
            <a:xfrm flipV="1">
              <a:off x="1107" y="2474"/>
              <a:ext cx="270" cy="142"/>
            </a:xfrm>
            <a:custGeom>
              <a:avLst/>
              <a:gdLst>
                <a:gd name="T0" fmla="*/ 0 w 104"/>
                <a:gd name="T1" fmla="*/ 2147483647 h 55"/>
                <a:gd name="T2" fmla="*/ 2147483647 w 104"/>
                <a:gd name="T3" fmla="*/ 2147483647 h 55"/>
                <a:gd name="T4" fmla="*/ 2147483647 w 104"/>
                <a:gd name="T5" fmla="*/ 0 h 55"/>
                <a:gd name="T6" fmla="*/ 0 60000 65536"/>
                <a:gd name="T7" fmla="*/ 0 60000 65536"/>
                <a:gd name="T8" fmla="*/ 0 60000 65536"/>
                <a:gd name="T9" fmla="*/ 0 w 104"/>
                <a:gd name="T10" fmla="*/ 0 h 55"/>
                <a:gd name="T11" fmla="*/ 104 w 10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55">
                  <a:moveTo>
                    <a:pt x="0" y="55"/>
                  </a:moveTo>
                  <a:lnTo>
                    <a:pt x="104" y="55"/>
                  </a:lnTo>
                  <a:lnTo>
                    <a:pt x="104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Rectangle 91"/>
            <p:cNvSpPr>
              <a:spLocks noChangeAspect="1" noChangeArrowheads="1"/>
            </p:cNvSpPr>
            <p:nvPr/>
          </p:nvSpPr>
          <p:spPr bwMode="auto">
            <a:xfrm>
              <a:off x="1602" y="2741"/>
              <a:ext cx="32" cy="3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48" name="Freeform 92"/>
            <p:cNvSpPr>
              <a:spLocks noChangeAspect="1"/>
            </p:cNvSpPr>
            <p:nvPr/>
          </p:nvSpPr>
          <p:spPr bwMode="auto">
            <a:xfrm flipV="1">
              <a:off x="1377" y="2616"/>
              <a:ext cx="241" cy="140"/>
            </a:xfrm>
            <a:custGeom>
              <a:avLst/>
              <a:gdLst>
                <a:gd name="T0" fmla="*/ 0 w 93"/>
                <a:gd name="T1" fmla="*/ 2147483647 h 54"/>
                <a:gd name="T2" fmla="*/ 2147483647 w 93"/>
                <a:gd name="T3" fmla="*/ 2147483647 h 54"/>
                <a:gd name="T4" fmla="*/ 2147483647 w 93"/>
                <a:gd name="T5" fmla="*/ 0 h 54"/>
                <a:gd name="T6" fmla="*/ 0 60000 65536"/>
                <a:gd name="T7" fmla="*/ 0 60000 65536"/>
                <a:gd name="T8" fmla="*/ 0 60000 65536"/>
                <a:gd name="T9" fmla="*/ 0 w 93"/>
                <a:gd name="T10" fmla="*/ 0 h 54"/>
                <a:gd name="T11" fmla="*/ 93 w 93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54">
                  <a:moveTo>
                    <a:pt x="0" y="54"/>
                  </a:moveTo>
                  <a:lnTo>
                    <a:pt x="93" y="54"/>
                  </a:lnTo>
                  <a:lnTo>
                    <a:pt x="93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9" name="Rectangle 93"/>
            <p:cNvSpPr>
              <a:spLocks noChangeAspect="1" noChangeArrowheads="1"/>
            </p:cNvSpPr>
            <p:nvPr/>
          </p:nvSpPr>
          <p:spPr bwMode="auto">
            <a:xfrm>
              <a:off x="1670" y="2883"/>
              <a:ext cx="31" cy="3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50" name="Freeform 94"/>
            <p:cNvSpPr>
              <a:spLocks noChangeAspect="1"/>
            </p:cNvSpPr>
            <p:nvPr/>
          </p:nvSpPr>
          <p:spPr bwMode="auto">
            <a:xfrm flipV="1">
              <a:off x="1618" y="2756"/>
              <a:ext cx="68" cy="142"/>
            </a:xfrm>
            <a:custGeom>
              <a:avLst/>
              <a:gdLst>
                <a:gd name="T0" fmla="*/ 0 w 26"/>
                <a:gd name="T1" fmla="*/ 2147483647 h 55"/>
                <a:gd name="T2" fmla="*/ 2147483647 w 26"/>
                <a:gd name="T3" fmla="*/ 2147483647 h 55"/>
                <a:gd name="T4" fmla="*/ 2147483647 w 26"/>
                <a:gd name="T5" fmla="*/ 0 h 55"/>
                <a:gd name="T6" fmla="*/ 0 60000 65536"/>
                <a:gd name="T7" fmla="*/ 0 60000 65536"/>
                <a:gd name="T8" fmla="*/ 0 60000 65536"/>
                <a:gd name="T9" fmla="*/ 0 w 26"/>
                <a:gd name="T10" fmla="*/ 0 h 55"/>
                <a:gd name="T11" fmla="*/ 26 w 26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5">
                  <a:moveTo>
                    <a:pt x="0" y="55"/>
                  </a:moveTo>
                  <a:lnTo>
                    <a:pt x="26" y="55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1" name="Rectangle 95"/>
            <p:cNvSpPr>
              <a:spLocks noChangeAspect="1" noChangeArrowheads="1"/>
            </p:cNvSpPr>
            <p:nvPr/>
          </p:nvSpPr>
          <p:spPr bwMode="auto">
            <a:xfrm>
              <a:off x="2010" y="3023"/>
              <a:ext cx="31" cy="3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52" name="Freeform 96"/>
            <p:cNvSpPr>
              <a:spLocks noChangeAspect="1"/>
            </p:cNvSpPr>
            <p:nvPr/>
          </p:nvSpPr>
          <p:spPr bwMode="auto">
            <a:xfrm flipV="1">
              <a:off x="1686" y="2898"/>
              <a:ext cx="339" cy="140"/>
            </a:xfrm>
            <a:custGeom>
              <a:avLst/>
              <a:gdLst>
                <a:gd name="T0" fmla="*/ 0 w 131"/>
                <a:gd name="T1" fmla="*/ 2147483647 h 54"/>
                <a:gd name="T2" fmla="*/ 2147483647 w 131"/>
                <a:gd name="T3" fmla="*/ 2147483647 h 54"/>
                <a:gd name="T4" fmla="*/ 2147483647 w 131"/>
                <a:gd name="T5" fmla="*/ 0 h 54"/>
                <a:gd name="T6" fmla="*/ 0 60000 65536"/>
                <a:gd name="T7" fmla="*/ 0 60000 65536"/>
                <a:gd name="T8" fmla="*/ 0 60000 65536"/>
                <a:gd name="T9" fmla="*/ 0 w 131"/>
                <a:gd name="T10" fmla="*/ 0 h 54"/>
                <a:gd name="T11" fmla="*/ 131 w 131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54">
                  <a:moveTo>
                    <a:pt x="0" y="54"/>
                  </a:moveTo>
                  <a:lnTo>
                    <a:pt x="131" y="54"/>
                  </a:lnTo>
                  <a:lnTo>
                    <a:pt x="131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3" name="Rectangle 97"/>
            <p:cNvSpPr>
              <a:spLocks noChangeAspect="1" noChangeArrowheads="1"/>
            </p:cNvSpPr>
            <p:nvPr/>
          </p:nvSpPr>
          <p:spPr bwMode="auto">
            <a:xfrm>
              <a:off x="2121" y="3166"/>
              <a:ext cx="32" cy="3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554" name="Freeform 98"/>
            <p:cNvSpPr>
              <a:spLocks noChangeAspect="1"/>
            </p:cNvSpPr>
            <p:nvPr/>
          </p:nvSpPr>
          <p:spPr bwMode="auto">
            <a:xfrm flipV="1">
              <a:off x="2023" y="3039"/>
              <a:ext cx="116" cy="140"/>
            </a:xfrm>
            <a:custGeom>
              <a:avLst/>
              <a:gdLst>
                <a:gd name="T0" fmla="*/ 0 w 43"/>
                <a:gd name="T1" fmla="*/ 2147483647 h 55"/>
                <a:gd name="T2" fmla="*/ 2147483647 w 43"/>
                <a:gd name="T3" fmla="*/ 2147483647 h 55"/>
                <a:gd name="T4" fmla="*/ 2147483647 w 43"/>
                <a:gd name="T5" fmla="*/ 0 h 55"/>
                <a:gd name="T6" fmla="*/ 0 60000 65536"/>
                <a:gd name="T7" fmla="*/ 0 60000 65536"/>
                <a:gd name="T8" fmla="*/ 0 60000 65536"/>
                <a:gd name="T9" fmla="*/ 0 w 43"/>
                <a:gd name="T10" fmla="*/ 0 h 55"/>
                <a:gd name="T11" fmla="*/ 43 w 43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5">
                  <a:moveTo>
                    <a:pt x="0" y="55"/>
                  </a:moveTo>
                  <a:lnTo>
                    <a:pt x="43" y="55"/>
                  </a:lnTo>
                  <a:lnTo>
                    <a:pt x="43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5" name="Freeform 99"/>
            <p:cNvSpPr>
              <a:spLocks noChangeAspect="1"/>
            </p:cNvSpPr>
            <p:nvPr/>
          </p:nvSpPr>
          <p:spPr bwMode="auto">
            <a:xfrm flipV="1">
              <a:off x="3184" y="1659"/>
              <a:ext cx="2143" cy="1527"/>
            </a:xfrm>
            <a:custGeom>
              <a:avLst/>
              <a:gdLst>
                <a:gd name="T0" fmla="*/ 0 w 900"/>
                <a:gd name="T1" fmla="*/ 2147483647 h 600"/>
                <a:gd name="T2" fmla="*/ 0 w 900"/>
                <a:gd name="T3" fmla="*/ 0 h 600"/>
                <a:gd name="T4" fmla="*/ 2147483647 w 900"/>
                <a:gd name="T5" fmla="*/ 0 h 600"/>
                <a:gd name="T6" fmla="*/ 0 60000 65536"/>
                <a:gd name="T7" fmla="*/ 0 60000 65536"/>
                <a:gd name="T8" fmla="*/ 0 60000 65536"/>
                <a:gd name="T9" fmla="*/ 0 w 900"/>
                <a:gd name="T10" fmla="*/ 0 h 600"/>
                <a:gd name="T11" fmla="*/ 900 w 900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0" h="600">
                  <a:moveTo>
                    <a:pt x="0" y="600"/>
                  </a:moveTo>
                  <a:lnTo>
                    <a:pt x="0" y="0"/>
                  </a:lnTo>
                  <a:lnTo>
                    <a:pt x="90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6" name="Rectangle 100"/>
            <p:cNvSpPr>
              <a:spLocks noChangeAspect="1" noChangeArrowheads="1"/>
            </p:cNvSpPr>
            <p:nvPr/>
          </p:nvSpPr>
          <p:spPr bwMode="auto">
            <a:xfrm>
              <a:off x="3162" y="321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57" name="Line 101"/>
            <p:cNvSpPr>
              <a:spLocks noChangeAspect="1" noChangeShapeType="1"/>
            </p:cNvSpPr>
            <p:nvPr/>
          </p:nvSpPr>
          <p:spPr bwMode="auto">
            <a:xfrm flipV="1">
              <a:off x="3184" y="3186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8" name="Line 102"/>
            <p:cNvSpPr>
              <a:spLocks noChangeAspect="1" noChangeShapeType="1"/>
            </p:cNvSpPr>
            <p:nvPr/>
          </p:nvSpPr>
          <p:spPr bwMode="auto">
            <a:xfrm flipV="1">
              <a:off x="3292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9" name="Line 103"/>
            <p:cNvSpPr>
              <a:spLocks noChangeAspect="1" noChangeShapeType="1"/>
            </p:cNvSpPr>
            <p:nvPr/>
          </p:nvSpPr>
          <p:spPr bwMode="auto">
            <a:xfrm flipV="1">
              <a:off x="3398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0" name="Line 104"/>
            <p:cNvSpPr>
              <a:spLocks noChangeAspect="1" noChangeShapeType="1"/>
            </p:cNvSpPr>
            <p:nvPr/>
          </p:nvSpPr>
          <p:spPr bwMode="auto">
            <a:xfrm flipV="1">
              <a:off x="3506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1" name="Line 105"/>
            <p:cNvSpPr>
              <a:spLocks noChangeAspect="1" noChangeShapeType="1"/>
            </p:cNvSpPr>
            <p:nvPr/>
          </p:nvSpPr>
          <p:spPr bwMode="auto">
            <a:xfrm flipV="1">
              <a:off x="3613" y="3186"/>
              <a:ext cx="0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2" name="Rectangle 106"/>
            <p:cNvSpPr>
              <a:spLocks noChangeAspect="1" noChangeArrowheads="1"/>
            </p:cNvSpPr>
            <p:nvPr/>
          </p:nvSpPr>
          <p:spPr bwMode="auto">
            <a:xfrm>
              <a:off x="3675" y="3217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300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63" name="Line 107"/>
            <p:cNvSpPr>
              <a:spLocks noChangeAspect="1" noChangeShapeType="1"/>
            </p:cNvSpPr>
            <p:nvPr/>
          </p:nvSpPr>
          <p:spPr bwMode="auto">
            <a:xfrm flipV="1">
              <a:off x="3720" y="3186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4" name="Line 108"/>
            <p:cNvSpPr>
              <a:spLocks noChangeAspect="1" noChangeShapeType="1"/>
            </p:cNvSpPr>
            <p:nvPr/>
          </p:nvSpPr>
          <p:spPr bwMode="auto">
            <a:xfrm flipV="1">
              <a:off x="3827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5" name="Line 109"/>
            <p:cNvSpPr>
              <a:spLocks noChangeAspect="1" noChangeShapeType="1"/>
            </p:cNvSpPr>
            <p:nvPr/>
          </p:nvSpPr>
          <p:spPr bwMode="auto">
            <a:xfrm flipV="1">
              <a:off x="3934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6" name="Line 110"/>
            <p:cNvSpPr>
              <a:spLocks noChangeAspect="1" noChangeShapeType="1"/>
            </p:cNvSpPr>
            <p:nvPr/>
          </p:nvSpPr>
          <p:spPr bwMode="auto">
            <a:xfrm flipV="1">
              <a:off x="4041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7" name="Line 111"/>
            <p:cNvSpPr>
              <a:spLocks noChangeAspect="1" noChangeShapeType="1"/>
            </p:cNvSpPr>
            <p:nvPr/>
          </p:nvSpPr>
          <p:spPr bwMode="auto">
            <a:xfrm flipV="1">
              <a:off x="4149" y="3186"/>
              <a:ext cx="0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8" name="Rectangle 112"/>
            <p:cNvSpPr>
              <a:spLocks noChangeAspect="1" noChangeArrowheads="1"/>
            </p:cNvSpPr>
            <p:nvPr/>
          </p:nvSpPr>
          <p:spPr bwMode="auto">
            <a:xfrm>
              <a:off x="4210" y="3217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600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69" name="Line 113"/>
            <p:cNvSpPr>
              <a:spLocks noChangeAspect="1" noChangeShapeType="1"/>
            </p:cNvSpPr>
            <p:nvPr/>
          </p:nvSpPr>
          <p:spPr bwMode="auto">
            <a:xfrm flipV="1">
              <a:off x="4255" y="3186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0" name="Line 114"/>
            <p:cNvSpPr>
              <a:spLocks noChangeAspect="1" noChangeShapeType="1"/>
            </p:cNvSpPr>
            <p:nvPr/>
          </p:nvSpPr>
          <p:spPr bwMode="auto">
            <a:xfrm flipV="1">
              <a:off x="4363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1" name="Line 115"/>
            <p:cNvSpPr>
              <a:spLocks noChangeAspect="1" noChangeShapeType="1"/>
            </p:cNvSpPr>
            <p:nvPr/>
          </p:nvSpPr>
          <p:spPr bwMode="auto">
            <a:xfrm flipV="1">
              <a:off x="4469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2" name="Line 116"/>
            <p:cNvSpPr>
              <a:spLocks noChangeAspect="1" noChangeShapeType="1"/>
            </p:cNvSpPr>
            <p:nvPr/>
          </p:nvSpPr>
          <p:spPr bwMode="auto">
            <a:xfrm flipV="1">
              <a:off x="4577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3" name="Line 117"/>
            <p:cNvSpPr>
              <a:spLocks noChangeAspect="1" noChangeShapeType="1"/>
            </p:cNvSpPr>
            <p:nvPr/>
          </p:nvSpPr>
          <p:spPr bwMode="auto">
            <a:xfrm flipV="1">
              <a:off x="4684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4" name="Rectangle 118"/>
            <p:cNvSpPr>
              <a:spLocks noChangeAspect="1" noChangeArrowheads="1"/>
            </p:cNvSpPr>
            <p:nvPr/>
          </p:nvSpPr>
          <p:spPr bwMode="auto">
            <a:xfrm>
              <a:off x="4746" y="3217"/>
              <a:ext cx="13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900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75" name="Line 119"/>
            <p:cNvSpPr>
              <a:spLocks noChangeAspect="1" noChangeShapeType="1"/>
            </p:cNvSpPr>
            <p:nvPr/>
          </p:nvSpPr>
          <p:spPr bwMode="auto">
            <a:xfrm flipV="1">
              <a:off x="4791" y="3186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6" name="Line 120"/>
            <p:cNvSpPr>
              <a:spLocks noChangeAspect="1" noChangeShapeType="1"/>
            </p:cNvSpPr>
            <p:nvPr/>
          </p:nvSpPr>
          <p:spPr bwMode="auto">
            <a:xfrm flipV="1">
              <a:off x="4899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7" name="Line 121"/>
            <p:cNvSpPr>
              <a:spLocks noChangeAspect="1" noChangeShapeType="1"/>
            </p:cNvSpPr>
            <p:nvPr/>
          </p:nvSpPr>
          <p:spPr bwMode="auto">
            <a:xfrm flipV="1">
              <a:off x="5005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8" name="Line 122"/>
            <p:cNvSpPr>
              <a:spLocks noChangeAspect="1" noChangeShapeType="1"/>
            </p:cNvSpPr>
            <p:nvPr/>
          </p:nvSpPr>
          <p:spPr bwMode="auto">
            <a:xfrm flipV="1">
              <a:off x="5113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9" name="Line 123"/>
            <p:cNvSpPr>
              <a:spLocks noChangeAspect="1" noChangeShapeType="1"/>
            </p:cNvSpPr>
            <p:nvPr/>
          </p:nvSpPr>
          <p:spPr bwMode="auto">
            <a:xfrm flipV="1">
              <a:off x="5220" y="318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0" name="Rectangle 124"/>
            <p:cNvSpPr>
              <a:spLocks noChangeAspect="1" noChangeArrowheads="1"/>
            </p:cNvSpPr>
            <p:nvPr/>
          </p:nvSpPr>
          <p:spPr bwMode="auto">
            <a:xfrm>
              <a:off x="5269" y="3217"/>
              <a:ext cx="1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1200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81" name="Line 125"/>
            <p:cNvSpPr>
              <a:spLocks noChangeAspect="1" noChangeShapeType="1"/>
            </p:cNvSpPr>
            <p:nvPr/>
          </p:nvSpPr>
          <p:spPr bwMode="auto">
            <a:xfrm flipV="1">
              <a:off x="5327" y="3186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2" name="Rectangle 126"/>
            <p:cNvSpPr>
              <a:spLocks noChangeAspect="1" noChangeArrowheads="1"/>
            </p:cNvSpPr>
            <p:nvPr/>
          </p:nvSpPr>
          <p:spPr bwMode="auto">
            <a:xfrm>
              <a:off x="2985" y="3155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0.00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83" name="Line 127"/>
            <p:cNvSpPr>
              <a:spLocks noChangeAspect="1" noChangeShapeType="1"/>
            </p:cNvSpPr>
            <p:nvPr/>
          </p:nvSpPr>
          <p:spPr bwMode="auto">
            <a:xfrm>
              <a:off x="3155" y="3186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4" name="Line 128"/>
            <p:cNvSpPr>
              <a:spLocks noChangeAspect="1" noChangeShapeType="1"/>
            </p:cNvSpPr>
            <p:nvPr/>
          </p:nvSpPr>
          <p:spPr bwMode="auto">
            <a:xfrm>
              <a:off x="3167" y="3110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5" name="Line 129"/>
            <p:cNvSpPr>
              <a:spLocks noChangeAspect="1" noChangeShapeType="1"/>
            </p:cNvSpPr>
            <p:nvPr/>
          </p:nvSpPr>
          <p:spPr bwMode="auto">
            <a:xfrm>
              <a:off x="3167" y="3033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6" name="Line 130"/>
            <p:cNvSpPr>
              <a:spLocks noChangeAspect="1" noChangeShapeType="1"/>
            </p:cNvSpPr>
            <p:nvPr/>
          </p:nvSpPr>
          <p:spPr bwMode="auto">
            <a:xfrm>
              <a:off x="3167" y="2957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7" name="Line 131"/>
            <p:cNvSpPr>
              <a:spLocks noChangeAspect="1" noChangeShapeType="1"/>
            </p:cNvSpPr>
            <p:nvPr/>
          </p:nvSpPr>
          <p:spPr bwMode="auto">
            <a:xfrm>
              <a:off x="3167" y="2881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8" name="Rectangle 132"/>
            <p:cNvSpPr>
              <a:spLocks noChangeAspect="1" noChangeArrowheads="1"/>
            </p:cNvSpPr>
            <p:nvPr/>
          </p:nvSpPr>
          <p:spPr bwMode="auto">
            <a:xfrm>
              <a:off x="2985" y="2773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0.25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89" name="Line 133"/>
            <p:cNvSpPr>
              <a:spLocks noChangeAspect="1" noChangeShapeType="1"/>
            </p:cNvSpPr>
            <p:nvPr/>
          </p:nvSpPr>
          <p:spPr bwMode="auto">
            <a:xfrm>
              <a:off x="3155" y="2804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0" name="Line 134"/>
            <p:cNvSpPr>
              <a:spLocks noChangeAspect="1" noChangeShapeType="1"/>
            </p:cNvSpPr>
            <p:nvPr/>
          </p:nvSpPr>
          <p:spPr bwMode="auto">
            <a:xfrm>
              <a:off x="3167" y="2728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1" name="Line 135"/>
            <p:cNvSpPr>
              <a:spLocks noChangeAspect="1" noChangeShapeType="1"/>
            </p:cNvSpPr>
            <p:nvPr/>
          </p:nvSpPr>
          <p:spPr bwMode="auto">
            <a:xfrm>
              <a:off x="3167" y="2652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2" name="Line 136"/>
            <p:cNvSpPr>
              <a:spLocks noChangeAspect="1" noChangeShapeType="1"/>
            </p:cNvSpPr>
            <p:nvPr/>
          </p:nvSpPr>
          <p:spPr bwMode="auto">
            <a:xfrm>
              <a:off x="3167" y="2576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3" name="Line 137"/>
            <p:cNvSpPr>
              <a:spLocks noChangeAspect="1" noChangeShapeType="1"/>
            </p:cNvSpPr>
            <p:nvPr/>
          </p:nvSpPr>
          <p:spPr bwMode="auto">
            <a:xfrm>
              <a:off x="3167" y="2499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4" name="Rectangle 138"/>
            <p:cNvSpPr>
              <a:spLocks noChangeAspect="1" noChangeArrowheads="1"/>
            </p:cNvSpPr>
            <p:nvPr/>
          </p:nvSpPr>
          <p:spPr bwMode="auto">
            <a:xfrm>
              <a:off x="2985" y="2392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0.50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595" name="Line 139"/>
            <p:cNvSpPr>
              <a:spLocks noChangeAspect="1" noChangeShapeType="1"/>
            </p:cNvSpPr>
            <p:nvPr/>
          </p:nvSpPr>
          <p:spPr bwMode="auto">
            <a:xfrm>
              <a:off x="3155" y="2423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6" name="Line 140"/>
            <p:cNvSpPr>
              <a:spLocks noChangeAspect="1" noChangeShapeType="1"/>
            </p:cNvSpPr>
            <p:nvPr/>
          </p:nvSpPr>
          <p:spPr bwMode="auto">
            <a:xfrm>
              <a:off x="3167" y="2346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7" name="Line 141"/>
            <p:cNvSpPr>
              <a:spLocks noChangeAspect="1" noChangeShapeType="1"/>
            </p:cNvSpPr>
            <p:nvPr/>
          </p:nvSpPr>
          <p:spPr bwMode="auto">
            <a:xfrm>
              <a:off x="3167" y="2270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8" name="Line 142"/>
            <p:cNvSpPr>
              <a:spLocks noChangeAspect="1" noChangeShapeType="1"/>
            </p:cNvSpPr>
            <p:nvPr/>
          </p:nvSpPr>
          <p:spPr bwMode="auto">
            <a:xfrm>
              <a:off x="3167" y="2193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9" name="Line 143"/>
            <p:cNvSpPr>
              <a:spLocks noChangeAspect="1" noChangeShapeType="1"/>
            </p:cNvSpPr>
            <p:nvPr/>
          </p:nvSpPr>
          <p:spPr bwMode="auto">
            <a:xfrm>
              <a:off x="3167" y="2117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0" name="Rectangle 144"/>
            <p:cNvSpPr>
              <a:spLocks noChangeAspect="1" noChangeArrowheads="1"/>
            </p:cNvSpPr>
            <p:nvPr/>
          </p:nvSpPr>
          <p:spPr bwMode="auto">
            <a:xfrm>
              <a:off x="2985" y="2010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0.75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601" name="Line 145"/>
            <p:cNvSpPr>
              <a:spLocks noChangeAspect="1" noChangeShapeType="1"/>
            </p:cNvSpPr>
            <p:nvPr/>
          </p:nvSpPr>
          <p:spPr bwMode="auto">
            <a:xfrm>
              <a:off x="3155" y="2041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2" name="Line 146"/>
            <p:cNvSpPr>
              <a:spLocks noChangeAspect="1" noChangeShapeType="1"/>
            </p:cNvSpPr>
            <p:nvPr/>
          </p:nvSpPr>
          <p:spPr bwMode="auto">
            <a:xfrm>
              <a:off x="3167" y="1964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3" name="Line 147"/>
            <p:cNvSpPr>
              <a:spLocks noChangeAspect="1" noChangeShapeType="1"/>
            </p:cNvSpPr>
            <p:nvPr/>
          </p:nvSpPr>
          <p:spPr bwMode="auto">
            <a:xfrm>
              <a:off x="3167" y="1888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4" name="Line 148"/>
            <p:cNvSpPr>
              <a:spLocks noChangeAspect="1" noChangeShapeType="1"/>
            </p:cNvSpPr>
            <p:nvPr/>
          </p:nvSpPr>
          <p:spPr bwMode="auto">
            <a:xfrm>
              <a:off x="3167" y="1812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5" name="Line 149"/>
            <p:cNvSpPr>
              <a:spLocks noChangeAspect="1" noChangeShapeType="1"/>
            </p:cNvSpPr>
            <p:nvPr/>
          </p:nvSpPr>
          <p:spPr bwMode="auto">
            <a:xfrm>
              <a:off x="3167" y="1736"/>
              <a:ext cx="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6" name="Rectangle 150"/>
            <p:cNvSpPr>
              <a:spLocks noChangeAspect="1" noChangeArrowheads="1"/>
            </p:cNvSpPr>
            <p:nvPr/>
          </p:nvSpPr>
          <p:spPr bwMode="auto">
            <a:xfrm>
              <a:off x="2985" y="1629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i="1">
                  <a:solidFill>
                    <a:srgbClr val="000000"/>
                  </a:solidFill>
                  <a:latin typeface="Arial" pitchFamily="34" charset="0"/>
                </a:rPr>
                <a:t>1.00</a:t>
              </a:r>
              <a:endParaRPr lang="en-GB" altLang="en-US" sz="1000" b="1">
                <a:latin typeface="Arial" pitchFamily="34" charset="0"/>
              </a:endParaRPr>
            </a:p>
          </p:txBody>
        </p:sp>
        <p:sp>
          <p:nvSpPr>
            <p:cNvPr id="19607" name="Line 151"/>
            <p:cNvSpPr>
              <a:spLocks noChangeAspect="1" noChangeShapeType="1"/>
            </p:cNvSpPr>
            <p:nvPr/>
          </p:nvSpPr>
          <p:spPr bwMode="auto">
            <a:xfrm>
              <a:off x="3155" y="1659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8" name="Oval 152"/>
            <p:cNvSpPr>
              <a:spLocks noChangeAspect="1" noChangeArrowheads="1"/>
            </p:cNvSpPr>
            <p:nvPr/>
          </p:nvSpPr>
          <p:spPr bwMode="auto">
            <a:xfrm>
              <a:off x="3175" y="1796"/>
              <a:ext cx="26" cy="2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09" name="Freeform 153"/>
            <p:cNvSpPr>
              <a:spLocks noChangeAspect="1"/>
            </p:cNvSpPr>
            <p:nvPr/>
          </p:nvSpPr>
          <p:spPr bwMode="auto">
            <a:xfrm flipV="1">
              <a:off x="3184" y="1659"/>
              <a:ext cx="5" cy="153"/>
            </a:xfrm>
            <a:custGeom>
              <a:avLst/>
              <a:gdLst>
                <a:gd name="T0" fmla="*/ 0 w 2"/>
                <a:gd name="T1" fmla="*/ 2147483647 h 60"/>
                <a:gd name="T2" fmla="*/ 2147483647 w 2"/>
                <a:gd name="T3" fmla="*/ 2147483647 h 60"/>
                <a:gd name="T4" fmla="*/ 2147483647 w 2"/>
                <a:gd name="T5" fmla="*/ 0 h 60"/>
                <a:gd name="T6" fmla="*/ 0 60000 65536"/>
                <a:gd name="T7" fmla="*/ 0 60000 65536"/>
                <a:gd name="T8" fmla="*/ 0 60000 65536"/>
                <a:gd name="T9" fmla="*/ 0 w 2"/>
                <a:gd name="T10" fmla="*/ 0 h 60"/>
                <a:gd name="T11" fmla="*/ 2 w 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0">
                  <a:moveTo>
                    <a:pt x="0" y="60"/>
                  </a:moveTo>
                  <a:lnTo>
                    <a:pt x="2" y="6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0" name="Oval 154"/>
            <p:cNvSpPr>
              <a:spLocks noChangeAspect="1" noChangeArrowheads="1"/>
            </p:cNvSpPr>
            <p:nvPr/>
          </p:nvSpPr>
          <p:spPr bwMode="auto">
            <a:xfrm>
              <a:off x="3204" y="1949"/>
              <a:ext cx="26" cy="2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11" name="Freeform 155"/>
            <p:cNvSpPr>
              <a:spLocks noChangeAspect="1"/>
            </p:cNvSpPr>
            <p:nvPr/>
          </p:nvSpPr>
          <p:spPr bwMode="auto">
            <a:xfrm flipV="1">
              <a:off x="3189" y="1812"/>
              <a:ext cx="29" cy="152"/>
            </a:xfrm>
            <a:custGeom>
              <a:avLst/>
              <a:gdLst>
                <a:gd name="T0" fmla="*/ 0 w 12"/>
                <a:gd name="T1" fmla="*/ 2147483647 h 60"/>
                <a:gd name="T2" fmla="*/ 2147483647 w 12"/>
                <a:gd name="T3" fmla="*/ 2147483647 h 60"/>
                <a:gd name="T4" fmla="*/ 2147483647 w 12"/>
                <a:gd name="T5" fmla="*/ 0 h 60"/>
                <a:gd name="T6" fmla="*/ 0 60000 65536"/>
                <a:gd name="T7" fmla="*/ 0 60000 65536"/>
                <a:gd name="T8" fmla="*/ 0 60000 65536"/>
                <a:gd name="T9" fmla="*/ 0 w 12"/>
                <a:gd name="T10" fmla="*/ 0 h 60"/>
                <a:gd name="T11" fmla="*/ 12 w 1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0">
                  <a:moveTo>
                    <a:pt x="0" y="60"/>
                  </a:moveTo>
                  <a:lnTo>
                    <a:pt x="12" y="60"/>
                  </a:lnTo>
                  <a:lnTo>
                    <a:pt x="12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2" name="Oval 156"/>
            <p:cNvSpPr>
              <a:spLocks noChangeAspect="1" noChangeArrowheads="1"/>
            </p:cNvSpPr>
            <p:nvPr/>
          </p:nvSpPr>
          <p:spPr bwMode="auto">
            <a:xfrm>
              <a:off x="3239" y="2103"/>
              <a:ext cx="26" cy="2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13" name="Freeform 157"/>
            <p:cNvSpPr>
              <a:spLocks noChangeAspect="1"/>
            </p:cNvSpPr>
            <p:nvPr/>
          </p:nvSpPr>
          <p:spPr bwMode="auto">
            <a:xfrm flipV="1">
              <a:off x="3218" y="1964"/>
              <a:ext cx="36" cy="153"/>
            </a:xfrm>
            <a:custGeom>
              <a:avLst/>
              <a:gdLst>
                <a:gd name="T0" fmla="*/ 0 w 15"/>
                <a:gd name="T1" fmla="*/ 2147483647 h 60"/>
                <a:gd name="T2" fmla="*/ 2147483647 w 15"/>
                <a:gd name="T3" fmla="*/ 2147483647 h 60"/>
                <a:gd name="T4" fmla="*/ 2147483647 w 15"/>
                <a:gd name="T5" fmla="*/ 0 h 60"/>
                <a:gd name="T6" fmla="*/ 0 60000 65536"/>
                <a:gd name="T7" fmla="*/ 0 60000 65536"/>
                <a:gd name="T8" fmla="*/ 0 60000 65536"/>
                <a:gd name="T9" fmla="*/ 0 w 15"/>
                <a:gd name="T10" fmla="*/ 0 h 60"/>
                <a:gd name="T11" fmla="*/ 15 w 15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60">
                  <a:moveTo>
                    <a:pt x="0" y="60"/>
                  </a:moveTo>
                  <a:lnTo>
                    <a:pt x="15" y="60"/>
                  </a:lnTo>
                  <a:lnTo>
                    <a:pt x="15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4" name="Oval 158"/>
            <p:cNvSpPr>
              <a:spLocks noChangeAspect="1" noChangeArrowheads="1"/>
            </p:cNvSpPr>
            <p:nvPr/>
          </p:nvSpPr>
          <p:spPr bwMode="auto">
            <a:xfrm>
              <a:off x="3346" y="2255"/>
              <a:ext cx="26" cy="2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15" name="Freeform 159"/>
            <p:cNvSpPr>
              <a:spLocks noChangeAspect="1"/>
            </p:cNvSpPr>
            <p:nvPr/>
          </p:nvSpPr>
          <p:spPr bwMode="auto">
            <a:xfrm flipV="1">
              <a:off x="3254" y="2117"/>
              <a:ext cx="106" cy="153"/>
            </a:xfrm>
            <a:custGeom>
              <a:avLst/>
              <a:gdLst>
                <a:gd name="T0" fmla="*/ 0 w 45"/>
                <a:gd name="T1" fmla="*/ 2147483647 h 60"/>
                <a:gd name="T2" fmla="*/ 2147483647 w 45"/>
                <a:gd name="T3" fmla="*/ 2147483647 h 60"/>
                <a:gd name="T4" fmla="*/ 2147483647 w 45"/>
                <a:gd name="T5" fmla="*/ 0 h 60"/>
                <a:gd name="T6" fmla="*/ 0 60000 65536"/>
                <a:gd name="T7" fmla="*/ 0 60000 65536"/>
                <a:gd name="T8" fmla="*/ 0 60000 65536"/>
                <a:gd name="T9" fmla="*/ 0 w 45"/>
                <a:gd name="T10" fmla="*/ 0 h 60"/>
                <a:gd name="T11" fmla="*/ 45 w 45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60">
                  <a:moveTo>
                    <a:pt x="0" y="60"/>
                  </a:moveTo>
                  <a:lnTo>
                    <a:pt x="45" y="60"/>
                  </a:lnTo>
                  <a:lnTo>
                    <a:pt x="45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6" name="Oval 160"/>
            <p:cNvSpPr>
              <a:spLocks noChangeAspect="1" noChangeArrowheads="1"/>
            </p:cNvSpPr>
            <p:nvPr/>
          </p:nvSpPr>
          <p:spPr bwMode="auto">
            <a:xfrm>
              <a:off x="3386" y="2408"/>
              <a:ext cx="27" cy="2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17" name="Freeform 161"/>
            <p:cNvSpPr>
              <a:spLocks noChangeAspect="1"/>
            </p:cNvSpPr>
            <p:nvPr/>
          </p:nvSpPr>
          <p:spPr bwMode="auto">
            <a:xfrm flipV="1">
              <a:off x="3360" y="2270"/>
              <a:ext cx="41" cy="153"/>
            </a:xfrm>
            <a:custGeom>
              <a:avLst/>
              <a:gdLst>
                <a:gd name="T0" fmla="*/ 0 w 17"/>
                <a:gd name="T1" fmla="*/ 2147483647 h 60"/>
                <a:gd name="T2" fmla="*/ 2147483647 w 17"/>
                <a:gd name="T3" fmla="*/ 2147483647 h 60"/>
                <a:gd name="T4" fmla="*/ 2147483647 w 17"/>
                <a:gd name="T5" fmla="*/ 0 h 60"/>
                <a:gd name="T6" fmla="*/ 0 60000 65536"/>
                <a:gd name="T7" fmla="*/ 0 60000 65536"/>
                <a:gd name="T8" fmla="*/ 0 60000 65536"/>
                <a:gd name="T9" fmla="*/ 0 w 17"/>
                <a:gd name="T10" fmla="*/ 0 h 60"/>
                <a:gd name="T11" fmla="*/ 17 w 17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0">
                  <a:moveTo>
                    <a:pt x="0" y="60"/>
                  </a:moveTo>
                  <a:lnTo>
                    <a:pt x="17" y="60"/>
                  </a:lnTo>
                  <a:lnTo>
                    <a:pt x="17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8" name="Oval 162"/>
            <p:cNvSpPr>
              <a:spLocks noChangeAspect="1" noChangeArrowheads="1"/>
            </p:cNvSpPr>
            <p:nvPr/>
          </p:nvSpPr>
          <p:spPr bwMode="auto">
            <a:xfrm>
              <a:off x="3539" y="2560"/>
              <a:ext cx="26" cy="2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19" name="Freeform 163"/>
            <p:cNvSpPr>
              <a:spLocks noChangeAspect="1"/>
            </p:cNvSpPr>
            <p:nvPr/>
          </p:nvSpPr>
          <p:spPr bwMode="auto">
            <a:xfrm flipV="1">
              <a:off x="3401" y="2423"/>
              <a:ext cx="152" cy="153"/>
            </a:xfrm>
            <a:custGeom>
              <a:avLst/>
              <a:gdLst>
                <a:gd name="T0" fmla="*/ 0 w 64"/>
                <a:gd name="T1" fmla="*/ 2147483647 h 60"/>
                <a:gd name="T2" fmla="*/ 2147483647 w 64"/>
                <a:gd name="T3" fmla="*/ 2147483647 h 60"/>
                <a:gd name="T4" fmla="*/ 2147483647 w 64"/>
                <a:gd name="T5" fmla="*/ 0 h 60"/>
                <a:gd name="T6" fmla="*/ 0 60000 65536"/>
                <a:gd name="T7" fmla="*/ 0 60000 65536"/>
                <a:gd name="T8" fmla="*/ 0 60000 65536"/>
                <a:gd name="T9" fmla="*/ 0 w 64"/>
                <a:gd name="T10" fmla="*/ 0 h 60"/>
                <a:gd name="T11" fmla="*/ 64 w 64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60">
                  <a:moveTo>
                    <a:pt x="0" y="60"/>
                  </a:moveTo>
                  <a:lnTo>
                    <a:pt x="64" y="60"/>
                  </a:lnTo>
                  <a:lnTo>
                    <a:pt x="64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20" name="Oval 164"/>
            <p:cNvSpPr>
              <a:spLocks noChangeAspect="1" noChangeArrowheads="1"/>
            </p:cNvSpPr>
            <p:nvPr/>
          </p:nvSpPr>
          <p:spPr bwMode="auto">
            <a:xfrm>
              <a:off x="3565" y="2713"/>
              <a:ext cx="26" cy="2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21" name="Freeform 165"/>
            <p:cNvSpPr>
              <a:spLocks noChangeAspect="1"/>
            </p:cNvSpPr>
            <p:nvPr/>
          </p:nvSpPr>
          <p:spPr bwMode="auto">
            <a:xfrm flipV="1">
              <a:off x="3553" y="2576"/>
              <a:ext cx="26" cy="152"/>
            </a:xfrm>
            <a:custGeom>
              <a:avLst/>
              <a:gdLst>
                <a:gd name="T0" fmla="*/ 0 w 11"/>
                <a:gd name="T1" fmla="*/ 2147483647 h 60"/>
                <a:gd name="T2" fmla="*/ 2147483647 w 11"/>
                <a:gd name="T3" fmla="*/ 2147483647 h 60"/>
                <a:gd name="T4" fmla="*/ 2147483647 w 11"/>
                <a:gd name="T5" fmla="*/ 0 h 60"/>
                <a:gd name="T6" fmla="*/ 0 60000 65536"/>
                <a:gd name="T7" fmla="*/ 0 60000 65536"/>
                <a:gd name="T8" fmla="*/ 0 60000 65536"/>
                <a:gd name="T9" fmla="*/ 0 w 11"/>
                <a:gd name="T10" fmla="*/ 0 h 60"/>
                <a:gd name="T11" fmla="*/ 11 w 11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0">
                  <a:moveTo>
                    <a:pt x="0" y="60"/>
                  </a:moveTo>
                  <a:lnTo>
                    <a:pt x="11" y="60"/>
                  </a:lnTo>
                  <a:lnTo>
                    <a:pt x="11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22" name="Oval 166"/>
            <p:cNvSpPr>
              <a:spLocks noChangeAspect="1" noChangeArrowheads="1"/>
            </p:cNvSpPr>
            <p:nvPr/>
          </p:nvSpPr>
          <p:spPr bwMode="auto">
            <a:xfrm>
              <a:off x="3575" y="2865"/>
              <a:ext cx="26" cy="2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23" name="Freeform 167"/>
            <p:cNvSpPr>
              <a:spLocks noChangeAspect="1"/>
            </p:cNvSpPr>
            <p:nvPr/>
          </p:nvSpPr>
          <p:spPr bwMode="auto">
            <a:xfrm flipV="1">
              <a:off x="3579" y="2728"/>
              <a:ext cx="10" cy="153"/>
            </a:xfrm>
            <a:custGeom>
              <a:avLst/>
              <a:gdLst>
                <a:gd name="T0" fmla="*/ 0 w 4"/>
                <a:gd name="T1" fmla="*/ 2147483647 h 60"/>
                <a:gd name="T2" fmla="*/ 2147483647 w 4"/>
                <a:gd name="T3" fmla="*/ 2147483647 h 60"/>
                <a:gd name="T4" fmla="*/ 2147483647 w 4"/>
                <a:gd name="T5" fmla="*/ 0 h 60"/>
                <a:gd name="T6" fmla="*/ 0 60000 65536"/>
                <a:gd name="T7" fmla="*/ 0 60000 65536"/>
                <a:gd name="T8" fmla="*/ 0 60000 65536"/>
                <a:gd name="T9" fmla="*/ 0 w 4"/>
                <a:gd name="T10" fmla="*/ 0 h 60"/>
                <a:gd name="T11" fmla="*/ 4 w 4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0">
                  <a:moveTo>
                    <a:pt x="0" y="60"/>
                  </a:moveTo>
                  <a:lnTo>
                    <a:pt x="4" y="60"/>
                  </a:lnTo>
                  <a:lnTo>
                    <a:pt x="4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24" name="Oval 168"/>
            <p:cNvSpPr>
              <a:spLocks noChangeAspect="1" noChangeArrowheads="1"/>
            </p:cNvSpPr>
            <p:nvPr/>
          </p:nvSpPr>
          <p:spPr bwMode="auto">
            <a:xfrm>
              <a:off x="3892" y="3018"/>
              <a:ext cx="26" cy="28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25" name="Freeform 169"/>
            <p:cNvSpPr>
              <a:spLocks noChangeAspect="1"/>
            </p:cNvSpPr>
            <p:nvPr/>
          </p:nvSpPr>
          <p:spPr bwMode="auto">
            <a:xfrm flipV="1">
              <a:off x="3589" y="2881"/>
              <a:ext cx="317" cy="152"/>
            </a:xfrm>
            <a:custGeom>
              <a:avLst/>
              <a:gdLst>
                <a:gd name="T0" fmla="*/ 0 w 133"/>
                <a:gd name="T1" fmla="*/ 2147483647 h 60"/>
                <a:gd name="T2" fmla="*/ 2147483647 w 133"/>
                <a:gd name="T3" fmla="*/ 2147483647 h 60"/>
                <a:gd name="T4" fmla="*/ 2147483647 w 133"/>
                <a:gd name="T5" fmla="*/ 0 h 60"/>
                <a:gd name="T6" fmla="*/ 0 60000 65536"/>
                <a:gd name="T7" fmla="*/ 0 60000 65536"/>
                <a:gd name="T8" fmla="*/ 0 60000 65536"/>
                <a:gd name="T9" fmla="*/ 0 w 133"/>
                <a:gd name="T10" fmla="*/ 0 h 60"/>
                <a:gd name="T11" fmla="*/ 133 w 133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60">
                  <a:moveTo>
                    <a:pt x="0" y="60"/>
                  </a:moveTo>
                  <a:lnTo>
                    <a:pt x="133" y="60"/>
                  </a:lnTo>
                  <a:lnTo>
                    <a:pt x="133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26" name="Oval 170"/>
            <p:cNvSpPr>
              <a:spLocks noChangeAspect="1" noChangeArrowheads="1"/>
            </p:cNvSpPr>
            <p:nvPr/>
          </p:nvSpPr>
          <p:spPr bwMode="auto">
            <a:xfrm>
              <a:off x="4401" y="3170"/>
              <a:ext cx="26" cy="29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27" name="Freeform 171"/>
            <p:cNvSpPr>
              <a:spLocks noChangeAspect="1"/>
            </p:cNvSpPr>
            <p:nvPr/>
          </p:nvSpPr>
          <p:spPr bwMode="auto">
            <a:xfrm flipV="1">
              <a:off x="3906" y="3033"/>
              <a:ext cx="509" cy="153"/>
            </a:xfrm>
            <a:custGeom>
              <a:avLst/>
              <a:gdLst>
                <a:gd name="T0" fmla="*/ 0 w 214"/>
                <a:gd name="T1" fmla="*/ 2147483647 h 60"/>
                <a:gd name="T2" fmla="*/ 2147483647 w 214"/>
                <a:gd name="T3" fmla="*/ 2147483647 h 60"/>
                <a:gd name="T4" fmla="*/ 2147483647 w 214"/>
                <a:gd name="T5" fmla="*/ 0 h 60"/>
                <a:gd name="T6" fmla="*/ 0 60000 65536"/>
                <a:gd name="T7" fmla="*/ 0 60000 65536"/>
                <a:gd name="T8" fmla="*/ 0 60000 65536"/>
                <a:gd name="T9" fmla="*/ 0 w 214"/>
                <a:gd name="T10" fmla="*/ 0 h 60"/>
                <a:gd name="T11" fmla="*/ 214 w 214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60">
                  <a:moveTo>
                    <a:pt x="0" y="60"/>
                  </a:moveTo>
                  <a:lnTo>
                    <a:pt x="214" y="60"/>
                  </a:lnTo>
                  <a:lnTo>
                    <a:pt x="214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28" name="Rectangle 172"/>
            <p:cNvSpPr>
              <a:spLocks noChangeAspect="1" noChangeArrowheads="1"/>
            </p:cNvSpPr>
            <p:nvPr/>
          </p:nvSpPr>
          <p:spPr bwMode="auto">
            <a:xfrm>
              <a:off x="3251" y="1784"/>
              <a:ext cx="29" cy="31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29" name="Freeform 173"/>
            <p:cNvSpPr>
              <a:spLocks noChangeAspect="1"/>
            </p:cNvSpPr>
            <p:nvPr/>
          </p:nvSpPr>
          <p:spPr bwMode="auto">
            <a:xfrm flipV="1">
              <a:off x="3184" y="1659"/>
              <a:ext cx="81" cy="140"/>
            </a:xfrm>
            <a:custGeom>
              <a:avLst/>
              <a:gdLst>
                <a:gd name="T0" fmla="*/ 0 w 34"/>
                <a:gd name="T1" fmla="*/ 2147483647 h 55"/>
                <a:gd name="T2" fmla="*/ 2147483647 w 34"/>
                <a:gd name="T3" fmla="*/ 2147483647 h 55"/>
                <a:gd name="T4" fmla="*/ 2147483647 w 34"/>
                <a:gd name="T5" fmla="*/ 0 h 55"/>
                <a:gd name="T6" fmla="*/ 0 60000 65536"/>
                <a:gd name="T7" fmla="*/ 0 60000 65536"/>
                <a:gd name="T8" fmla="*/ 0 60000 65536"/>
                <a:gd name="T9" fmla="*/ 0 w 34"/>
                <a:gd name="T10" fmla="*/ 0 h 55"/>
                <a:gd name="T11" fmla="*/ 34 w 3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55">
                  <a:moveTo>
                    <a:pt x="0" y="55"/>
                  </a:moveTo>
                  <a:lnTo>
                    <a:pt x="34" y="55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30" name="Rectangle 174"/>
            <p:cNvSpPr>
              <a:spLocks noChangeAspect="1" noChangeArrowheads="1"/>
            </p:cNvSpPr>
            <p:nvPr/>
          </p:nvSpPr>
          <p:spPr bwMode="auto">
            <a:xfrm>
              <a:off x="3251" y="1922"/>
              <a:ext cx="29" cy="30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31" name="Freeform 175"/>
            <p:cNvSpPr>
              <a:spLocks noChangeAspect="1"/>
            </p:cNvSpPr>
            <p:nvPr/>
          </p:nvSpPr>
          <p:spPr bwMode="auto">
            <a:xfrm flipV="1">
              <a:off x="3265" y="1799"/>
              <a:ext cx="1" cy="137"/>
            </a:xfrm>
            <a:custGeom>
              <a:avLst/>
              <a:gdLst>
                <a:gd name="T0" fmla="*/ 0 w 1"/>
                <a:gd name="T1" fmla="*/ 2147483647 h 54"/>
                <a:gd name="T2" fmla="*/ 0 w 1"/>
                <a:gd name="T3" fmla="*/ 2147483647 h 54"/>
                <a:gd name="T4" fmla="*/ 0 w 1"/>
                <a:gd name="T5" fmla="*/ 0 h 54"/>
                <a:gd name="T6" fmla="*/ 0 60000 65536"/>
                <a:gd name="T7" fmla="*/ 0 60000 65536"/>
                <a:gd name="T8" fmla="*/ 0 60000 65536"/>
                <a:gd name="T9" fmla="*/ 0 w 1"/>
                <a:gd name="T10" fmla="*/ 0 h 54"/>
                <a:gd name="T11" fmla="*/ 1 w 1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32" name="Rectangle 176"/>
            <p:cNvSpPr>
              <a:spLocks noChangeAspect="1" noChangeArrowheads="1"/>
            </p:cNvSpPr>
            <p:nvPr/>
          </p:nvSpPr>
          <p:spPr bwMode="auto">
            <a:xfrm>
              <a:off x="3263" y="2062"/>
              <a:ext cx="29" cy="30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33" name="Freeform 177"/>
            <p:cNvSpPr>
              <a:spLocks noChangeAspect="1"/>
            </p:cNvSpPr>
            <p:nvPr/>
          </p:nvSpPr>
          <p:spPr bwMode="auto">
            <a:xfrm flipV="1">
              <a:off x="3265" y="1936"/>
              <a:ext cx="12" cy="141"/>
            </a:xfrm>
            <a:custGeom>
              <a:avLst/>
              <a:gdLst>
                <a:gd name="T0" fmla="*/ 0 w 5"/>
                <a:gd name="T1" fmla="*/ 2147483647 h 55"/>
                <a:gd name="T2" fmla="*/ 2147483647 w 5"/>
                <a:gd name="T3" fmla="*/ 2147483647 h 55"/>
                <a:gd name="T4" fmla="*/ 2147483647 w 5"/>
                <a:gd name="T5" fmla="*/ 0 h 55"/>
                <a:gd name="T6" fmla="*/ 0 60000 65536"/>
                <a:gd name="T7" fmla="*/ 0 60000 65536"/>
                <a:gd name="T8" fmla="*/ 0 60000 65536"/>
                <a:gd name="T9" fmla="*/ 0 w 5"/>
                <a:gd name="T10" fmla="*/ 0 h 55"/>
                <a:gd name="T11" fmla="*/ 5 w 5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5">
                  <a:moveTo>
                    <a:pt x="0" y="55"/>
                  </a:moveTo>
                  <a:lnTo>
                    <a:pt x="5" y="55"/>
                  </a:lnTo>
                  <a:lnTo>
                    <a:pt x="5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34" name="Rectangle 178"/>
            <p:cNvSpPr>
              <a:spLocks noChangeAspect="1" noChangeArrowheads="1"/>
            </p:cNvSpPr>
            <p:nvPr/>
          </p:nvSpPr>
          <p:spPr bwMode="auto">
            <a:xfrm>
              <a:off x="3306" y="2199"/>
              <a:ext cx="28" cy="31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35" name="Freeform 179"/>
            <p:cNvSpPr>
              <a:spLocks noChangeAspect="1"/>
            </p:cNvSpPr>
            <p:nvPr/>
          </p:nvSpPr>
          <p:spPr bwMode="auto">
            <a:xfrm flipV="1">
              <a:off x="3277" y="2077"/>
              <a:ext cx="43" cy="137"/>
            </a:xfrm>
            <a:custGeom>
              <a:avLst/>
              <a:gdLst>
                <a:gd name="T0" fmla="*/ 0 w 18"/>
                <a:gd name="T1" fmla="*/ 2147483647 h 54"/>
                <a:gd name="T2" fmla="*/ 2147483647 w 18"/>
                <a:gd name="T3" fmla="*/ 2147483647 h 54"/>
                <a:gd name="T4" fmla="*/ 2147483647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18" y="54"/>
                  </a:lnTo>
                  <a:lnTo>
                    <a:pt x="18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36" name="Rectangle 180"/>
            <p:cNvSpPr>
              <a:spLocks noChangeAspect="1" noChangeArrowheads="1"/>
            </p:cNvSpPr>
            <p:nvPr/>
          </p:nvSpPr>
          <p:spPr bwMode="auto">
            <a:xfrm>
              <a:off x="3351" y="2339"/>
              <a:ext cx="29" cy="30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37" name="Freeform 181"/>
            <p:cNvSpPr>
              <a:spLocks noChangeAspect="1"/>
            </p:cNvSpPr>
            <p:nvPr/>
          </p:nvSpPr>
          <p:spPr bwMode="auto">
            <a:xfrm flipV="1">
              <a:off x="3320" y="2214"/>
              <a:ext cx="45" cy="140"/>
            </a:xfrm>
            <a:custGeom>
              <a:avLst/>
              <a:gdLst>
                <a:gd name="T0" fmla="*/ 0 w 19"/>
                <a:gd name="T1" fmla="*/ 2147483647 h 55"/>
                <a:gd name="T2" fmla="*/ 2147483647 w 19"/>
                <a:gd name="T3" fmla="*/ 2147483647 h 55"/>
                <a:gd name="T4" fmla="*/ 2147483647 w 19"/>
                <a:gd name="T5" fmla="*/ 0 h 55"/>
                <a:gd name="T6" fmla="*/ 0 60000 65536"/>
                <a:gd name="T7" fmla="*/ 0 60000 65536"/>
                <a:gd name="T8" fmla="*/ 0 60000 65536"/>
                <a:gd name="T9" fmla="*/ 0 w 19"/>
                <a:gd name="T10" fmla="*/ 0 h 55"/>
                <a:gd name="T11" fmla="*/ 19 w 19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5">
                  <a:moveTo>
                    <a:pt x="0" y="55"/>
                  </a:moveTo>
                  <a:lnTo>
                    <a:pt x="19" y="55"/>
                  </a:lnTo>
                  <a:lnTo>
                    <a:pt x="19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38" name="Rectangle 182"/>
            <p:cNvSpPr>
              <a:spLocks noChangeAspect="1" noChangeArrowheads="1"/>
            </p:cNvSpPr>
            <p:nvPr/>
          </p:nvSpPr>
          <p:spPr bwMode="auto">
            <a:xfrm>
              <a:off x="3396" y="2476"/>
              <a:ext cx="28" cy="31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39" name="Freeform 183"/>
            <p:cNvSpPr>
              <a:spLocks noChangeAspect="1"/>
            </p:cNvSpPr>
            <p:nvPr/>
          </p:nvSpPr>
          <p:spPr bwMode="auto">
            <a:xfrm flipV="1">
              <a:off x="3365" y="2354"/>
              <a:ext cx="45" cy="137"/>
            </a:xfrm>
            <a:custGeom>
              <a:avLst/>
              <a:gdLst>
                <a:gd name="T0" fmla="*/ 0 w 19"/>
                <a:gd name="T1" fmla="*/ 2147483647 h 54"/>
                <a:gd name="T2" fmla="*/ 2147483647 w 19"/>
                <a:gd name="T3" fmla="*/ 2147483647 h 54"/>
                <a:gd name="T4" fmla="*/ 2147483647 w 19"/>
                <a:gd name="T5" fmla="*/ 0 h 54"/>
                <a:gd name="T6" fmla="*/ 0 60000 65536"/>
                <a:gd name="T7" fmla="*/ 0 60000 65536"/>
                <a:gd name="T8" fmla="*/ 0 60000 65536"/>
                <a:gd name="T9" fmla="*/ 0 w 19"/>
                <a:gd name="T10" fmla="*/ 0 h 54"/>
                <a:gd name="T11" fmla="*/ 19 w 19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4">
                  <a:moveTo>
                    <a:pt x="0" y="54"/>
                  </a:moveTo>
                  <a:lnTo>
                    <a:pt x="19" y="54"/>
                  </a:lnTo>
                  <a:lnTo>
                    <a:pt x="19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40" name="Rectangle 184"/>
            <p:cNvSpPr>
              <a:spLocks noChangeAspect="1" noChangeArrowheads="1"/>
            </p:cNvSpPr>
            <p:nvPr/>
          </p:nvSpPr>
          <p:spPr bwMode="auto">
            <a:xfrm>
              <a:off x="3418" y="2616"/>
              <a:ext cx="29" cy="30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41" name="Freeform 185"/>
            <p:cNvSpPr>
              <a:spLocks noChangeAspect="1"/>
            </p:cNvSpPr>
            <p:nvPr/>
          </p:nvSpPr>
          <p:spPr bwMode="auto">
            <a:xfrm flipV="1">
              <a:off x="3410" y="2491"/>
              <a:ext cx="22" cy="140"/>
            </a:xfrm>
            <a:custGeom>
              <a:avLst/>
              <a:gdLst>
                <a:gd name="T0" fmla="*/ 0 w 9"/>
                <a:gd name="T1" fmla="*/ 2147483647 h 55"/>
                <a:gd name="T2" fmla="*/ 2147483647 w 9"/>
                <a:gd name="T3" fmla="*/ 2147483647 h 55"/>
                <a:gd name="T4" fmla="*/ 2147483647 w 9"/>
                <a:gd name="T5" fmla="*/ 0 h 55"/>
                <a:gd name="T6" fmla="*/ 0 60000 65536"/>
                <a:gd name="T7" fmla="*/ 0 60000 65536"/>
                <a:gd name="T8" fmla="*/ 0 60000 65536"/>
                <a:gd name="T9" fmla="*/ 0 w 9"/>
                <a:gd name="T10" fmla="*/ 0 h 55"/>
                <a:gd name="T11" fmla="*/ 9 w 9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55">
                  <a:moveTo>
                    <a:pt x="0" y="55"/>
                  </a:moveTo>
                  <a:lnTo>
                    <a:pt x="9" y="55"/>
                  </a:lnTo>
                  <a:lnTo>
                    <a:pt x="9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42" name="Freeform 186"/>
            <p:cNvSpPr>
              <a:spLocks noChangeAspect="1"/>
            </p:cNvSpPr>
            <p:nvPr/>
          </p:nvSpPr>
          <p:spPr bwMode="auto">
            <a:xfrm>
              <a:off x="3432" y="2631"/>
              <a:ext cx="133" cy="1"/>
            </a:xfrm>
            <a:custGeom>
              <a:avLst/>
              <a:gdLst>
                <a:gd name="T0" fmla="*/ 0 w 56"/>
                <a:gd name="T1" fmla="*/ 0 h 1"/>
                <a:gd name="T2" fmla="*/ 2147483647 w 56"/>
                <a:gd name="T3" fmla="*/ 0 h 1"/>
                <a:gd name="T4" fmla="*/ 2147483647 w 56"/>
                <a:gd name="T5" fmla="*/ 0 h 1"/>
                <a:gd name="T6" fmla="*/ 0 60000 65536"/>
                <a:gd name="T7" fmla="*/ 0 60000 65536"/>
                <a:gd name="T8" fmla="*/ 0 60000 65536"/>
                <a:gd name="T9" fmla="*/ 0 w 56"/>
                <a:gd name="T10" fmla="*/ 0 h 1"/>
                <a:gd name="T11" fmla="*/ 56 w 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">
                  <a:moveTo>
                    <a:pt x="0" y="0"/>
                  </a:moveTo>
                  <a:lnTo>
                    <a:pt x="56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43" name="Rectangle 187"/>
            <p:cNvSpPr>
              <a:spLocks noChangeAspect="1" noChangeArrowheads="1"/>
            </p:cNvSpPr>
            <p:nvPr/>
          </p:nvSpPr>
          <p:spPr bwMode="auto">
            <a:xfrm>
              <a:off x="3766" y="2802"/>
              <a:ext cx="27" cy="31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44" name="Freeform 188"/>
            <p:cNvSpPr>
              <a:spLocks noChangeAspect="1"/>
            </p:cNvSpPr>
            <p:nvPr/>
          </p:nvSpPr>
          <p:spPr bwMode="auto">
            <a:xfrm flipV="1">
              <a:off x="3565" y="2631"/>
              <a:ext cx="214" cy="186"/>
            </a:xfrm>
            <a:custGeom>
              <a:avLst/>
              <a:gdLst>
                <a:gd name="T0" fmla="*/ 0 w 90"/>
                <a:gd name="T1" fmla="*/ 2147483647 h 73"/>
                <a:gd name="T2" fmla="*/ 2147483647 w 90"/>
                <a:gd name="T3" fmla="*/ 2147483647 h 73"/>
                <a:gd name="T4" fmla="*/ 2147483647 w 90"/>
                <a:gd name="T5" fmla="*/ 0 h 73"/>
                <a:gd name="T6" fmla="*/ 0 60000 65536"/>
                <a:gd name="T7" fmla="*/ 0 60000 65536"/>
                <a:gd name="T8" fmla="*/ 0 60000 65536"/>
                <a:gd name="T9" fmla="*/ 0 w 90"/>
                <a:gd name="T10" fmla="*/ 0 h 73"/>
                <a:gd name="T11" fmla="*/ 90 w 90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73">
                  <a:moveTo>
                    <a:pt x="0" y="73"/>
                  </a:moveTo>
                  <a:lnTo>
                    <a:pt x="90" y="73"/>
                  </a:lnTo>
                  <a:lnTo>
                    <a:pt x="90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45" name="Rectangle 189"/>
            <p:cNvSpPr>
              <a:spLocks noChangeAspect="1" noChangeArrowheads="1"/>
            </p:cNvSpPr>
            <p:nvPr/>
          </p:nvSpPr>
          <p:spPr bwMode="auto">
            <a:xfrm>
              <a:off x="4208" y="2985"/>
              <a:ext cx="29" cy="30"/>
            </a:xfrm>
            <a:prstGeom prst="rect">
              <a:avLst/>
            </a:prstGeom>
            <a:noFill/>
            <a:ln w="7938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9646" name="Freeform 190"/>
            <p:cNvSpPr>
              <a:spLocks noChangeAspect="1"/>
            </p:cNvSpPr>
            <p:nvPr/>
          </p:nvSpPr>
          <p:spPr bwMode="auto">
            <a:xfrm flipV="1">
              <a:off x="3779" y="2817"/>
              <a:ext cx="443" cy="183"/>
            </a:xfrm>
            <a:custGeom>
              <a:avLst/>
              <a:gdLst>
                <a:gd name="T0" fmla="*/ 0 w 186"/>
                <a:gd name="T1" fmla="*/ 2147483647 h 72"/>
                <a:gd name="T2" fmla="*/ 2147483647 w 186"/>
                <a:gd name="T3" fmla="*/ 2147483647 h 72"/>
                <a:gd name="T4" fmla="*/ 2147483647 w 186"/>
                <a:gd name="T5" fmla="*/ 0 h 72"/>
                <a:gd name="T6" fmla="*/ 0 60000 65536"/>
                <a:gd name="T7" fmla="*/ 0 60000 65536"/>
                <a:gd name="T8" fmla="*/ 0 60000 65536"/>
                <a:gd name="T9" fmla="*/ 0 w 186"/>
                <a:gd name="T10" fmla="*/ 0 h 72"/>
                <a:gd name="T11" fmla="*/ 186 w 186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72">
                  <a:moveTo>
                    <a:pt x="0" y="72"/>
                  </a:moveTo>
                  <a:lnTo>
                    <a:pt x="186" y="72"/>
                  </a:lnTo>
                  <a:lnTo>
                    <a:pt x="186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47" name="Freeform 191"/>
            <p:cNvSpPr>
              <a:spLocks noChangeAspect="1"/>
            </p:cNvSpPr>
            <p:nvPr/>
          </p:nvSpPr>
          <p:spPr bwMode="auto">
            <a:xfrm>
              <a:off x="4223" y="3001"/>
              <a:ext cx="956" cy="1"/>
            </a:xfrm>
            <a:custGeom>
              <a:avLst/>
              <a:gdLst>
                <a:gd name="T0" fmla="*/ 0 w 401"/>
                <a:gd name="T1" fmla="*/ 0 h 1"/>
                <a:gd name="T2" fmla="*/ 2147483647 w 401"/>
                <a:gd name="T3" fmla="*/ 0 h 1"/>
                <a:gd name="T4" fmla="*/ 2147483647 w 401"/>
                <a:gd name="T5" fmla="*/ 0 h 1"/>
                <a:gd name="T6" fmla="*/ 0 60000 65536"/>
                <a:gd name="T7" fmla="*/ 0 60000 65536"/>
                <a:gd name="T8" fmla="*/ 0 60000 65536"/>
                <a:gd name="T9" fmla="*/ 0 w 401"/>
                <a:gd name="T10" fmla="*/ 0 h 1"/>
                <a:gd name="T11" fmla="*/ 401 w 40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1" h="1">
                  <a:moveTo>
                    <a:pt x="0" y="0"/>
                  </a:moveTo>
                  <a:lnTo>
                    <a:pt x="401" y="0"/>
                  </a:lnTo>
                </a:path>
              </a:pathLst>
            </a:custGeom>
            <a:noFill/>
            <a:ln w="800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48" name="Text Box 192"/>
            <p:cNvSpPr txBox="1">
              <a:spLocks noChangeAspect="1" noChangeArrowheads="1"/>
            </p:cNvSpPr>
            <p:nvPr/>
          </p:nvSpPr>
          <p:spPr bwMode="auto">
            <a:xfrm>
              <a:off x="1632" y="1728"/>
              <a:ext cx="124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chemeClr val="accent2"/>
                  </a:solidFill>
                  <a:latin typeface="Arial" pitchFamily="34" charset="0"/>
                </a:rPr>
                <a:t>NIV          199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" pitchFamily="34" charset="0"/>
                </a:rPr>
                <a:t>Controls   4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latin typeface="Arial" pitchFamily="34" charset="0"/>
                </a:rPr>
                <a:t>p = 0.001</a:t>
              </a:r>
            </a:p>
          </p:txBody>
        </p:sp>
        <p:sp>
          <p:nvSpPr>
            <p:cNvPr id="19649" name="Text Box 193"/>
            <p:cNvSpPr txBox="1">
              <a:spLocks noChangeAspect="1" noChangeArrowheads="1"/>
            </p:cNvSpPr>
            <p:nvPr/>
          </p:nvSpPr>
          <p:spPr bwMode="auto">
            <a:xfrm>
              <a:off x="4187" y="1680"/>
              <a:ext cx="133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chemeClr val="accent2"/>
                  </a:solidFill>
                  <a:latin typeface="Arial" pitchFamily="34" charset="0"/>
                </a:rPr>
                <a:t>NIV           127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" pitchFamily="34" charset="0"/>
                </a:rPr>
                <a:t>Controls  121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GB" altLang="en-US" sz="2000" b="1">
                  <a:latin typeface="Arial" pitchFamily="34" charset="0"/>
                </a:rPr>
                <a:t>p = 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08963" cy="8636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What is MND</a:t>
            </a:r>
            <a:endParaRPr lang="en-US" altLang="en-US" sz="40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24862" cy="547211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Invariably fatal, so:</a:t>
            </a:r>
          </a:p>
          <a:p>
            <a:pPr marL="354013" indent="-354013" algn="just" eaLnBrk="1" hangingPunct="1">
              <a:lnSpc>
                <a:spcPct val="80000"/>
              </a:lnSpc>
              <a:defRPr/>
            </a:pPr>
            <a:endParaRPr lang="en-US" altLang="en-US" sz="1400" dirty="0">
              <a:solidFill>
                <a:schemeClr val="bg1"/>
              </a:solidFill>
              <a:latin typeface="Arial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</a:rPr>
              <a:t>m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anagement principles</a:t>
            </a:r>
          </a:p>
          <a:p>
            <a:pPr marL="354013" indent="-354013" algn="just" eaLnBrk="1" hangingPunct="1">
              <a:lnSpc>
                <a:spcPct val="80000"/>
              </a:lnSpc>
              <a:defRPr/>
            </a:pPr>
            <a:endParaRPr lang="en-US" altLang="en-US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Management is palliative from diagnosis</a:t>
            </a:r>
          </a:p>
          <a:p>
            <a:pPr marL="354013" indent="-354013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altLang="en-US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“Treatments” or clinical and therapeutic interventions (e.g. gastrostomy, respiratory support, secretion control, spasticity relief, communication aids </a:t>
            </a:r>
            <a:r>
              <a:rPr lang="en-US" altLang="en-US" dirty="0" err="1" smtClean="0">
                <a:solidFill>
                  <a:schemeClr val="bg1"/>
                </a:solidFill>
                <a:latin typeface="Arial" pitchFamily="34" charset="0"/>
              </a:rPr>
              <a:t>etc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) are for (</a:t>
            </a:r>
            <a:r>
              <a:rPr lang="en-US" altLang="en-US" dirty="0" err="1" smtClean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) symptom relief and (ii) to improved or maintained quality of life</a:t>
            </a:r>
          </a:p>
          <a:p>
            <a:pPr marL="354013" indent="-354013" algn="just" eaLnBrk="1" hangingPunct="1">
              <a:lnSpc>
                <a:spcPct val="80000"/>
              </a:lnSpc>
              <a:defRPr/>
            </a:pPr>
            <a:endParaRPr lang="en-US" altLang="en-US" sz="1400" dirty="0">
              <a:solidFill>
                <a:schemeClr val="bg1"/>
              </a:solidFill>
              <a:latin typeface="Arial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Arial" pitchFamily="34" charset="0"/>
              </a:rPr>
              <a:t>NOT SURVIVAL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Survival &amp; NIV</a:t>
            </a:r>
          </a:p>
        </p:txBody>
      </p:sp>
      <p:grpSp>
        <p:nvGrpSpPr>
          <p:cNvPr id="20483" name="Group 3"/>
          <p:cNvGrpSpPr>
            <a:grpSpLocks noChangeAspect="1"/>
          </p:cNvGrpSpPr>
          <p:nvPr/>
        </p:nvGrpSpPr>
        <p:grpSpPr bwMode="auto">
          <a:xfrm>
            <a:off x="209550" y="1524000"/>
            <a:ext cx="8724900" cy="4953000"/>
            <a:chOff x="132" y="960"/>
            <a:chExt cx="5496" cy="3120"/>
          </a:xfrm>
        </p:grpSpPr>
        <p:sp>
          <p:nvSpPr>
            <p:cNvPr id="20484" name="Rectangle 4"/>
            <p:cNvSpPr>
              <a:spLocks noChangeAspect="1" noChangeArrowheads="1"/>
            </p:cNvSpPr>
            <p:nvPr/>
          </p:nvSpPr>
          <p:spPr bwMode="auto">
            <a:xfrm>
              <a:off x="132" y="960"/>
              <a:ext cx="5496" cy="3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485" name="Text Box 5"/>
            <p:cNvSpPr txBox="1">
              <a:spLocks noChangeAspect="1" noChangeArrowheads="1"/>
            </p:cNvSpPr>
            <p:nvPr/>
          </p:nvSpPr>
          <p:spPr bwMode="auto">
            <a:xfrm>
              <a:off x="2760" y="3730"/>
              <a:ext cx="14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Arial" pitchFamily="34" charset="0"/>
                </a:rPr>
                <a:t>Days</a:t>
              </a:r>
            </a:p>
          </p:txBody>
        </p:sp>
        <p:sp>
          <p:nvSpPr>
            <p:cNvPr id="20486" name="Freeform 6"/>
            <p:cNvSpPr>
              <a:spLocks noChangeAspect="1"/>
            </p:cNvSpPr>
            <p:nvPr/>
          </p:nvSpPr>
          <p:spPr bwMode="auto">
            <a:xfrm flipV="1">
              <a:off x="3105" y="1530"/>
              <a:ext cx="2345" cy="2041"/>
            </a:xfrm>
            <a:custGeom>
              <a:avLst/>
              <a:gdLst>
                <a:gd name="T0" fmla="*/ 0 w 900"/>
                <a:gd name="T1" fmla="*/ 2147483647 h 600"/>
                <a:gd name="T2" fmla="*/ 0 w 900"/>
                <a:gd name="T3" fmla="*/ 0 h 600"/>
                <a:gd name="T4" fmla="*/ 2147483647 w 900"/>
                <a:gd name="T5" fmla="*/ 0 h 600"/>
                <a:gd name="T6" fmla="*/ 0 60000 65536"/>
                <a:gd name="T7" fmla="*/ 0 60000 65536"/>
                <a:gd name="T8" fmla="*/ 0 60000 65536"/>
                <a:gd name="T9" fmla="*/ 0 w 900"/>
                <a:gd name="T10" fmla="*/ 0 h 600"/>
                <a:gd name="T11" fmla="*/ 900 w 900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0" h="600">
                  <a:moveTo>
                    <a:pt x="0" y="600"/>
                  </a:moveTo>
                  <a:lnTo>
                    <a:pt x="0" y="0"/>
                  </a:lnTo>
                  <a:lnTo>
                    <a:pt x="90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7" name="Rectangle 7"/>
            <p:cNvSpPr>
              <a:spLocks noChangeAspect="1" noChangeArrowheads="1"/>
            </p:cNvSpPr>
            <p:nvPr/>
          </p:nvSpPr>
          <p:spPr bwMode="auto">
            <a:xfrm>
              <a:off x="3082" y="362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488" name="Line 8"/>
            <p:cNvSpPr>
              <a:spLocks noChangeAspect="1" noChangeShapeType="1"/>
            </p:cNvSpPr>
            <p:nvPr/>
          </p:nvSpPr>
          <p:spPr bwMode="auto">
            <a:xfrm flipV="1">
              <a:off x="3105" y="3571"/>
              <a:ext cx="1" cy="4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9" name="Line 9"/>
            <p:cNvSpPr>
              <a:spLocks noChangeAspect="1" noChangeShapeType="1"/>
            </p:cNvSpPr>
            <p:nvPr/>
          </p:nvSpPr>
          <p:spPr bwMode="auto">
            <a:xfrm flipV="1">
              <a:off x="3224" y="3571"/>
              <a:ext cx="0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0" name="Line 10"/>
            <p:cNvSpPr>
              <a:spLocks noChangeAspect="1" noChangeShapeType="1"/>
            </p:cNvSpPr>
            <p:nvPr/>
          </p:nvSpPr>
          <p:spPr bwMode="auto">
            <a:xfrm flipV="1">
              <a:off x="3341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1" name="Line 11"/>
            <p:cNvSpPr>
              <a:spLocks noChangeAspect="1" noChangeShapeType="1"/>
            </p:cNvSpPr>
            <p:nvPr/>
          </p:nvSpPr>
          <p:spPr bwMode="auto">
            <a:xfrm flipV="1">
              <a:off x="3458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2" name="Line 12"/>
            <p:cNvSpPr>
              <a:spLocks noChangeAspect="1" noChangeShapeType="1"/>
            </p:cNvSpPr>
            <p:nvPr/>
          </p:nvSpPr>
          <p:spPr bwMode="auto">
            <a:xfrm flipV="1">
              <a:off x="3575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3" name="Rectangle 13"/>
            <p:cNvSpPr>
              <a:spLocks noChangeAspect="1" noChangeArrowheads="1"/>
            </p:cNvSpPr>
            <p:nvPr/>
          </p:nvSpPr>
          <p:spPr bwMode="auto">
            <a:xfrm>
              <a:off x="3644" y="362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375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494" name="Line 14"/>
            <p:cNvSpPr>
              <a:spLocks noChangeAspect="1" noChangeShapeType="1"/>
            </p:cNvSpPr>
            <p:nvPr/>
          </p:nvSpPr>
          <p:spPr bwMode="auto">
            <a:xfrm flipV="1">
              <a:off x="3692" y="3571"/>
              <a:ext cx="1" cy="4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5" name="Line 15"/>
            <p:cNvSpPr>
              <a:spLocks noChangeAspect="1" noChangeShapeType="1"/>
            </p:cNvSpPr>
            <p:nvPr/>
          </p:nvSpPr>
          <p:spPr bwMode="auto">
            <a:xfrm flipV="1">
              <a:off x="3809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6" name="Line 16"/>
            <p:cNvSpPr>
              <a:spLocks noChangeAspect="1" noChangeShapeType="1"/>
            </p:cNvSpPr>
            <p:nvPr/>
          </p:nvSpPr>
          <p:spPr bwMode="auto">
            <a:xfrm flipV="1">
              <a:off x="3927" y="3571"/>
              <a:ext cx="0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7" name="Line 17"/>
            <p:cNvSpPr>
              <a:spLocks noChangeAspect="1" noChangeShapeType="1"/>
            </p:cNvSpPr>
            <p:nvPr/>
          </p:nvSpPr>
          <p:spPr bwMode="auto">
            <a:xfrm flipV="1">
              <a:off x="4044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8" name="Line 18"/>
            <p:cNvSpPr>
              <a:spLocks noChangeAspect="1" noChangeShapeType="1"/>
            </p:cNvSpPr>
            <p:nvPr/>
          </p:nvSpPr>
          <p:spPr bwMode="auto">
            <a:xfrm flipV="1">
              <a:off x="4161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9" name="Rectangle 19"/>
            <p:cNvSpPr>
              <a:spLocks noChangeAspect="1" noChangeArrowheads="1"/>
            </p:cNvSpPr>
            <p:nvPr/>
          </p:nvSpPr>
          <p:spPr bwMode="auto">
            <a:xfrm>
              <a:off x="4230" y="362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750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00" name="Line 20"/>
            <p:cNvSpPr>
              <a:spLocks noChangeAspect="1" noChangeShapeType="1"/>
            </p:cNvSpPr>
            <p:nvPr/>
          </p:nvSpPr>
          <p:spPr bwMode="auto">
            <a:xfrm flipV="1">
              <a:off x="4278" y="3571"/>
              <a:ext cx="1" cy="4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1" name="Line 21"/>
            <p:cNvSpPr>
              <a:spLocks noChangeAspect="1" noChangeShapeType="1"/>
            </p:cNvSpPr>
            <p:nvPr/>
          </p:nvSpPr>
          <p:spPr bwMode="auto">
            <a:xfrm flipV="1">
              <a:off x="4395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2" name="Line 22"/>
            <p:cNvSpPr>
              <a:spLocks noChangeAspect="1" noChangeShapeType="1"/>
            </p:cNvSpPr>
            <p:nvPr/>
          </p:nvSpPr>
          <p:spPr bwMode="auto">
            <a:xfrm flipV="1">
              <a:off x="4512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3" name="Line 23"/>
            <p:cNvSpPr>
              <a:spLocks noChangeAspect="1" noChangeShapeType="1"/>
            </p:cNvSpPr>
            <p:nvPr/>
          </p:nvSpPr>
          <p:spPr bwMode="auto">
            <a:xfrm flipV="1">
              <a:off x="4630" y="3571"/>
              <a:ext cx="0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4" name="Line 24"/>
            <p:cNvSpPr>
              <a:spLocks noChangeAspect="1" noChangeShapeType="1"/>
            </p:cNvSpPr>
            <p:nvPr/>
          </p:nvSpPr>
          <p:spPr bwMode="auto">
            <a:xfrm flipV="1">
              <a:off x="4747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5" name="Rectangle 25"/>
            <p:cNvSpPr>
              <a:spLocks noChangeAspect="1" noChangeArrowheads="1"/>
            </p:cNvSpPr>
            <p:nvPr/>
          </p:nvSpPr>
          <p:spPr bwMode="auto">
            <a:xfrm>
              <a:off x="4802" y="3629"/>
              <a:ext cx="2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1125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06" name="Line 26"/>
            <p:cNvSpPr>
              <a:spLocks noChangeAspect="1" noChangeShapeType="1"/>
            </p:cNvSpPr>
            <p:nvPr/>
          </p:nvSpPr>
          <p:spPr bwMode="auto">
            <a:xfrm flipV="1">
              <a:off x="4864" y="3571"/>
              <a:ext cx="1" cy="4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7" name="Line 27"/>
            <p:cNvSpPr>
              <a:spLocks noChangeAspect="1" noChangeShapeType="1"/>
            </p:cNvSpPr>
            <p:nvPr/>
          </p:nvSpPr>
          <p:spPr bwMode="auto">
            <a:xfrm flipV="1">
              <a:off x="4981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8" name="Line 28"/>
            <p:cNvSpPr>
              <a:spLocks noChangeAspect="1" noChangeShapeType="1"/>
            </p:cNvSpPr>
            <p:nvPr/>
          </p:nvSpPr>
          <p:spPr bwMode="auto">
            <a:xfrm flipV="1">
              <a:off x="5098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9" name="Line 29"/>
            <p:cNvSpPr>
              <a:spLocks noChangeAspect="1" noChangeShapeType="1"/>
            </p:cNvSpPr>
            <p:nvPr/>
          </p:nvSpPr>
          <p:spPr bwMode="auto">
            <a:xfrm flipV="1">
              <a:off x="5215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0" name="Line 30"/>
            <p:cNvSpPr>
              <a:spLocks noChangeAspect="1" noChangeShapeType="1"/>
            </p:cNvSpPr>
            <p:nvPr/>
          </p:nvSpPr>
          <p:spPr bwMode="auto">
            <a:xfrm flipV="1">
              <a:off x="5333" y="3571"/>
              <a:ext cx="1" cy="2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1" name="Rectangle 31"/>
            <p:cNvSpPr>
              <a:spLocks noChangeAspect="1" noChangeArrowheads="1"/>
            </p:cNvSpPr>
            <p:nvPr/>
          </p:nvSpPr>
          <p:spPr bwMode="auto">
            <a:xfrm>
              <a:off x="5364" y="3629"/>
              <a:ext cx="2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1500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12" name="Line 32"/>
            <p:cNvSpPr>
              <a:spLocks noChangeAspect="1" noChangeShapeType="1"/>
            </p:cNvSpPr>
            <p:nvPr/>
          </p:nvSpPr>
          <p:spPr bwMode="auto">
            <a:xfrm flipV="1">
              <a:off x="5450" y="3571"/>
              <a:ext cx="1" cy="4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3" name="Rectangle 33"/>
            <p:cNvSpPr>
              <a:spLocks noChangeAspect="1" noChangeArrowheads="1"/>
            </p:cNvSpPr>
            <p:nvPr/>
          </p:nvSpPr>
          <p:spPr bwMode="auto">
            <a:xfrm>
              <a:off x="2868" y="352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0.00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14" name="Line 34"/>
            <p:cNvSpPr>
              <a:spLocks noChangeAspect="1" noChangeShapeType="1"/>
            </p:cNvSpPr>
            <p:nvPr/>
          </p:nvSpPr>
          <p:spPr bwMode="auto">
            <a:xfrm>
              <a:off x="3074" y="3571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5" name="Line 35"/>
            <p:cNvSpPr>
              <a:spLocks noChangeAspect="1" noChangeShapeType="1"/>
            </p:cNvSpPr>
            <p:nvPr/>
          </p:nvSpPr>
          <p:spPr bwMode="auto">
            <a:xfrm>
              <a:off x="3087" y="3469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6" name="Line 36"/>
            <p:cNvSpPr>
              <a:spLocks noChangeAspect="1" noChangeShapeType="1"/>
            </p:cNvSpPr>
            <p:nvPr/>
          </p:nvSpPr>
          <p:spPr bwMode="auto">
            <a:xfrm>
              <a:off x="3087" y="3367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7" name="Line 37"/>
            <p:cNvSpPr>
              <a:spLocks noChangeAspect="1" noChangeShapeType="1"/>
            </p:cNvSpPr>
            <p:nvPr/>
          </p:nvSpPr>
          <p:spPr bwMode="auto">
            <a:xfrm>
              <a:off x="3087" y="3265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8" name="Line 38"/>
            <p:cNvSpPr>
              <a:spLocks noChangeAspect="1" noChangeShapeType="1"/>
            </p:cNvSpPr>
            <p:nvPr/>
          </p:nvSpPr>
          <p:spPr bwMode="auto">
            <a:xfrm>
              <a:off x="3087" y="3163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9" name="Rectangle 39"/>
            <p:cNvSpPr>
              <a:spLocks noChangeAspect="1" noChangeArrowheads="1"/>
            </p:cNvSpPr>
            <p:nvPr/>
          </p:nvSpPr>
          <p:spPr bwMode="auto">
            <a:xfrm>
              <a:off x="2868" y="301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0.25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20" name="Line 40"/>
            <p:cNvSpPr>
              <a:spLocks noChangeAspect="1" noChangeShapeType="1"/>
            </p:cNvSpPr>
            <p:nvPr/>
          </p:nvSpPr>
          <p:spPr bwMode="auto">
            <a:xfrm>
              <a:off x="3074" y="3061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1" name="Line 41"/>
            <p:cNvSpPr>
              <a:spLocks noChangeAspect="1" noChangeShapeType="1"/>
            </p:cNvSpPr>
            <p:nvPr/>
          </p:nvSpPr>
          <p:spPr bwMode="auto">
            <a:xfrm>
              <a:off x="3087" y="2959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2" name="Line 42"/>
            <p:cNvSpPr>
              <a:spLocks noChangeAspect="1" noChangeShapeType="1"/>
            </p:cNvSpPr>
            <p:nvPr/>
          </p:nvSpPr>
          <p:spPr bwMode="auto">
            <a:xfrm>
              <a:off x="3087" y="2856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3" name="Line 43"/>
            <p:cNvSpPr>
              <a:spLocks noChangeAspect="1" noChangeShapeType="1"/>
            </p:cNvSpPr>
            <p:nvPr/>
          </p:nvSpPr>
          <p:spPr bwMode="auto">
            <a:xfrm>
              <a:off x="3087" y="2754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4" name="Line 44"/>
            <p:cNvSpPr>
              <a:spLocks noChangeAspect="1" noChangeShapeType="1"/>
            </p:cNvSpPr>
            <p:nvPr/>
          </p:nvSpPr>
          <p:spPr bwMode="auto">
            <a:xfrm>
              <a:off x="3087" y="2652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5" name="Rectangle 45"/>
            <p:cNvSpPr>
              <a:spLocks noChangeAspect="1" noChangeArrowheads="1"/>
            </p:cNvSpPr>
            <p:nvPr/>
          </p:nvSpPr>
          <p:spPr bwMode="auto">
            <a:xfrm>
              <a:off x="2868" y="2508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0.50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26" name="Line 46"/>
            <p:cNvSpPr>
              <a:spLocks noChangeAspect="1" noChangeShapeType="1"/>
            </p:cNvSpPr>
            <p:nvPr/>
          </p:nvSpPr>
          <p:spPr bwMode="auto">
            <a:xfrm>
              <a:off x="3074" y="2550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7" name="Line 47"/>
            <p:cNvSpPr>
              <a:spLocks noChangeAspect="1" noChangeShapeType="1"/>
            </p:cNvSpPr>
            <p:nvPr/>
          </p:nvSpPr>
          <p:spPr bwMode="auto">
            <a:xfrm>
              <a:off x="3087" y="2448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8" name="Line 48"/>
            <p:cNvSpPr>
              <a:spLocks noChangeAspect="1" noChangeShapeType="1"/>
            </p:cNvSpPr>
            <p:nvPr/>
          </p:nvSpPr>
          <p:spPr bwMode="auto">
            <a:xfrm>
              <a:off x="3087" y="2346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29" name="Line 49"/>
            <p:cNvSpPr>
              <a:spLocks noChangeAspect="1" noChangeShapeType="1"/>
            </p:cNvSpPr>
            <p:nvPr/>
          </p:nvSpPr>
          <p:spPr bwMode="auto">
            <a:xfrm>
              <a:off x="3087" y="2244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0" name="Line 50"/>
            <p:cNvSpPr>
              <a:spLocks noChangeAspect="1" noChangeShapeType="1"/>
            </p:cNvSpPr>
            <p:nvPr/>
          </p:nvSpPr>
          <p:spPr bwMode="auto">
            <a:xfrm>
              <a:off x="3087" y="2142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1" name="Rectangle 51"/>
            <p:cNvSpPr>
              <a:spLocks noChangeAspect="1" noChangeArrowheads="1"/>
            </p:cNvSpPr>
            <p:nvPr/>
          </p:nvSpPr>
          <p:spPr bwMode="auto">
            <a:xfrm>
              <a:off x="2868" y="1998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0.75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32" name="Line 52"/>
            <p:cNvSpPr>
              <a:spLocks noChangeAspect="1" noChangeShapeType="1"/>
            </p:cNvSpPr>
            <p:nvPr/>
          </p:nvSpPr>
          <p:spPr bwMode="auto">
            <a:xfrm>
              <a:off x="3074" y="2040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3" name="Line 53"/>
            <p:cNvSpPr>
              <a:spLocks noChangeAspect="1" noChangeShapeType="1"/>
            </p:cNvSpPr>
            <p:nvPr/>
          </p:nvSpPr>
          <p:spPr bwMode="auto">
            <a:xfrm>
              <a:off x="3087" y="1938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4" name="Line 54"/>
            <p:cNvSpPr>
              <a:spLocks noChangeAspect="1" noChangeShapeType="1"/>
            </p:cNvSpPr>
            <p:nvPr/>
          </p:nvSpPr>
          <p:spPr bwMode="auto">
            <a:xfrm>
              <a:off x="3087" y="1836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5" name="Line 55"/>
            <p:cNvSpPr>
              <a:spLocks noChangeAspect="1" noChangeShapeType="1"/>
            </p:cNvSpPr>
            <p:nvPr/>
          </p:nvSpPr>
          <p:spPr bwMode="auto">
            <a:xfrm>
              <a:off x="3087" y="1734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6" name="Line 56"/>
            <p:cNvSpPr>
              <a:spLocks noChangeAspect="1" noChangeShapeType="1"/>
            </p:cNvSpPr>
            <p:nvPr/>
          </p:nvSpPr>
          <p:spPr bwMode="auto">
            <a:xfrm>
              <a:off x="3087" y="1632"/>
              <a:ext cx="1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7" name="Rectangle 57"/>
            <p:cNvSpPr>
              <a:spLocks noChangeAspect="1" noChangeArrowheads="1"/>
            </p:cNvSpPr>
            <p:nvPr/>
          </p:nvSpPr>
          <p:spPr bwMode="auto">
            <a:xfrm>
              <a:off x="2868" y="1488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1.00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38" name="Line 58"/>
            <p:cNvSpPr>
              <a:spLocks noChangeAspect="1" noChangeShapeType="1"/>
            </p:cNvSpPr>
            <p:nvPr/>
          </p:nvSpPr>
          <p:spPr bwMode="auto">
            <a:xfrm>
              <a:off x="3074" y="1530"/>
              <a:ext cx="3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9" name="Oval 59"/>
            <p:cNvSpPr>
              <a:spLocks noChangeAspect="1" noChangeArrowheads="1"/>
            </p:cNvSpPr>
            <p:nvPr/>
          </p:nvSpPr>
          <p:spPr bwMode="auto">
            <a:xfrm>
              <a:off x="3101" y="1713"/>
              <a:ext cx="28" cy="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40" name="Freeform 60"/>
            <p:cNvSpPr>
              <a:spLocks noChangeAspect="1"/>
            </p:cNvSpPr>
            <p:nvPr/>
          </p:nvSpPr>
          <p:spPr bwMode="auto">
            <a:xfrm flipV="1">
              <a:off x="3105" y="1530"/>
              <a:ext cx="12" cy="204"/>
            </a:xfrm>
            <a:custGeom>
              <a:avLst/>
              <a:gdLst>
                <a:gd name="T0" fmla="*/ 0 w 4"/>
                <a:gd name="T1" fmla="*/ 2147483647 h 60"/>
                <a:gd name="T2" fmla="*/ 2147483647 w 4"/>
                <a:gd name="T3" fmla="*/ 2147483647 h 60"/>
                <a:gd name="T4" fmla="*/ 2147483647 w 4"/>
                <a:gd name="T5" fmla="*/ 0 h 60"/>
                <a:gd name="T6" fmla="*/ 0 60000 65536"/>
                <a:gd name="T7" fmla="*/ 0 60000 65536"/>
                <a:gd name="T8" fmla="*/ 0 60000 65536"/>
                <a:gd name="T9" fmla="*/ 0 w 4"/>
                <a:gd name="T10" fmla="*/ 0 h 60"/>
                <a:gd name="T11" fmla="*/ 4 w 4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60">
                  <a:moveTo>
                    <a:pt x="0" y="60"/>
                  </a:moveTo>
                  <a:lnTo>
                    <a:pt x="4" y="60"/>
                  </a:lnTo>
                  <a:lnTo>
                    <a:pt x="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1" name="Oval 61"/>
            <p:cNvSpPr>
              <a:spLocks noChangeAspect="1" noChangeArrowheads="1"/>
            </p:cNvSpPr>
            <p:nvPr/>
          </p:nvSpPr>
          <p:spPr bwMode="auto">
            <a:xfrm>
              <a:off x="3166" y="1918"/>
              <a:ext cx="28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42" name="Freeform 62"/>
            <p:cNvSpPr>
              <a:spLocks noChangeAspect="1"/>
            </p:cNvSpPr>
            <p:nvPr/>
          </p:nvSpPr>
          <p:spPr bwMode="auto">
            <a:xfrm flipV="1">
              <a:off x="3117" y="1734"/>
              <a:ext cx="64" cy="204"/>
            </a:xfrm>
            <a:custGeom>
              <a:avLst/>
              <a:gdLst>
                <a:gd name="T0" fmla="*/ 0 w 25"/>
                <a:gd name="T1" fmla="*/ 2147483647 h 60"/>
                <a:gd name="T2" fmla="*/ 2147483647 w 25"/>
                <a:gd name="T3" fmla="*/ 2147483647 h 60"/>
                <a:gd name="T4" fmla="*/ 2147483647 w 25"/>
                <a:gd name="T5" fmla="*/ 0 h 60"/>
                <a:gd name="T6" fmla="*/ 0 60000 65536"/>
                <a:gd name="T7" fmla="*/ 0 60000 65536"/>
                <a:gd name="T8" fmla="*/ 0 60000 65536"/>
                <a:gd name="T9" fmla="*/ 0 w 25"/>
                <a:gd name="T10" fmla="*/ 0 h 60"/>
                <a:gd name="T11" fmla="*/ 25 w 25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60">
                  <a:moveTo>
                    <a:pt x="0" y="60"/>
                  </a:moveTo>
                  <a:lnTo>
                    <a:pt x="25" y="6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3" name="Oval 63"/>
            <p:cNvSpPr>
              <a:spLocks noChangeAspect="1" noChangeArrowheads="1"/>
            </p:cNvSpPr>
            <p:nvPr/>
          </p:nvSpPr>
          <p:spPr bwMode="auto">
            <a:xfrm>
              <a:off x="3246" y="2122"/>
              <a:ext cx="30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44" name="Freeform 64"/>
            <p:cNvSpPr>
              <a:spLocks noChangeAspect="1"/>
            </p:cNvSpPr>
            <p:nvPr/>
          </p:nvSpPr>
          <p:spPr bwMode="auto">
            <a:xfrm flipV="1">
              <a:off x="3181" y="1938"/>
              <a:ext cx="81" cy="204"/>
            </a:xfrm>
            <a:custGeom>
              <a:avLst/>
              <a:gdLst>
                <a:gd name="T0" fmla="*/ 0 w 31"/>
                <a:gd name="T1" fmla="*/ 2147483647 h 60"/>
                <a:gd name="T2" fmla="*/ 2147483647 w 31"/>
                <a:gd name="T3" fmla="*/ 2147483647 h 60"/>
                <a:gd name="T4" fmla="*/ 2147483647 w 31"/>
                <a:gd name="T5" fmla="*/ 0 h 60"/>
                <a:gd name="T6" fmla="*/ 0 60000 65536"/>
                <a:gd name="T7" fmla="*/ 0 60000 65536"/>
                <a:gd name="T8" fmla="*/ 0 60000 65536"/>
                <a:gd name="T9" fmla="*/ 0 w 31"/>
                <a:gd name="T10" fmla="*/ 0 h 60"/>
                <a:gd name="T11" fmla="*/ 31 w 31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0">
                  <a:moveTo>
                    <a:pt x="0" y="60"/>
                  </a:moveTo>
                  <a:lnTo>
                    <a:pt x="31" y="60"/>
                  </a:lnTo>
                  <a:lnTo>
                    <a:pt x="3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5" name="Oval 65"/>
            <p:cNvSpPr>
              <a:spLocks noChangeAspect="1" noChangeArrowheads="1"/>
            </p:cNvSpPr>
            <p:nvPr/>
          </p:nvSpPr>
          <p:spPr bwMode="auto">
            <a:xfrm>
              <a:off x="3455" y="2326"/>
              <a:ext cx="28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46" name="Freeform 66"/>
            <p:cNvSpPr>
              <a:spLocks noChangeAspect="1"/>
            </p:cNvSpPr>
            <p:nvPr/>
          </p:nvSpPr>
          <p:spPr bwMode="auto">
            <a:xfrm flipV="1">
              <a:off x="3262" y="2142"/>
              <a:ext cx="208" cy="204"/>
            </a:xfrm>
            <a:custGeom>
              <a:avLst/>
              <a:gdLst>
                <a:gd name="T0" fmla="*/ 0 w 80"/>
                <a:gd name="T1" fmla="*/ 2147483647 h 60"/>
                <a:gd name="T2" fmla="*/ 2147483647 w 80"/>
                <a:gd name="T3" fmla="*/ 2147483647 h 60"/>
                <a:gd name="T4" fmla="*/ 2147483647 w 80"/>
                <a:gd name="T5" fmla="*/ 0 h 60"/>
                <a:gd name="T6" fmla="*/ 0 60000 65536"/>
                <a:gd name="T7" fmla="*/ 0 60000 65536"/>
                <a:gd name="T8" fmla="*/ 0 60000 65536"/>
                <a:gd name="T9" fmla="*/ 0 w 80"/>
                <a:gd name="T10" fmla="*/ 0 h 60"/>
                <a:gd name="T11" fmla="*/ 80 w 8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60">
                  <a:moveTo>
                    <a:pt x="0" y="60"/>
                  </a:moveTo>
                  <a:lnTo>
                    <a:pt x="80" y="60"/>
                  </a:lnTo>
                  <a:lnTo>
                    <a:pt x="8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7" name="Oval 67"/>
            <p:cNvSpPr>
              <a:spLocks noChangeAspect="1" noChangeArrowheads="1"/>
            </p:cNvSpPr>
            <p:nvPr/>
          </p:nvSpPr>
          <p:spPr bwMode="auto">
            <a:xfrm>
              <a:off x="3473" y="2530"/>
              <a:ext cx="28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48" name="Freeform 68"/>
            <p:cNvSpPr>
              <a:spLocks noChangeAspect="1"/>
            </p:cNvSpPr>
            <p:nvPr/>
          </p:nvSpPr>
          <p:spPr bwMode="auto">
            <a:xfrm flipV="1">
              <a:off x="3470" y="2346"/>
              <a:ext cx="19" cy="204"/>
            </a:xfrm>
            <a:custGeom>
              <a:avLst/>
              <a:gdLst>
                <a:gd name="T0" fmla="*/ 0 w 7"/>
                <a:gd name="T1" fmla="*/ 2147483647 h 60"/>
                <a:gd name="T2" fmla="*/ 2147483647 w 7"/>
                <a:gd name="T3" fmla="*/ 2147483647 h 60"/>
                <a:gd name="T4" fmla="*/ 2147483647 w 7"/>
                <a:gd name="T5" fmla="*/ 0 h 60"/>
                <a:gd name="T6" fmla="*/ 0 60000 65536"/>
                <a:gd name="T7" fmla="*/ 0 60000 65536"/>
                <a:gd name="T8" fmla="*/ 0 60000 65536"/>
                <a:gd name="T9" fmla="*/ 0 w 7"/>
                <a:gd name="T10" fmla="*/ 0 h 60"/>
                <a:gd name="T11" fmla="*/ 7 w 7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0">
                  <a:moveTo>
                    <a:pt x="0" y="60"/>
                  </a:moveTo>
                  <a:lnTo>
                    <a:pt x="7" y="60"/>
                  </a:lnTo>
                  <a:lnTo>
                    <a:pt x="7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49" name="Oval 69"/>
            <p:cNvSpPr>
              <a:spLocks noChangeAspect="1" noChangeArrowheads="1"/>
            </p:cNvSpPr>
            <p:nvPr/>
          </p:nvSpPr>
          <p:spPr bwMode="auto">
            <a:xfrm>
              <a:off x="3522" y="2939"/>
              <a:ext cx="29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50" name="Freeform 70"/>
            <p:cNvSpPr>
              <a:spLocks noChangeAspect="1"/>
            </p:cNvSpPr>
            <p:nvPr/>
          </p:nvSpPr>
          <p:spPr bwMode="auto">
            <a:xfrm flipV="1">
              <a:off x="3489" y="2550"/>
              <a:ext cx="49" cy="409"/>
            </a:xfrm>
            <a:custGeom>
              <a:avLst/>
              <a:gdLst>
                <a:gd name="T0" fmla="*/ 0 w 19"/>
                <a:gd name="T1" fmla="*/ 2147483647 h 120"/>
                <a:gd name="T2" fmla="*/ 2147483647 w 19"/>
                <a:gd name="T3" fmla="*/ 2147483647 h 120"/>
                <a:gd name="T4" fmla="*/ 2147483647 w 19"/>
                <a:gd name="T5" fmla="*/ 0 h 120"/>
                <a:gd name="T6" fmla="*/ 0 60000 65536"/>
                <a:gd name="T7" fmla="*/ 0 60000 65536"/>
                <a:gd name="T8" fmla="*/ 0 60000 65536"/>
                <a:gd name="T9" fmla="*/ 0 w 19"/>
                <a:gd name="T10" fmla="*/ 0 h 120"/>
                <a:gd name="T11" fmla="*/ 19 w 19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20">
                  <a:moveTo>
                    <a:pt x="0" y="120"/>
                  </a:moveTo>
                  <a:lnTo>
                    <a:pt x="19" y="120"/>
                  </a:lnTo>
                  <a:lnTo>
                    <a:pt x="1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51" name="Oval 71"/>
            <p:cNvSpPr>
              <a:spLocks noChangeAspect="1" noChangeArrowheads="1"/>
            </p:cNvSpPr>
            <p:nvPr/>
          </p:nvSpPr>
          <p:spPr bwMode="auto">
            <a:xfrm>
              <a:off x="3596" y="3143"/>
              <a:ext cx="28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52" name="Freeform 72"/>
            <p:cNvSpPr>
              <a:spLocks noChangeAspect="1"/>
            </p:cNvSpPr>
            <p:nvPr/>
          </p:nvSpPr>
          <p:spPr bwMode="auto">
            <a:xfrm flipV="1">
              <a:off x="3538" y="2959"/>
              <a:ext cx="73" cy="204"/>
            </a:xfrm>
            <a:custGeom>
              <a:avLst/>
              <a:gdLst>
                <a:gd name="T0" fmla="*/ 0 w 28"/>
                <a:gd name="T1" fmla="*/ 2147483647 h 60"/>
                <a:gd name="T2" fmla="*/ 2147483647 w 28"/>
                <a:gd name="T3" fmla="*/ 2147483647 h 60"/>
                <a:gd name="T4" fmla="*/ 2147483647 w 28"/>
                <a:gd name="T5" fmla="*/ 0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28" y="60"/>
                  </a:lnTo>
                  <a:lnTo>
                    <a:pt x="2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53" name="Oval 73"/>
            <p:cNvSpPr>
              <a:spLocks noChangeAspect="1" noChangeArrowheads="1"/>
            </p:cNvSpPr>
            <p:nvPr/>
          </p:nvSpPr>
          <p:spPr bwMode="auto">
            <a:xfrm>
              <a:off x="3824" y="3347"/>
              <a:ext cx="30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54" name="Freeform 74"/>
            <p:cNvSpPr>
              <a:spLocks noChangeAspect="1"/>
            </p:cNvSpPr>
            <p:nvPr/>
          </p:nvSpPr>
          <p:spPr bwMode="auto">
            <a:xfrm flipV="1">
              <a:off x="3611" y="3163"/>
              <a:ext cx="230" cy="204"/>
            </a:xfrm>
            <a:custGeom>
              <a:avLst/>
              <a:gdLst>
                <a:gd name="T0" fmla="*/ 0 w 88"/>
                <a:gd name="T1" fmla="*/ 2147483647 h 60"/>
                <a:gd name="T2" fmla="*/ 2147483647 w 88"/>
                <a:gd name="T3" fmla="*/ 2147483647 h 60"/>
                <a:gd name="T4" fmla="*/ 2147483647 w 88"/>
                <a:gd name="T5" fmla="*/ 0 h 60"/>
                <a:gd name="T6" fmla="*/ 0 60000 65536"/>
                <a:gd name="T7" fmla="*/ 0 60000 65536"/>
                <a:gd name="T8" fmla="*/ 0 60000 65536"/>
                <a:gd name="T9" fmla="*/ 0 w 88"/>
                <a:gd name="T10" fmla="*/ 0 h 60"/>
                <a:gd name="T11" fmla="*/ 88 w 8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60">
                  <a:moveTo>
                    <a:pt x="0" y="60"/>
                  </a:moveTo>
                  <a:lnTo>
                    <a:pt x="88" y="60"/>
                  </a:lnTo>
                  <a:lnTo>
                    <a:pt x="8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55" name="Oval 75"/>
            <p:cNvSpPr>
              <a:spLocks noChangeAspect="1" noChangeArrowheads="1"/>
            </p:cNvSpPr>
            <p:nvPr/>
          </p:nvSpPr>
          <p:spPr bwMode="auto">
            <a:xfrm>
              <a:off x="4463" y="3551"/>
              <a:ext cx="29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56" name="Freeform 76"/>
            <p:cNvSpPr>
              <a:spLocks noChangeAspect="1"/>
            </p:cNvSpPr>
            <p:nvPr/>
          </p:nvSpPr>
          <p:spPr bwMode="auto">
            <a:xfrm flipV="1">
              <a:off x="3841" y="3367"/>
              <a:ext cx="637" cy="204"/>
            </a:xfrm>
            <a:custGeom>
              <a:avLst/>
              <a:gdLst>
                <a:gd name="T0" fmla="*/ 0 w 245"/>
                <a:gd name="T1" fmla="*/ 2147483647 h 60"/>
                <a:gd name="T2" fmla="*/ 2147483647 w 245"/>
                <a:gd name="T3" fmla="*/ 2147483647 h 60"/>
                <a:gd name="T4" fmla="*/ 2147483647 w 245"/>
                <a:gd name="T5" fmla="*/ 0 h 60"/>
                <a:gd name="T6" fmla="*/ 0 60000 65536"/>
                <a:gd name="T7" fmla="*/ 0 60000 65536"/>
                <a:gd name="T8" fmla="*/ 0 60000 65536"/>
                <a:gd name="T9" fmla="*/ 0 w 245"/>
                <a:gd name="T10" fmla="*/ 0 h 60"/>
                <a:gd name="T11" fmla="*/ 245 w 245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" h="60">
                  <a:moveTo>
                    <a:pt x="0" y="60"/>
                  </a:moveTo>
                  <a:lnTo>
                    <a:pt x="245" y="60"/>
                  </a:lnTo>
                  <a:lnTo>
                    <a:pt x="24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57" name="Rectangle 77"/>
            <p:cNvSpPr>
              <a:spLocks noChangeAspect="1" noChangeArrowheads="1"/>
            </p:cNvSpPr>
            <p:nvPr/>
          </p:nvSpPr>
          <p:spPr bwMode="auto">
            <a:xfrm>
              <a:off x="3207" y="1696"/>
              <a:ext cx="32" cy="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58" name="Freeform 78"/>
            <p:cNvSpPr>
              <a:spLocks noChangeAspect="1"/>
            </p:cNvSpPr>
            <p:nvPr/>
          </p:nvSpPr>
          <p:spPr bwMode="auto">
            <a:xfrm flipV="1">
              <a:off x="3105" y="1530"/>
              <a:ext cx="119" cy="187"/>
            </a:xfrm>
            <a:custGeom>
              <a:avLst/>
              <a:gdLst>
                <a:gd name="T0" fmla="*/ 0 w 45"/>
                <a:gd name="T1" fmla="*/ 2147483647 h 55"/>
                <a:gd name="T2" fmla="*/ 2147483647 w 45"/>
                <a:gd name="T3" fmla="*/ 2147483647 h 55"/>
                <a:gd name="T4" fmla="*/ 2147483647 w 45"/>
                <a:gd name="T5" fmla="*/ 0 h 55"/>
                <a:gd name="T6" fmla="*/ 0 60000 65536"/>
                <a:gd name="T7" fmla="*/ 0 60000 65536"/>
                <a:gd name="T8" fmla="*/ 0 60000 65536"/>
                <a:gd name="T9" fmla="*/ 0 w 45"/>
                <a:gd name="T10" fmla="*/ 0 h 55"/>
                <a:gd name="T11" fmla="*/ 45 w 45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55">
                  <a:moveTo>
                    <a:pt x="0" y="55"/>
                  </a:moveTo>
                  <a:lnTo>
                    <a:pt x="45" y="55"/>
                  </a:lnTo>
                  <a:lnTo>
                    <a:pt x="45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59" name="Rectangle 79"/>
            <p:cNvSpPr>
              <a:spLocks noChangeAspect="1" noChangeArrowheads="1"/>
            </p:cNvSpPr>
            <p:nvPr/>
          </p:nvSpPr>
          <p:spPr bwMode="auto">
            <a:xfrm>
              <a:off x="3212" y="1880"/>
              <a:ext cx="32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60" name="Freeform 80"/>
            <p:cNvSpPr>
              <a:spLocks noChangeAspect="1"/>
            </p:cNvSpPr>
            <p:nvPr/>
          </p:nvSpPr>
          <p:spPr bwMode="auto">
            <a:xfrm flipV="1">
              <a:off x="3224" y="1717"/>
              <a:ext cx="4" cy="184"/>
            </a:xfrm>
            <a:custGeom>
              <a:avLst/>
              <a:gdLst>
                <a:gd name="T0" fmla="*/ 0 w 2"/>
                <a:gd name="T1" fmla="*/ 2147483647 h 54"/>
                <a:gd name="T2" fmla="*/ 268435456 w 2"/>
                <a:gd name="T3" fmla="*/ 2147483647 h 54"/>
                <a:gd name="T4" fmla="*/ 268435456 w 2"/>
                <a:gd name="T5" fmla="*/ 0 h 54"/>
                <a:gd name="T6" fmla="*/ 0 60000 65536"/>
                <a:gd name="T7" fmla="*/ 0 60000 65536"/>
                <a:gd name="T8" fmla="*/ 0 60000 65536"/>
                <a:gd name="T9" fmla="*/ 0 w 2"/>
                <a:gd name="T10" fmla="*/ 0 h 54"/>
                <a:gd name="T11" fmla="*/ 2 w 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4">
                  <a:moveTo>
                    <a:pt x="0" y="54"/>
                  </a:moveTo>
                  <a:lnTo>
                    <a:pt x="2" y="54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61" name="Rectangle 81"/>
            <p:cNvSpPr>
              <a:spLocks noChangeAspect="1" noChangeArrowheads="1"/>
            </p:cNvSpPr>
            <p:nvPr/>
          </p:nvSpPr>
          <p:spPr bwMode="auto">
            <a:xfrm>
              <a:off x="3221" y="2067"/>
              <a:ext cx="31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62" name="Freeform 82"/>
            <p:cNvSpPr>
              <a:spLocks noChangeAspect="1"/>
            </p:cNvSpPr>
            <p:nvPr/>
          </p:nvSpPr>
          <p:spPr bwMode="auto">
            <a:xfrm flipV="1">
              <a:off x="3228" y="1901"/>
              <a:ext cx="8" cy="187"/>
            </a:xfrm>
            <a:custGeom>
              <a:avLst/>
              <a:gdLst>
                <a:gd name="T0" fmla="*/ 0 w 3"/>
                <a:gd name="T1" fmla="*/ 2147483647 h 55"/>
                <a:gd name="T2" fmla="*/ 2147483647 w 3"/>
                <a:gd name="T3" fmla="*/ 2147483647 h 55"/>
                <a:gd name="T4" fmla="*/ 2147483647 w 3"/>
                <a:gd name="T5" fmla="*/ 0 h 55"/>
                <a:gd name="T6" fmla="*/ 0 60000 65536"/>
                <a:gd name="T7" fmla="*/ 0 60000 65536"/>
                <a:gd name="T8" fmla="*/ 0 60000 65536"/>
                <a:gd name="T9" fmla="*/ 0 w 3"/>
                <a:gd name="T10" fmla="*/ 0 h 55"/>
                <a:gd name="T11" fmla="*/ 3 w 3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5">
                  <a:moveTo>
                    <a:pt x="0" y="55"/>
                  </a:moveTo>
                  <a:lnTo>
                    <a:pt x="3" y="55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63" name="Rectangle 83"/>
            <p:cNvSpPr>
              <a:spLocks noChangeAspect="1" noChangeArrowheads="1"/>
            </p:cNvSpPr>
            <p:nvPr/>
          </p:nvSpPr>
          <p:spPr bwMode="auto">
            <a:xfrm>
              <a:off x="3267" y="2251"/>
              <a:ext cx="31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64" name="Freeform 84"/>
            <p:cNvSpPr>
              <a:spLocks noChangeAspect="1"/>
            </p:cNvSpPr>
            <p:nvPr/>
          </p:nvSpPr>
          <p:spPr bwMode="auto">
            <a:xfrm flipV="1">
              <a:off x="3236" y="2088"/>
              <a:ext cx="47" cy="184"/>
            </a:xfrm>
            <a:custGeom>
              <a:avLst/>
              <a:gdLst>
                <a:gd name="T0" fmla="*/ 0 w 18"/>
                <a:gd name="T1" fmla="*/ 2147483647 h 54"/>
                <a:gd name="T2" fmla="*/ 2147483647 w 18"/>
                <a:gd name="T3" fmla="*/ 2147483647 h 54"/>
                <a:gd name="T4" fmla="*/ 2147483647 w 18"/>
                <a:gd name="T5" fmla="*/ 0 h 54"/>
                <a:gd name="T6" fmla="*/ 0 60000 65536"/>
                <a:gd name="T7" fmla="*/ 0 60000 65536"/>
                <a:gd name="T8" fmla="*/ 0 60000 65536"/>
                <a:gd name="T9" fmla="*/ 0 w 18"/>
                <a:gd name="T10" fmla="*/ 0 h 54"/>
                <a:gd name="T11" fmla="*/ 18 w 18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4">
                  <a:moveTo>
                    <a:pt x="0" y="54"/>
                  </a:moveTo>
                  <a:lnTo>
                    <a:pt x="18" y="54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65" name="Rectangle 85"/>
            <p:cNvSpPr>
              <a:spLocks noChangeAspect="1" noChangeArrowheads="1"/>
            </p:cNvSpPr>
            <p:nvPr/>
          </p:nvSpPr>
          <p:spPr bwMode="auto">
            <a:xfrm>
              <a:off x="3379" y="2438"/>
              <a:ext cx="32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66" name="Freeform 86"/>
            <p:cNvSpPr>
              <a:spLocks noChangeAspect="1"/>
            </p:cNvSpPr>
            <p:nvPr/>
          </p:nvSpPr>
          <p:spPr bwMode="auto">
            <a:xfrm flipV="1">
              <a:off x="3283" y="2272"/>
              <a:ext cx="112" cy="187"/>
            </a:xfrm>
            <a:custGeom>
              <a:avLst/>
              <a:gdLst>
                <a:gd name="T0" fmla="*/ 0 w 43"/>
                <a:gd name="T1" fmla="*/ 2147483647 h 55"/>
                <a:gd name="T2" fmla="*/ 2147483647 w 43"/>
                <a:gd name="T3" fmla="*/ 2147483647 h 55"/>
                <a:gd name="T4" fmla="*/ 2147483647 w 43"/>
                <a:gd name="T5" fmla="*/ 0 h 55"/>
                <a:gd name="T6" fmla="*/ 0 60000 65536"/>
                <a:gd name="T7" fmla="*/ 0 60000 65536"/>
                <a:gd name="T8" fmla="*/ 0 60000 65536"/>
                <a:gd name="T9" fmla="*/ 0 w 43"/>
                <a:gd name="T10" fmla="*/ 0 h 55"/>
                <a:gd name="T11" fmla="*/ 43 w 43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5">
                  <a:moveTo>
                    <a:pt x="0" y="55"/>
                  </a:moveTo>
                  <a:lnTo>
                    <a:pt x="43" y="55"/>
                  </a:lnTo>
                  <a:lnTo>
                    <a:pt x="43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67" name="Rectangle 87"/>
            <p:cNvSpPr>
              <a:spLocks noChangeAspect="1" noChangeArrowheads="1"/>
            </p:cNvSpPr>
            <p:nvPr/>
          </p:nvSpPr>
          <p:spPr bwMode="auto">
            <a:xfrm>
              <a:off x="3437" y="2622"/>
              <a:ext cx="31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68" name="Freeform 88"/>
            <p:cNvSpPr>
              <a:spLocks noChangeAspect="1"/>
            </p:cNvSpPr>
            <p:nvPr/>
          </p:nvSpPr>
          <p:spPr bwMode="auto">
            <a:xfrm flipV="1">
              <a:off x="3395" y="2459"/>
              <a:ext cx="57" cy="183"/>
            </a:xfrm>
            <a:custGeom>
              <a:avLst/>
              <a:gdLst>
                <a:gd name="T0" fmla="*/ 0 w 22"/>
                <a:gd name="T1" fmla="*/ 2147483647 h 54"/>
                <a:gd name="T2" fmla="*/ 2147483647 w 22"/>
                <a:gd name="T3" fmla="*/ 2147483647 h 54"/>
                <a:gd name="T4" fmla="*/ 2147483647 w 22"/>
                <a:gd name="T5" fmla="*/ 0 h 54"/>
                <a:gd name="T6" fmla="*/ 0 60000 65536"/>
                <a:gd name="T7" fmla="*/ 0 60000 65536"/>
                <a:gd name="T8" fmla="*/ 0 60000 65536"/>
                <a:gd name="T9" fmla="*/ 0 w 22"/>
                <a:gd name="T10" fmla="*/ 0 h 54"/>
                <a:gd name="T11" fmla="*/ 22 w 2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54">
                  <a:moveTo>
                    <a:pt x="0" y="54"/>
                  </a:moveTo>
                  <a:lnTo>
                    <a:pt x="22" y="54"/>
                  </a:ln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69" name="Freeform 89"/>
            <p:cNvSpPr>
              <a:spLocks noChangeAspect="1"/>
            </p:cNvSpPr>
            <p:nvPr/>
          </p:nvSpPr>
          <p:spPr bwMode="auto">
            <a:xfrm>
              <a:off x="3452" y="2642"/>
              <a:ext cx="113" cy="1"/>
            </a:xfrm>
            <a:custGeom>
              <a:avLst/>
              <a:gdLst>
                <a:gd name="T0" fmla="*/ 0 w 43"/>
                <a:gd name="T1" fmla="*/ 0 h 1"/>
                <a:gd name="T2" fmla="*/ 2147483647 w 43"/>
                <a:gd name="T3" fmla="*/ 0 h 1"/>
                <a:gd name="T4" fmla="*/ 2147483647 w 43"/>
                <a:gd name="T5" fmla="*/ 0 h 1"/>
                <a:gd name="T6" fmla="*/ 0 60000 65536"/>
                <a:gd name="T7" fmla="*/ 0 60000 65536"/>
                <a:gd name="T8" fmla="*/ 0 60000 65536"/>
                <a:gd name="T9" fmla="*/ 0 w 43"/>
                <a:gd name="T10" fmla="*/ 0 h 1"/>
                <a:gd name="T11" fmla="*/ 43 w 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1">
                  <a:moveTo>
                    <a:pt x="0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70" name="Rectangle 90"/>
            <p:cNvSpPr>
              <a:spLocks noChangeAspect="1" noChangeArrowheads="1"/>
            </p:cNvSpPr>
            <p:nvPr/>
          </p:nvSpPr>
          <p:spPr bwMode="auto">
            <a:xfrm>
              <a:off x="3682" y="2854"/>
              <a:ext cx="31" cy="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71" name="Freeform 91"/>
            <p:cNvSpPr>
              <a:spLocks noChangeAspect="1"/>
            </p:cNvSpPr>
            <p:nvPr/>
          </p:nvSpPr>
          <p:spPr bwMode="auto">
            <a:xfrm flipV="1">
              <a:off x="3565" y="2642"/>
              <a:ext cx="132" cy="232"/>
            </a:xfrm>
            <a:custGeom>
              <a:avLst/>
              <a:gdLst>
                <a:gd name="T0" fmla="*/ 0 w 51"/>
                <a:gd name="T1" fmla="*/ 2147483647 h 68"/>
                <a:gd name="T2" fmla="*/ 2147483647 w 51"/>
                <a:gd name="T3" fmla="*/ 2147483647 h 68"/>
                <a:gd name="T4" fmla="*/ 2147483647 w 51"/>
                <a:gd name="T5" fmla="*/ 0 h 68"/>
                <a:gd name="T6" fmla="*/ 0 60000 65536"/>
                <a:gd name="T7" fmla="*/ 0 60000 65536"/>
                <a:gd name="T8" fmla="*/ 0 60000 65536"/>
                <a:gd name="T9" fmla="*/ 0 w 51"/>
                <a:gd name="T10" fmla="*/ 0 h 68"/>
                <a:gd name="T11" fmla="*/ 51 w 51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68">
                  <a:moveTo>
                    <a:pt x="0" y="68"/>
                  </a:moveTo>
                  <a:lnTo>
                    <a:pt x="51" y="68"/>
                  </a:lnTo>
                  <a:lnTo>
                    <a:pt x="51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72" name="Rectangle 92"/>
            <p:cNvSpPr>
              <a:spLocks noChangeAspect="1" noChangeArrowheads="1"/>
            </p:cNvSpPr>
            <p:nvPr/>
          </p:nvSpPr>
          <p:spPr bwMode="auto">
            <a:xfrm>
              <a:off x="3804" y="3088"/>
              <a:ext cx="31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73" name="Freeform 93"/>
            <p:cNvSpPr>
              <a:spLocks noChangeAspect="1"/>
            </p:cNvSpPr>
            <p:nvPr/>
          </p:nvSpPr>
          <p:spPr bwMode="auto">
            <a:xfrm flipV="1">
              <a:off x="3697" y="2874"/>
              <a:ext cx="123" cy="235"/>
            </a:xfrm>
            <a:custGeom>
              <a:avLst/>
              <a:gdLst>
                <a:gd name="T0" fmla="*/ 0 w 47"/>
                <a:gd name="T1" fmla="*/ 2147483647 h 69"/>
                <a:gd name="T2" fmla="*/ 2147483647 w 47"/>
                <a:gd name="T3" fmla="*/ 2147483647 h 69"/>
                <a:gd name="T4" fmla="*/ 2147483647 w 47"/>
                <a:gd name="T5" fmla="*/ 0 h 69"/>
                <a:gd name="T6" fmla="*/ 0 60000 65536"/>
                <a:gd name="T7" fmla="*/ 0 60000 65536"/>
                <a:gd name="T8" fmla="*/ 0 60000 65536"/>
                <a:gd name="T9" fmla="*/ 0 w 47"/>
                <a:gd name="T10" fmla="*/ 0 h 69"/>
                <a:gd name="T11" fmla="*/ 47 w 47"/>
                <a:gd name="T12" fmla="*/ 69 h 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69">
                  <a:moveTo>
                    <a:pt x="0" y="69"/>
                  </a:moveTo>
                  <a:lnTo>
                    <a:pt x="47" y="69"/>
                  </a:lnTo>
                  <a:lnTo>
                    <a:pt x="47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74" name="Rectangle 94"/>
            <p:cNvSpPr>
              <a:spLocks noChangeAspect="1" noChangeArrowheads="1"/>
            </p:cNvSpPr>
            <p:nvPr/>
          </p:nvSpPr>
          <p:spPr bwMode="auto">
            <a:xfrm>
              <a:off x="4054" y="3320"/>
              <a:ext cx="31" cy="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575" name="Freeform 95"/>
            <p:cNvSpPr>
              <a:spLocks noChangeAspect="1"/>
            </p:cNvSpPr>
            <p:nvPr/>
          </p:nvSpPr>
          <p:spPr bwMode="auto">
            <a:xfrm flipV="1">
              <a:off x="3820" y="3109"/>
              <a:ext cx="249" cy="230"/>
            </a:xfrm>
            <a:custGeom>
              <a:avLst/>
              <a:gdLst>
                <a:gd name="T0" fmla="*/ 0 w 96"/>
                <a:gd name="T1" fmla="*/ 2147483647 h 68"/>
                <a:gd name="T2" fmla="*/ 2147483647 w 96"/>
                <a:gd name="T3" fmla="*/ 2147483647 h 68"/>
                <a:gd name="T4" fmla="*/ 2147483647 w 96"/>
                <a:gd name="T5" fmla="*/ 0 h 68"/>
                <a:gd name="T6" fmla="*/ 0 60000 65536"/>
                <a:gd name="T7" fmla="*/ 0 60000 65536"/>
                <a:gd name="T8" fmla="*/ 0 60000 65536"/>
                <a:gd name="T9" fmla="*/ 0 w 96"/>
                <a:gd name="T10" fmla="*/ 0 h 68"/>
                <a:gd name="T11" fmla="*/ 96 w 96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8">
                  <a:moveTo>
                    <a:pt x="0" y="68"/>
                  </a:moveTo>
                  <a:lnTo>
                    <a:pt x="96" y="68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76" name="Freeform 96"/>
            <p:cNvSpPr>
              <a:spLocks noChangeAspect="1"/>
            </p:cNvSpPr>
            <p:nvPr/>
          </p:nvSpPr>
          <p:spPr bwMode="auto">
            <a:xfrm>
              <a:off x="4076" y="3341"/>
              <a:ext cx="1090" cy="3"/>
            </a:xfrm>
            <a:custGeom>
              <a:avLst/>
              <a:gdLst>
                <a:gd name="T0" fmla="*/ 0 w 425"/>
                <a:gd name="T1" fmla="*/ 0 h 3"/>
                <a:gd name="T2" fmla="*/ 2147483647 w 425"/>
                <a:gd name="T3" fmla="*/ 0 h 3"/>
                <a:gd name="T4" fmla="*/ 2147483647 w 425"/>
                <a:gd name="T5" fmla="*/ 0 h 3"/>
                <a:gd name="T6" fmla="*/ 0 60000 65536"/>
                <a:gd name="T7" fmla="*/ 0 60000 65536"/>
                <a:gd name="T8" fmla="*/ 0 60000 65536"/>
                <a:gd name="T9" fmla="*/ 0 w 425"/>
                <a:gd name="T10" fmla="*/ 0 h 3"/>
                <a:gd name="T11" fmla="*/ 425 w 42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" h="3">
                  <a:moveTo>
                    <a:pt x="0" y="0"/>
                  </a:moveTo>
                  <a:lnTo>
                    <a:pt x="425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77" name="Text Box 97"/>
            <p:cNvSpPr txBox="1">
              <a:spLocks noChangeAspect="1" noChangeArrowheads="1"/>
            </p:cNvSpPr>
            <p:nvPr/>
          </p:nvSpPr>
          <p:spPr bwMode="auto">
            <a:xfrm>
              <a:off x="447" y="1051"/>
              <a:ext cx="23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Arial" pitchFamily="34" charset="0"/>
                </a:rPr>
                <a:t>Good bulbar function</a:t>
              </a:r>
            </a:p>
          </p:txBody>
        </p:sp>
        <p:sp>
          <p:nvSpPr>
            <p:cNvPr id="20578" name="Text Box 98"/>
            <p:cNvSpPr txBox="1">
              <a:spLocks noChangeAspect="1" noChangeArrowheads="1"/>
            </p:cNvSpPr>
            <p:nvPr/>
          </p:nvSpPr>
          <p:spPr bwMode="auto">
            <a:xfrm>
              <a:off x="3078" y="1053"/>
              <a:ext cx="2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Arial" pitchFamily="34" charset="0"/>
                </a:rPr>
                <a:t>Poor bulbar function</a:t>
              </a:r>
            </a:p>
          </p:txBody>
        </p:sp>
        <p:sp>
          <p:nvSpPr>
            <p:cNvPr id="20579" name="Freeform 99"/>
            <p:cNvSpPr>
              <a:spLocks noChangeAspect="1"/>
            </p:cNvSpPr>
            <p:nvPr/>
          </p:nvSpPr>
          <p:spPr bwMode="auto">
            <a:xfrm flipV="1">
              <a:off x="429" y="1528"/>
              <a:ext cx="2380" cy="2042"/>
            </a:xfrm>
            <a:custGeom>
              <a:avLst/>
              <a:gdLst>
                <a:gd name="T0" fmla="*/ 0 w 900"/>
                <a:gd name="T1" fmla="*/ 2147483647 h 600"/>
                <a:gd name="T2" fmla="*/ 0 w 900"/>
                <a:gd name="T3" fmla="*/ 0 h 600"/>
                <a:gd name="T4" fmla="*/ 2147483647 w 900"/>
                <a:gd name="T5" fmla="*/ 0 h 600"/>
                <a:gd name="T6" fmla="*/ 0 60000 65536"/>
                <a:gd name="T7" fmla="*/ 0 60000 65536"/>
                <a:gd name="T8" fmla="*/ 0 60000 65536"/>
                <a:gd name="T9" fmla="*/ 0 w 900"/>
                <a:gd name="T10" fmla="*/ 0 h 600"/>
                <a:gd name="T11" fmla="*/ 900 w 900"/>
                <a:gd name="T12" fmla="*/ 600 h 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0" h="600">
                  <a:moveTo>
                    <a:pt x="0" y="600"/>
                  </a:moveTo>
                  <a:lnTo>
                    <a:pt x="0" y="0"/>
                  </a:lnTo>
                  <a:lnTo>
                    <a:pt x="90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0" name="Rectangle 100"/>
            <p:cNvSpPr>
              <a:spLocks noChangeAspect="1" noChangeArrowheads="1"/>
            </p:cNvSpPr>
            <p:nvPr/>
          </p:nvSpPr>
          <p:spPr bwMode="auto">
            <a:xfrm>
              <a:off x="372" y="362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81" name="Line 101"/>
            <p:cNvSpPr>
              <a:spLocks noChangeAspect="1" noChangeShapeType="1"/>
            </p:cNvSpPr>
            <p:nvPr/>
          </p:nvSpPr>
          <p:spPr bwMode="auto">
            <a:xfrm flipV="1">
              <a:off x="429" y="3570"/>
              <a:ext cx="1" cy="4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2" name="Line 102"/>
            <p:cNvSpPr>
              <a:spLocks noChangeAspect="1" noChangeShapeType="1"/>
            </p:cNvSpPr>
            <p:nvPr/>
          </p:nvSpPr>
          <p:spPr bwMode="auto">
            <a:xfrm flipV="1">
              <a:off x="548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3" name="Line 103"/>
            <p:cNvSpPr>
              <a:spLocks noChangeAspect="1" noChangeShapeType="1"/>
            </p:cNvSpPr>
            <p:nvPr/>
          </p:nvSpPr>
          <p:spPr bwMode="auto">
            <a:xfrm flipV="1">
              <a:off x="667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4" name="Line 104"/>
            <p:cNvSpPr>
              <a:spLocks noChangeAspect="1" noChangeShapeType="1"/>
            </p:cNvSpPr>
            <p:nvPr/>
          </p:nvSpPr>
          <p:spPr bwMode="auto">
            <a:xfrm flipV="1">
              <a:off x="786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5" name="Line 105"/>
            <p:cNvSpPr>
              <a:spLocks noChangeAspect="1" noChangeShapeType="1"/>
            </p:cNvSpPr>
            <p:nvPr/>
          </p:nvSpPr>
          <p:spPr bwMode="auto">
            <a:xfrm flipV="1">
              <a:off x="905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6" name="Rectangle 106"/>
            <p:cNvSpPr>
              <a:spLocks noChangeAspect="1" noChangeArrowheads="1"/>
            </p:cNvSpPr>
            <p:nvPr/>
          </p:nvSpPr>
          <p:spPr bwMode="auto">
            <a:xfrm>
              <a:off x="941" y="362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200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87" name="Line 107"/>
            <p:cNvSpPr>
              <a:spLocks noChangeAspect="1" noChangeShapeType="1"/>
            </p:cNvSpPr>
            <p:nvPr/>
          </p:nvSpPr>
          <p:spPr bwMode="auto">
            <a:xfrm flipV="1">
              <a:off x="1024" y="3570"/>
              <a:ext cx="1" cy="4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8" name="Line 108"/>
            <p:cNvSpPr>
              <a:spLocks noChangeAspect="1" noChangeShapeType="1"/>
            </p:cNvSpPr>
            <p:nvPr/>
          </p:nvSpPr>
          <p:spPr bwMode="auto">
            <a:xfrm flipV="1">
              <a:off x="1142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89" name="Line 109"/>
            <p:cNvSpPr>
              <a:spLocks noChangeAspect="1" noChangeShapeType="1"/>
            </p:cNvSpPr>
            <p:nvPr/>
          </p:nvSpPr>
          <p:spPr bwMode="auto">
            <a:xfrm flipV="1">
              <a:off x="1262" y="3570"/>
              <a:ext cx="0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0" name="Line 110"/>
            <p:cNvSpPr>
              <a:spLocks noChangeAspect="1" noChangeShapeType="1"/>
            </p:cNvSpPr>
            <p:nvPr/>
          </p:nvSpPr>
          <p:spPr bwMode="auto">
            <a:xfrm flipV="1">
              <a:off x="1381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1" name="Line 111"/>
            <p:cNvSpPr>
              <a:spLocks noChangeAspect="1" noChangeShapeType="1"/>
            </p:cNvSpPr>
            <p:nvPr/>
          </p:nvSpPr>
          <p:spPr bwMode="auto">
            <a:xfrm flipV="1">
              <a:off x="1500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2" name="Rectangle 112"/>
            <p:cNvSpPr>
              <a:spLocks noChangeAspect="1" noChangeArrowheads="1"/>
            </p:cNvSpPr>
            <p:nvPr/>
          </p:nvSpPr>
          <p:spPr bwMode="auto">
            <a:xfrm>
              <a:off x="1536" y="362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400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93" name="Line 113"/>
            <p:cNvSpPr>
              <a:spLocks noChangeAspect="1" noChangeShapeType="1"/>
            </p:cNvSpPr>
            <p:nvPr/>
          </p:nvSpPr>
          <p:spPr bwMode="auto">
            <a:xfrm flipV="1">
              <a:off x="1619" y="3570"/>
              <a:ext cx="1" cy="4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4" name="Line 114"/>
            <p:cNvSpPr>
              <a:spLocks noChangeAspect="1" noChangeShapeType="1"/>
            </p:cNvSpPr>
            <p:nvPr/>
          </p:nvSpPr>
          <p:spPr bwMode="auto">
            <a:xfrm flipV="1">
              <a:off x="1738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5" name="Line 115"/>
            <p:cNvSpPr>
              <a:spLocks noChangeAspect="1" noChangeShapeType="1"/>
            </p:cNvSpPr>
            <p:nvPr/>
          </p:nvSpPr>
          <p:spPr bwMode="auto">
            <a:xfrm flipV="1">
              <a:off x="1857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6" name="Line 116"/>
            <p:cNvSpPr>
              <a:spLocks noChangeAspect="1" noChangeShapeType="1"/>
            </p:cNvSpPr>
            <p:nvPr/>
          </p:nvSpPr>
          <p:spPr bwMode="auto">
            <a:xfrm flipV="1">
              <a:off x="1976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7" name="Line 117"/>
            <p:cNvSpPr>
              <a:spLocks noChangeAspect="1" noChangeShapeType="1"/>
            </p:cNvSpPr>
            <p:nvPr/>
          </p:nvSpPr>
          <p:spPr bwMode="auto">
            <a:xfrm flipV="1">
              <a:off x="2095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98" name="Rectangle 118"/>
            <p:cNvSpPr>
              <a:spLocks noChangeAspect="1" noChangeArrowheads="1"/>
            </p:cNvSpPr>
            <p:nvPr/>
          </p:nvSpPr>
          <p:spPr bwMode="auto">
            <a:xfrm>
              <a:off x="2131" y="362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600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599" name="Line 119"/>
            <p:cNvSpPr>
              <a:spLocks noChangeAspect="1" noChangeShapeType="1"/>
            </p:cNvSpPr>
            <p:nvPr/>
          </p:nvSpPr>
          <p:spPr bwMode="auto">
            <a:xfrm flipV="1">
              <a:off x="2214" y="3570"/>
              <a:ext cx="1" cy="4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0" name="Line 120"/>
            <p:cNvSpPr>
              <a:spLocks noChangeAspect="1" noChangeShapeType="1"/>
            </p:cNvSpPr>
            <p:nvPr/>
          </p:nvSpPr>
          <p:spPr bwMode="auto">
            <a:xfrm flipV="1">
              <a:off x="2333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1" name="Line 121"/>
            <p:cNvSpPr>
              <a:spLocks noChangeAspect="1" noChangeShapeType="1"/>
            </p:cNvSpPr>
            <p:nvPr/>
          </p:nvSpPr>
          <p:spPr bwMode="auto">
            <a:xfrm flipV="1">
              <a:off x="2452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2" name="Line 122"/>
            <p:cNvSpPr>
              <a:spLocks noChangeAspect="1" noChangeShapeType="1"/>
            </p:cNvSpPr>
            <p:nvPr/>
          </p:nvSpPr>
          <p:spPr bwMode="auto">
            <a:xfrm flipV="1">
              <a:off x="2571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3" name="Line 123"/>
            <p:cNvSpPr>
              <a:spLocks noChangeAspect="1" noChangeShapeType="1"/>
            </p:cNvSpPr>
            <p:nvPr/>
          </p:nvSpPr>
          <p:spPr bwMode="auto">
            <a:xfrm flipV="1">
              <a:off x="2690" y="3570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4" name="Rectangle 124"/>
            <p:cNvSpPr>
              <a:spLocks noChangeAspect="1" noChangeArrowheads="1"/>
            </p:cNvSpPr>
            <p:nvPr/>
          </p:nvSpPr>
          <p:spPr bwMode="auto">
            <a:xfrm>
              <a:off x="2726" y="3629"/>
              <a:ext cx="1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800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605" name="Line 125"/>
            <p:cNvSpPr>
              <a:spLocks noChangeAspect="1" noChangeShapeType="1"/>
            </p:cNvSpPr>
            <p:nvPr/>
          </p:nvSpPr>
          <p:spPr bwMode="auto">
            <a:xfrm flipV="1">
              <a:off x="2809" y="3570"/>
              <a:ext cx="1" cy="4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6" name="Rectangle 126"/>
            <p:cNvSpPr>
              <a:spLocks noChangeAspect="1" noChangeArrowheads="1"/>
            </p:cNvSpPr>
            <p:nvPr/>
          </p:nvSpPr>
          <p:spPr bwMode="auto">
            <a:xfrm>
              <a:off x="180" y="3530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0.00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607" name="Line 127"/>
            <p:cNvSpPr>
              <a:spLocks noChangeAspect="1" noChangeShapeType="1"/>
            </p:cNvSpPr>
            <p:nvPr/>
          </p:nvSpPr>
          <p:spPr bwMode="auto">
            <a:xfrm>
              <a:off x="397" y="3570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8" name="Line 128"/>
            <p:cNvSpPr>
              <a:spLocks noChangeAspect="1" noChangeShapeType="1"/>
            </p:cNvSpPr>
            <p:nvPr/>
          </p:nvSpPr>
          <p:spPr bwMode="auto">
            <a:xfrm>
              <a:off x="410" y="3468"/>
              <a:ext cx="1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09" name="Line 129"/>
            <p:cNvSpPr>
              <a:spLocks noChangeAspect="1" noChangeShapeType="1"/>
            </p:cNvSpPr>
            <p:nvPr/>
          </p:nvSpPr>
          <p:spPr bwMode="auto">
            <a:xfrm>
              <a:off x="410" y="3365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0" name="Line 130"/>
            <p:cNvSpPr>
              <a:spLocks noChangeAspect="1" noChangeShapeType="1"/>
            </p:cNvSpPr>
            <p:nvPr/>
          </p:nvSpPr>
          <p:spPr bwMode="auto">
            <a:xfrm>
              <a:off x="410" y="3263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1" name="Line 131"/>
            <p:cNvSpPr>
              <a:spLocks noChangeAspect="1" noChangeShapeType="1"/>
            </p:cNvSpPr>
            <p:nvPr/>
          </p:nvSpPr>
          <p:spPr bwMode="auto">
            <a:xfrm>
              <a:off x="410" y="3161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2" name="Rectangle 132"/>
            <p:cNvSpPr>
              <a:spLocks noChangeAspect="1" noChangeArrowheads="1"/>
            </p:cNvSpPr>
            <p:nvPr/>
          </p:nvSpPr>
          <p:spPr bwMode="auto">
            <a:xfrm>
              <a:off x="180" y="301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0.25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613" name="Line 133"/>
            <p:cNvSpPr>
              <a:spLocks noChangeAspect="1" noChangeShapeType="1"/>
            </p:cNvSpPr>
            <p:nvPr/>
          </p:nvSpPr>
          <p:spPr bwMode="auto">
            <a:xfrm>
              <a:off x="397" y="305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4" name="Line 134"/>
            <p:cNvSpPr>
              <a:spLocks noChangeAspect="1" noChangeShapeType="1"/>
            </p:cNvSpPr>
            <p:nvPr/>
          </p:nvSpPr>
          <p:spPr bwMode="auto">
            <a:xfrm>
              <a:off x="410" y="2957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5" name="Line 135"/>
            <p:cNvSpPr>
              <a:spLocks noChangeAspect="1" noChangeShapeType="1"/>
            </p:cNvSpPr>
            <p:nvPr/>
          </p:nvSpPr>
          <p:spPr bwMode="auto">
            <a:xfrm>
              <a:off x="410" y="2855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6" name="Line 136"/>
            <p:cNvSpPr>
              <a:spLocks noChangeAspect="1" noChangeShapeType="1"/>
            </p:cNvSpPr>
            <p:nvPr/>
          </p:nvSpPr>
          <p:spPr bwMode="auto">
            <a:xfrm>
              <a:off x="410" y="2753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7" name="Line 137"/>
            <p:cNvSpPr>
              <a:spLocks noChangeAspect="1" noChangeShapeType="1"/>
            </p:cNvSpPr>
            <p:nvPr/>
          </p:nvSpPr>
          <p:spPr bwMode="auto">
            <a:xfrm>
              <a:off x="410" y="2651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18" name="Rectangle 138"/>
            <p:cNvSpPr>
              <a:spLocks noChangeAspect="1" noChangeArrowheads="1"/>
            </p:cNvSpPr>
            <p:nvPr/>
          </p:nvSpPr>
          <p:spPr bwMode="auto">
            <a:xfrm>
              <a:off x="180" y="250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0.50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619" name="Line 139"/>
            <p:cNvSpPr>
              <a:spLocks noChangeAspect="1" noChangeShapeType="1"/>
            </p:cNvSpPr>
            <p:nvPr/>
          </p:nvSpPr>
          <p:spPr bwMode="auto">
            <a:xfrm>
              <a:off x="397" y="254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0" name="Line 140"/>
            <p:cNvSpPr>
              <a:spLocks noChangeAspect="1" noChangeShapeType="1"/>
            </p:cNvSpPr>
            <p:nvPr/>
          </p:nvSpPr>
          <p:spPr bwMode="auto">
            <a:xfrm>
              <a:off x="410" y="2447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1" name="Line 141"/>
            <p:cNvSpPr>
              <a:spLocks noChangeAspect="1" noChangeShapeType="1"/>
            </p:cNvSpPr>
            <p:nvPr/>
          </p:nvSpPr>
          <p:spPr bwMode="auto">
            <a:xfrm>
              <a:off x="410" y="2345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2" name="Line 142"/>
            <p:cNvSpPr>
              <a:spLocks noChangeAspect="1" noChangeShapeType="1"/>
            </p:cNvSpPr>
            <p:nvPr/>
          </p:nvSpPr>
          <p:spPr bwMode="auto">
            <a:xfrm>
              <a:off x="410" y="2243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3" name="Line 143"/>
            <p:cNvSpPr>
              <a:spLocks noChangeAspect="1" noChangeShapeType="1"/>
            </p:cNvSpPr>
            <p:nvPr/>
          </p:nvSpPr>
          <p:spPr bwMode="auto">
            <a:xfrm>
              <a:off x="410" y="2141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4" name="Rectangle 144"/>
            <p:cNvSpPr>
              <a:spLocks noChangeAspect="1" noChangeArrowheads="1"/>
            </p:cNvSpPr>
            <p:nvPr/>
          </p:nvSpPr>
          <p:spPr bwMode="auto">
            <a:xfrm>
              <a:off x="180" y="2000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0.75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625" name="Line 145"/>
            <p:cNvSpPr>
              <a:spLocks noChangeAspect="1" noChangeShapeType="1"/>
            </p:cNvSpPr>
            <p:nvPr/>
          </p:nvSpPr>
          <p:spPr bwMode="auto">
            <a:xfrm>
              <a:off x="397" y="2039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6" name="Line 146"/>
            <p:cNvSpPr>
              <a:spLocks noChangeAspect="1" noChangeShapeType="1"/>
            </p:cNvSpPr>
            <p:nvPr/>
          </p:nvSpPr>
          <p:spPr bwMode="auto">
            <a:xfrm>
              <a:off x="410" y="1937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7" name="Line 147"/>
            <p:cNvSpPr>
              <a:spLocks noChangeAspect="1" noChangeShapeType="1"/>
            </p:cNvSpPr>
            <p:nvPr/>
          </p:nvSpPr>
          <p:spPr bwMode="auto">
            <a:xfrm>
              <a:off x="410" y="1834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8" name="Line 148"/>
            <p:cNvSpPr>
              <a:spLocks noChangeAspect="1" noChangeShapeType="1"/>
            </p:cNvSpPr>
            <p:nvPr/>
          </p:nvSpPr>
          <p:spPr bwMode="auto">
            <a:xfrm>
              <a:off x="410" y="1732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9" name="Line 149"/>
            <p:cNvSpPr>
              <a:spLocks noChangeAspect="1" noChangeShapeType="1"/>
            </p:cNvSpPr>
            <p:nvPr/>
          </p:nvSpPr>
          <p:spPr bwMode="auto">
            <a:xfrm>
              <a:off x="410" y="1630"/>
              <a:ext cx="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0" name="Rectangle 150"/>
            <p:cNvSpPr>
              <a:spLocks noChangeAspect="1" noChangeArrowheads="1"/>
            </p:cNvSpPr>
            <p:nvPr/>
          </p:nvSpPr>
          <p:spPr bwMode="auto">
            <a:xfrm>
              <a:off x="180" y="1488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 i="1">
                  <a:solidFill>
                    <a:srgbClr val="000000"/>
                  </a:solidFill>
                  <a:latin typeface="Arial" pitchFamily="34" charset="0"/>
                </a:rPr>
                <a:t>1.00</a:t>
              </a:r>
              <a:endParaRPr lang="en-GB" altLang="en-US" sz="1200" b="1">
                <a:latin typeface="Arial" pitchFamily="34" charset="0"/>
              </a:endParaRPr>
            </a:p>
          </p:txBody>
        </p:sp>
        <p:sp>
          <p:nvSpPr>
            <p:cNvPr id="20631" name="Line 151"/>
            <p:cNvSpPr>
              <a:spLocks noChangeAspect="1" noChangeShapeType="1"/>
            </p:cNvSpPr>
            <p:nvPr/>
          </p:nvSpPr>
          <p:spPr bwMode="auto">
            <a:xfrm>
              <a:off x="397" y="1528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2" name="Oval 152"/>
            <p:cNvSpPr>
              <a:spLocks noChangeAspect="1" noChangeArrowheads="1"/>
            </p:cNvSpPr>
            <p:nvPr/>
          </p:nvSpPr>
          <p:spPr bwMode="auto">
            <a:xfrm>
              <a:off x="416" y="1960"/>
              <a:ext cx="29" cy="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33" name="Freeform 153"/>
            <p:cNvSpPr>
              <a:spLocks noChangeAspect="1"/>
            </p:cNvSpPr>
            <p:nvPr/>
          </p:nvSpPr>
          <p:spPr bwMode="auto">
            <a:xfrm flipV="1">
              <a:off x="429" y="1528"/>
              <a:ext cx="3" cy="453"/>
            </a:xfrm>
            <a:custGeom>
              <a:avLst/>
              <a:gdLst>
                <a:gd name="T0" fmla="*/ 0 w 1"/>
                <a:gd name="T1" fmla="*/ 2147483647 h 133"/>
                <a:gd name="T2" fmla="*/ 2147483647 w 1"/>
                <a:gd name="T3" fmla="*/ 2147483647 h 133"/>
                <a:gd name="T4" fmla="*/ 2147483647 w 1"/>
                <a:gd name="T5" fmla="*/ 0 h 133"/>
                <a:gd name="T6" fmla="*/ 0 60000 65536"/>
                <a:gd name="T7" fmla="*/ 0 60000 65536"/>
                <a:gd name="T8" fmla="*/ 0 60000 65536"/>
                <a:gd name="T9" fmla="*/ 0 w 1"/>
                <a:gd name="T10" fmla="*/ 0 h 133"/>
                <a:gd name="T11" fmla="*/ 1 w 1"/>
                <a:gd name="T12" fmla="*/ 133 h 1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33">
                  <a:moveTo>
                    <a:pt x="0" y="133"/>
                  </a:moveTo>
                  <a:lnTo>
                    <a:pt x="1" y="133"/>
                  </a:ln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4" name="Oval 154"/>
            <p:cNvSpPr>
              <a:spLocks noChangeAspect="1" noChangeArrowheads="1"/>
            </p:cNvSpPr>
            <p:nvPr/>
          </p:nvSpPr>
          <p:spPr bwMode="auto">
            <a:xfrm>
              <a:off x="419" y="2189"/>
              <a:ext cx="28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35" name="Freeform 155"/>
            <p:cNvSpPr>
              <a:spLocks noChangeAspect="1"/>
            </p:cNvSpPr>
            <p:nvPr/>
          </p:nvSpPr>
          <p:spPr bwMode="auto">
            <a:xfrm flipV="1">
              <a:off x="432" y="1981"/>
              <a:ext cx="2" cy="228"/>
            </a:xfrm>
            <a:custGeom>
              <a:avLst/>
              <a:gdLst>
                <a:gd name="T0" fmla="*/ 0 w 1"/>
                <a:gd name="T1" fmla="*/ 2147483647 h 67"/>
                <a:gd name="T2" fmla="*/ 134217728 w 1"/>
                <a:gd name="T3" fmla="*/ 2147483647 h 67"/>
                <a:gd name="T4" fmla="*/ 134217728 w 1"/>
                <a:gd name="T5" fmla="*/ 0 h 67"/>
                <a:gd name="T6" fmla="*/ 0 60000 65536"/>
                <a:gd name="T7" fmla="*/ 0 60000 65536"/>
                <a:gd name="T8" fmla="*/ 0 60000 65536"/>
                <a:gd name="T9" fmla="*/ 0 w 1"/>
                <a:gd name="T10" fmla="*/ 0 h 67"/>
                <a:gd name="T11" fmla="*/ 1 w 1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7">
                  <a:moveTo>
                    <a:pt x="0" y="67"/>
                  </a:moveTo>
                  <a:lnTo>
                    <a:pt x="1" y="67"/>
                  </a:ln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6" name="Oval 156"/>
            <p:cNvSpPr>
              <a:spLocks noChangeAspect="1" noChangeArrowheads="1"/>
            </p:cNvSpPr>
            <p:nvPr/>
          </p:nvSpPr>
          <p:spPr bwMode="auto">
            <a:xfrm>
              <a:off x="442" y="2417"/>
              <a:ext cx="30" cy="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37" name="Freeform 157"/>
            <p:cNvSpPr>
              <a:spLocks noChangeAspect="1"/>
            </p:cNvSpPr>
            <p:nvPr/>
          </p:nvSpPr>
          <p:spPr bwMode="auto">
            <a:xfrm flipV="1">
              <a:off x="434" y="2209"/>
              <a:ext cx="24" cy="227"/>
            </a:xfrm>
            <a:custGeom>
              <a:avLst/>
              <a:gdLst>
                <a:gd name="T0" fmla="*/ 0 w 9"/>
                <a:gd name="T1" fmla="*/ 2147483647 h 67"/>
                <a:gd name="T2" fmla="*/ 2147483647 w 9"/>
                <a:gd name="T3" fmla="*/ 2147483647 h 67"/>
                <a:gd name="T4" fmla="*/ 2147483647 w 9"/>
                <a:gd name="T5" fmla="*/ 0 h 67"/>
                <a:gd name="T6" fmla="*/ 0 60000 65536"/>
                <a:gd name="T7" fmla="*/ 0 60000 65536"/>
                <a:gd name="T8" fmla="*/ 0 60000 65536"/>
                <a:gd name="T9" fmla="*/ 0 w 9"/>
                <a:gd name="T10" fmla="*/ 0 h 67"/>
                <a:gd name="T11" fmla="*/ 9 w 9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7">
                  <a:moveTo>
                    <a:pt x="0" y="67"/>
                  </a:moveTo>
                  <a:lnTo>
                    <a:pt x="9" y="67"/>
                  </a:lnTo>
                  <a:lnTo>
                    <a:pt x="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8" name="Oval 158"/>
            <p:cNvSpPr>
              <a:spLocks noChangeAspect="1" noChangeArrowheads="1"/>
            </p:cNvSpPr>
            <p:nvPr/>
          </p:nvSpPr>
          <p:spPr bwMode="auto">
            <a:xfrm>
              <a:off x="445" y="2641"/>
              <a:ext cx="28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39" name="Freeform 159"/>
            <p:cNvSpPr>
              <a:spLocks noChangeAspect="1"/>
            </p:cNvSpPr>
            <p:nvPr/>
          </p:nvSpPr>
          <p:spPr bwMode="auto">
            <a:xfrm flipV="1">
              <a:off x="458" y="2436"/>
              <a:ext cx="2" cy="225"/>
            </a:xfrm>
            <a:custGeom>
              <a:avLst/>
              <a:gdLst>
                <a:gd name="T0" fmla="*/ 0 w 1"/>
                <a:gd name="T1" fmla="*/ 2147483647 h 66"/>
                <a:gd name="T2" fmla="*/ 134217728 w 1"/>
                <a:gd name="T3" fmla="*/ 2147483647 h 66"/>
                <a:gd name="T4" fmla="*/ 134217728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6"/>
                  </a:moveTo>
                  <a:lnTo>
                    <a:pt x="1" y="66"/>
                  </a:lnTo>
                  <a:lnTo>
                    <a:pt x="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40" name="Oval 160"/>
            <p:cNvSpPr>
              <a:spLocks noChangeAspect="1" noChangeArrowheads="1"/>
            </p:cNvSpPr>
            <p:nvPr/>
          </p:nvSpPr>
          <p:spPr bwMode="auto">
            <a:xfrm>
              <a:off x="606" y="2869"/>
              <a:ext cx="29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41" name="Freeform 161"/>
            <p:cNvSpPr>
              <a:spLocks noChangeAspect="1"/>
            </p:cNvSpPr>
            <p:nvPr/>
          </p:nvSpPr>
          <p:spPr bwMode="auto">
            <a:xfrm flipV="1">
              <a:off x="460" y="2661"/>
              <a:ext cx="162" cy="228"/>
            </a:xfrm>
            <a:custGeom>
              <a:avLst/>
              <a:gdLst>
                <a:gd name="T0" fmla="*/ 0 w 61"/>
                <a:gd name="T1" fmla="*/ 2147483647 h 67"/>
                <a:gd name="T2" fmla="*/ 2147483647 w 61"/>
                <a:gd name="T3" fmla="*/ 2147483647 h 67"/>
                <a:gd name="T4" fmla="*/ 2147483647 w 61"/>
                <a:gd name="T5" fmla="*/ 0 h 67"/>
                <a:gd name="T6" fmla="*/ 0 60000 65536"/>
                <a:gd name="T7" fmla="*/ 0 60000 65536"/>
                <a:gd name="T8" fmla="*/ 0 60000 65536"/>
                <a:gd name="T9" fmla="*/ 0 w 61"/>
                <a:gd name="T10" fmla="*/ 0 h 67"/>
                <a:gd name="T11" fmla="*/ 61 w 61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67">
                  <a:moveTo>
                    <a:pt x="0" y="67"/>
                  </a:moveTo>
                  <a:lnTo>
                    <a:pt x="61" y="67"/>
                  </a:lnTo>
                  <a:lnTo>
                    <a:pt x="6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42" name="Oval 162"/>
            <p:cNvSpPr>
              <a:spLocks noChangeAspect="1" noChangeArrowheads="1"/>
            </p:cNvSpPr>
            <p:nvPr/>
          </p:nvSpPr>
          <p:spPr bwMode="auto">
            <a:xfrm>
              <a:off x="920" y="3097"/>
              <a:ext cx="30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43" name="Freeform 163"/>
            <p:cNvSpPr>
              <a:spLocks noChangeAspect="1"/>
            </p:cNvSpPr>
            <p:nvPr/>
          </p:nvSpPr>
          <p:spPr bwMode="auto">
            <a:xfrm flipV="1">
              <a:off x="622" y="2889"/>
              <a:ext cx="314" cy="228"/>
            </a:xfrm>
            <a:custGeom>
              <a:avLst/>
              <a:gdLst>
                <a:gd name="T0" fmla="*/ 0 w 119"/>
                <a:gd name="T1" fmla="*/ 2147483647 h 67"/>
                <a:gd name="T2" fmla="*/ 2147483647 w 119"/>
                <a:gd name="T3" fmla="*/ 2147483647 h 67"/>
                <a:gd name="T4" fmla="*/ 2147483647 w 119"/>
                <a:gd name="T5" fmla="*/ 0 h 67"/>
                <a:gd name="T6" fmla="*/ 0 60000 65536"/>
                <a:gd name="T7" fmla="*/ 0 60000 65536"/>
                <a:gd name="T8" fmla="*/ 0 60000 65536"/>
                <a:gd name="T9" fmla="*/ 0 w 119"/>
                <a:gd name="T10" fmla="*/ 0 h 67"/>
                <a:gd name="T11" fmla="*/ 119 w 119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67">
                  <a:moveTo>
                    <a:pt x="0" y="67"/>
                  </a:moveTo>
                  <a:lnTo>
                    <a:pt x="119" y="67"/>
                  </a:lnTo>
                  <a:lnTo>
                    <a:pt x="11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44" name="Oval 164"/>
            <p:cNvSpPr>
              <a:spLocks noChangeAspect="1" noChangeArrowheads="1"/>
            </p:cNvSpPr>
            <p:nvPr/>
          </p:nvSpPr>
          <p:spPr bwMode="auto">
            <a:xfrm>
              <a:off x="1191" y="3321"/>
              <a:ext cx="29" cy="3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45" name="Freeform 165"/>
            <p:cNvSpPr>
              <a:spLocks noChangeAspect="1"/>
            </p:cNvSpPr>
            <p:nvPr/>
          </p:nvSpPr>
          <p:spPr bwMode="auto">
            <a:xfrm flipV="1">
              <a:off x="936" y="3117"/>
              <a:ext cx="271" cy="225"/>
            </a:xfrm>
            <a:custGeom>
              <a:avLst/>
              <a:gdLst>
                <a:gd name="T0" fmla="*/ 0 w 102"/>
                <a:gd name="T1" fmla="*/ 2147483647 h 66"/>
                <a:gd name="T2" fmla="*/ 2147483647 w 102"/>
                <a:gd name="T3" fmla="*/ 2147483647 h 66"/>
                <a:gd name="T4" fmla="*/ 2147483647 w 102"/>
                <a:gd name="T5" fmla="*/ 0 h 66"/>
                <a:gd name="T6" fmla="*/ 0 60000 65536"/>
                <a:gd name="T7" fmla="*/ 0 60000 65536"/>
                <a:gd name="T8" fmla="*/ 0 60000 65536"/>
                <a:gd name="T9" fmla="*/ 0 w 102"/>
                <a:gd name="T10" fmla="*/ 0 h 66"/>
                <a:gd name="T11" fmla="*/ 102 w 10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66">
                  <a:moveTo>
                    <a:pt x="0" y="66"/>
                  </a:moveTo>
                  <a:lnTo>
                    <a:pt x="102" y="66"/>
                  </a:lnTo>
                  <a:lnTo>
                    <a:pt x="10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46" name="Oval 166"/>
            <p:cNvSpPr>
              <a:spLocks noChangeAspect="1" noChangeArrowheads="1"/>
            </p:cNvSpPr>
            <p:nvPr/>
          </p:nvSpPr>
          <p:spPr bwMode="auto">
            <a:xfrm>
              <a:off x="1254" y="3550"/>
              <a:ext cx="29" cy="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47" name="Freeform 167"/>
            <p:cNvSpPr>
              <a:spLocks noChangeAspect="1"/>
            </p:cNvSpPr>
            <p:nvPr/>
          </p:nvSpPr>
          <p:spPr bwMode="auto">
            <a:xfrm flipV="1">
              <a:off x="1207" y="3342"/>
              <a:ext cx="63" cy="228"/>
            </a:xfrm>
            <a:custGeom>
              <a:avLst/>
              <a:gdLst>
                <a:gd name="T0" fmla="*/ 0 w 24"/>
                <a:gd name="T1" fmla="*/ 2147483647 h 67"/>
                <a:gd name="T2" fmla="*/ 2147483647 w 24"/>
                <a:gd name="T3" fmla="*/ 2147483647 h 67"/>
                <a:gd name="T4" fmla="*/ 2147483647 w 24"/>
                <a:gd name="T5" fmla="*/ 0 h 67"/>
                <a:gd name="T6" fmla="*/ 0 60000 65536"/>
                <a:gd name="T7" fmla="*/ 0 60000 65536"/>
                <a:gd name="T8" fmla="*/ 0 60000 65536"/>
                <a:gd name="T9" fmla="*/ 0 w 24"/>
                <a:gd name="T10" fmla="*/ 0 h 67"/>
                <a:gd name="T11" fmla="*/ 24 w 24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67">
                  <a:moveTo>
                    <a:pt x="0" y="67"/>
                  </a:moveTo>
                  <a:lnTo>
                    <a:pt x="24" y="67"/>
                  </a:lnTo>
                  <a:lnTo>
                    <a:pt x="24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48" name="Rectangle 168"/>
            <p:cNvSpPr>
              <a:spLocks noChangeAspect="1" noChangeArrowheads="1"/>
            </p:cNvSpPr>
            <p:nvPr/>
          </p:nvSpPr>
          <p:spPr bwMode="auto">
            <a:xfrm>
              <a:off x="694" y="1695"/>
              <a:ext cx="31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49" name="Freeform 169"/>
            <p:cNvSpPr>
              <a:spLocks noChangeAspect="1"/>
            </p:cNvSpPr>
            <p:nvPr/>
          </p:nvSpPr>
          <p:spPr bwMode="auto">
            <a:xfrm flipV="1">
              <a:off x="429" y="1528"/>
              <a:ext cx="280" cy="187"/>
            </a:xfrm>
            <a:custGeom>
              <a:avLst/>
              <a:gdLst>
                <a:gd name="T0" fmla="*/ 0 w 106"/>
                <a:gd name="T1" fmla="*/ 2147483647 h 55"/>
                <a:gd name="T2" fmla="*/ 2147483647 w 106"/>
                <a:gd name="T3" fmla="*/ 2147483647 h 55"/>
                <a:gd name="T4" fmla="*/ 2147483647 w 106"/>
                <a:gd name="T5" fmla="*/ 0 h 55"/>
                <a:gd name="T6" fmla="*/ 0 60000 65536"/>
                <a:gd name="T7" fmla="*/ 0 60000 65536"/>
                <a:gd name="T8" fmla="*/ 0 60000 65536"/>
                <a:gd name="T9" fmla="*/ 0 w 106"/>
                <a:gd name="T10" fmla="*/ 0 h 55"/>
                <a:gd name="T11" fmla="*/ 106 w 106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5">
                  <a:moveTo>
                    <a:pt x="0" y="55"/>
                  </a:moveTo>
                  <a:lnTo>
                    <a:pt x="106" y="55"/>
                  </a:lnTo>
                  <a:lnTo>
                    <a:pt x="106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50" name="Rectangle 170"/>
            <p:cNvSpPr>
              <a:spLocks noChangeAspect="1" noChangeArrowheads="1"/>
            </p:cNvSpPr>
            <p:nvPr/>
          </p:nvSpPr>
          <p:spPr bwMode="auto">
            <a:xfrm>
              <a:off x="815" y="1879"/>
              <a:ext cx="32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51" name="Freeform 171"/>
            <p:cNvSpPr>
              <a:spLocks noChangeAspect="1"/>
            </p:cNvSpPr>
            <p:nvPr/>
          </p:nvSpPr>
          <p:spPr bwMode="auto">
            <a:xfrm flipV="1">
              <a:off x="709" y="1715"/>
              <a:ext cx="122" cy="185"/>
            </a:xfrm>
            <a:custGeom>
              <a:avLst/>
              <a:gdLst>
                <a:gd name="T0" fmla="*/ 0 w 46"/>
                <a:gd name="T1" fmla="*/ 2147483647 h 54"/>
                <a:gd name="T2" fmla="*/ 2147483647 w 46"/>
                <a:gd name="T3" fmla="*/ 2147483647 h 54"/>
                <a:gd name="T4" fmla="*/ 2147483647 w 46"/>
                <a:gd name="T5" fmla="*/ 0 h 54"/>
                <a:gd name="T6" fmla="*/ 0 60000 65536"/>
                <a:gd name="T7" fmla="*/ 0 60000 65536"/>
                <a:gd name="T8" fmla="*/ 0 60000 65536"/>
                <a:gd name="T9" fmla="*/ 0 w 46"/>
                <a:gd name="T10" fmla="*/ 0 h 54"/>
                <a:gd name="T11" fmla="*/ 46 w 46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4">
                  <a:moveTo>
                    <a:pt x="0" y="54"/>
                  </a:moveTo>
                  <a:lnTo>
                    <a:pt x="46" y="54"/>
                  </a:lnTo>
                  <a:lnTo>
                    <a:pt x="46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52" name="Rectangle 172"/>
            <p:cNvSpPr>
              <a:spLocks noChangeAspect="1" noChangeArrowheads="1"/>
            </p:cNvSpPr>
            <p:nvPr/>
          </p:nvSpPr>
          <p:spPr bwMode="auto">
            <a:xfrm>
              <a:off x="852" y="2066"/>
              <a:ext cx="32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53" name="Freeform 173"/>
            <p:cNvSpPr>
              <a:spLocks noChangeAspect="1"/>
            </p:cNvSpPr>
            <p:nvPr/>
          </p:nvSpPr>
          <p:spPr bwMode="auto">
            <a:xfrm flipV="1">
              <a:off x="831" y="1900"/>
              <a:ext cx="37" cy="187"/>
            </a:xfrm>
            <a:custGeom>
              <a:avLst/>
              <a:gdLst>
                <a:gd name="T0" fmla="*/ 0 w 14"/>
                <a:gd name="T1" fmla="*/ 2147483647 h 55"/>
                <a:gd name="T2" fmla="*/ 2147483647 w 14"/>
                <a:gd name="T3" fmla="*/ 2147483647 h 55"/>
                <a:gd name="T4" fmla="*/ 2147483647 w 14"/>
                <a:gd name="T5" fmla="*/ 0 h 55"/>
                <a:gd name="T6" fmla="*/ 0 60000 65536"/>
                <a:gd name="T7" fmla="*/ 0 60000 65536"/>
                <a:gd name="T8" fmla="*/ 0 60000 65536"/>
                <a:gd name="T9" fmla="*/ 0 w 14"/>
                <a:gd name="T10" fmla="*/ 0 h 55"/>
                <a:gd name="T11" fmla="*/ 14 w 14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5">
                  <a:moveTo>
                    <a:pt x="0" y="55"/>
                  </a:moveTo>
                  <a:lnTo>
                    <a:pt x="14" y="55"/>
                  </a:lnTo>
                  <a:lnTo>
                    <a:pt x="14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54" name="Rectangle 174"/>
            <p:cNvSpPr>
              <a:spLocks noChangeAspect="1" noChangeArrowheads="1"/>
            </p:cNvSpPr>
            <p:nvPr/>
          </p:nvSpPr>
          <p:spPr bwMode="auto">
            <a:xfrm>
              <a:off x="910" y="2249"/>
              <a:ext cx="32" cy="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55" name="Freeform 175"/>
            <p:cNvSpPr>
              <a:spLocks noChangeAspect="1"/>
            </p:cNvSpPr>
            <p:nvPr/>
          </p:nvSpPr>
          <p:spPr bwMode="auto">
            <a:xfrm flipV="1">
              <a:off x="868" y="2087"/>
              <a:ext cx="58" cy="183"/>
            </a:xfrm>
            <a:custGeom>
              <a:avLst/>
              <a:gdLst>
                <a:gd name="T0" fmla="*/ 0 w 22"/>
                <a:gd name="T1" fmla="*/ 2147483647 h 54"/>
                <a:gd name="T2" fmla="*/ 2147483647 w 22"/>
                <a:gd name="T3" fmla="*/ 2147483647 h 54"/>
                <a:gd name="T4" fmla="*/ 2147483647 w 22"/>
                <a:gd name="T5" fmla="*/ 0 h 54"/>
                <a:gd name="T6" fmla="*/ 0 60000 65536"/>
                <a:gd name="T7" fmla="*/ 0 60000 65536"/>
                <a:gd name="T8" fmla="*/ 0 60000 65536"/>
                <a:gd name="T9" fmla="*/ 0 w 22"/>
                <a:gd name="T10" fmla="*/ 0 h 54"/>
                <a:gd name="T11" fmla="*/ 22 w 22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54">
                  <a:moveTo>
                    <a:pt x="0" y="54"/>
                  </a:moveTo>
                  <a:lnTo>
                    <a:pt x="22" y="54"/>
                  </a:ln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56" name="Rectangle 176"/>
            <p:cNvSpPr>
              <a:spLocks noChangeAspect="1" noChangeArrowheads="1"/>
            </p:cNvSpPr>
            <p:nvPr/>
          </p:nvSpPr>
          <p:spPr bwMode="auto">
            <a:xfrm>
              <a:off x="1011" y="2436"/>
              <a:ext cx="31" cy="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57" name="Freeform 177"/>
            <p:cNvSpPr>
              <a:spLocks noChangeAspect="1"/>
            </p:cNvSpPr>
            <p:nvPr/>
          </p:nvSpPr>
          <p:spPr bwMode="auto">
            <a:xfrm flipV="1">
              <a:off x="926" y="2270"/>
              <a:ext cx="100" cy="187"/>
            </a:xfrm>
            <a:custGeom>
              <a:avLst/>
              <a:gdLst>
                <a:gd name="T0" fmla="*/ 0 w 38"/>
                <a:gd name="T1" fmla="*/ 2147483647 h 55"/>
                <a:gd name="T2" fmla="*/ 2147483647 w 38"/>
                <a:gd name="T3" fmla="*/ 2147483647 h 55"/>
                <a:gd name="T4" fmla="*/ 2147483647 w 38"/>
                <a:gd name="T5" fmla="*/ 0 h 55"/>
                <a:gd name="T6" fmla="*/ 0 60000 65536"/>
                <a:gd name="T7" fmla="*/ 0 60000 65536"/>
                <a:gd name="T8" fmla="*/ 0 60000 65536"/>
                <a:gd name="T9" fmla="*/ 0 w 38"/>
                <a:gd name="T10" fmla="*/ 0 h 55"/>
                <a:gd name="T11" fmla="*/ 38 w 38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55">
                  <a:moveTo>
                    <a:pt x="0" y="55"/>
                  </a:moveTo>
                  <a:lnTo>
                    <a:pt x="38" y="55"/>
                  </a:lnTo>
                  <a:lnTo>
                    <a:pt x="38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58" name="Rectangle 178"/>
            <p:cNvSpPr>
              <a:spLocks noChangeAspect="1" noChangeArrowheads="1"/>
            </p:cNvSpPr>
            <p:nvPr/>
          </p:nvSpPr>
          <p:spPr bwMode="auto">
            <a:xfrm>
              <a:off x="1056" y="2621"/>
              <a:ext cx="32" cy="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59" name="Freeform 179"/>
            <p:cNvSpPr>
              <a:spLocks noChangeAspect="1"/>
            </p:cNvSpPr>
            <p:nvPr/>
          </p:nvSpPr>
          <p:spPr bwMode="auto">
            <a:xfrm flipV="1">
              <a:off x="1026" y="2457"/>
              <a:ext cx="46" cy="184"/>
            </a:xfrm>
            <a:custGeom>
              <a:avLst/>
              <a:gdLst>
                <a:gd name="T0" fmla="*/ 0 w 17"/>
                <a:gd name="T1" fmla="*/ 2147483647 h 54"/>
                <a:gd name="T2" fmla="*/ 2147483647 w 17"/>
                <a:gd name="T3" fmla="*/ 2147483647 h 54"/>
                <a:gd name="T4" fmla="*/ 2147483647 w 17"/>
                <a:gd name="T5" fmla="*/ 0 h 54"/>
                <a:gd name="T6" fmla="*/ 0 60000 65536"/>
                <a:gd name="T7" fmla="*/ 0 60000 65536"/>
                <a:gd name="T8" fmla="*/ 0 60000 65536"/>
                <a:gd name="T9" fmla="*/ 0 w 17"/>
                <a:gd name="T10" fmla="*/ 0 h 54"/>
                <a:gd name="T11" fmla="*/ 17 w 17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54">
                  <a:moveTo>
                    <a:pt x="0" y="54"/>
                  </a:moveTo>
                  <a:lnTo>
                    <a:pt x="17" y="54"/>
                  </a:lnTo>
                  <a:lnTo>
                    <a:pt x="17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60" name="Rectangle 180"/>
            <p:cNvSpPr>
              <a:spLocks noChangeAspect="1" noChangeArrowheads="1"/>
            </p:cNvSpPr>
            <p:nvPr/>
          </p:nvSpPr>
          <p:spPr bwMode="auto">
            <a:xfrm>
              <a:off x="1439" y="2808"/>
              <a:ext cx="32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61" name="Freeform 181"/>
            <p:cNvSpPr>
              <a:spLocks noChangeAspect="1"/>
            </p:cNvSpPr>
            <p:nvPr/>
          </p:nvSpPr>
          <p:spPr bwMode="auto">
            <a:xfrm flipV="1">
              <a:off x="1072" y="2641"/>
              <a:ext cx="383" cy="187"/>
            </a:xfrm>
            <a:custGeom>
              <a:avLst/>
              <a:gdLst>
                <a:gd name="T0" fmla="*/ 0 w 145"/>
                <a:gd name="T1" fmla="*/ 2147483647 h 55"/>
                <a:gd name="T2" fmla="*/ 2147483647 w 145"/>
                <a:gd name="T3" fmla="*/ 2147483647 h 55"/>
                <a:gd name="T4" fmla="*/ 2147483647 w 145"/>
                <a:gd name="T5" fmla="*/ 0 h 55"/>
                <a:gd name="T6" fmla="*/ 0 60000 65536"/>
                <a:gd name="T7" fmla="*/ 0 60000 65536"/>
                <a:gd name="T8" fmla="*/ 0 60000 65536"/>
                <a:gd name="T9" fmla="*/ 0 w 145"/>
                <a:gd name="T10" fmla="*/ 0 h 55"/>
                <a:gd name="T11" fmla="*/ 145 w 145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" h="55">
                  <a:moveTo>
                    <a:pt x="0" y="55"/>
                  </a:moveTo>
                  <a:lnTo>
                    <a:pt x="145" y="55"/>
                  </a:lnTo>
                  <a:lnTo>
                    <a:pt x="145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62" name="Rectangle 182"/>
            <p:cNvSpPr>
              <a:spLocks noChangeAspect="1" noChangeArrowheads="1"/>
            </p:cNvSpPr>
            <p:nvPr/>
          </p:nvSpPr>
          <p:spPr bwMode="auto">
            <a:xfrm>
              <a:off x="1648" y="2991"/>
              <a:ext cx="32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63" name="Freeform 183"/>
            <p:cNvSpPr>
              <a:spLocks noChangeAspect="1"/>
            </p:cNvSpPr>
            <p:nvPr/>
          </p:nvSpPr>
          <p:spPr bwMode="auto">
            <a:xfrm flipV="1">
              <a:off x="1455" y="2828"/>
              <a:ext cx="209" cy="184"/>
            </a:xfrm>
            <a:custGeom>
              <a:avLst/>
              <a:gdLst>
                <a:gd name="T0" fmla="*/ 0 w 79"/>
                <a:gd name="T1" fmla="*/ 2147483647 h 54"/>
                <a:gd name="T2" fmla="*/ 2147483647 w 79"/>
                <a:gd name="T3" fmla="*/ 2147483647 h 54"/>
                <a:gd name="T4" fmla="*/ 2147483647 w 79"/>
                <a:gd name="T5" fmla="*/ 0 h 54"/>
                <a:gd name="T6" fmla="*/ 0 60000 65536"/>
                <a:gd name="T7" fmla="*/ 0 60000 65536"/>
                <a:gd name="T8" fmla="*/ 0 60000 65536"/>
                <a:gd name="T9" fmla="*/ 0 w 79"/>
                <a:gd name="T10" fmla="*/ 0 h 54"/>
                <a:gd name="T11" fmla="*/ 79 w 79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54">
                  <a:moveTo>
                    <a:pt x="0" y="54"/>
                  </a:moveTo>
                  <a:lnTo>
                    <a:pt x="79" y="54"/>
                  </a:lnTo>
                  <a:lnTo>
                    <a:pt x="79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64" name="Rectangle 184"/>
            <p:cNvSpPr>
              <a:spLocks noChangeAspect="1" noChangeArrowheads="1"/>
            </p:cNvSpPr>
            <p:nvPr/>
          </p:nvSpPr>
          <p:spPr bwMode="auto">
            <a:xfrm>
              <a:off x="1695" y="3178"/>
              <a:ext cx="32" cy="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65" name="Freeform 185"/>
            <p:cNvSpPr>
              <a:spLocks noChangeAspect="1"/>
            </p:cNvSpPr>
            <p:nvPr/>
          </p:nvSpPr>
          <p:spPr bwMode="auto">
            <a:xfrm flipV="1">
              <a:off x="1664" y="3012"/>
              <a:ext cx="47" cy="187"/>
            </a:xfrm>
            <a:custGeom>
              <a:avLst/>
              <a:gdLst>
                <a:gd name="T0" fmla="*/ 0 w 18"/>
                <a:gd name="T1" fmla="*/ 2147483647 h 55"/>
                <a:gd name="T2" fmla="*/ 2147483647 w 18"/>
                <a:gd name="T3" fmla="*/ 2147483647 h 55"/>
                <a:gd name="T4" fmla="*/ 2147483647 w 18"/>
                <a:gd name="T5" fmla="*/ 0 h 55"/>
                <a:gd name="T6" fmla="*/ 0 60000 65536"/>
                <a:gd name="T7" fmla="*/ 0 60000 65536"/>
                <a:gd name="T8" fmla="*/ 0 60000 65536"/>
                <a:gd name="T9" fmla="*/ 0 w 18"/>
                <a:gd name="T10" fmla="*/ 0 h 55"/>
                <a:gd name="T11" fmla="*/ 18 w 18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5">
                  <a:moveTo>
                    <a:pt x="0" y="55"/>
                  </a:moveTo>
                  <a:lnTo>
                    <a:pt x="18" y="55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66" name="Rectangle 186"/>
            <p:cNvSpPr>
              <a:spLocks noChangeAspect="1" noChangeArrowheads="1"/>
            </p:cNvSpPr>
            <p:nvPr/>
          </p:nvSpPr>
          <p:spPr bwMode="auto">
            <a:xfrm>
              <a:off x="2142" y="3363"/>
              <a:ext cx="32" cy="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67" name="Freeform 187"/>
            <p:cNvSpPr>
              <a:spLocks noChangeAspect="1"/>
            </p:cNvSpPr>
            <p:nvPr/>
          </p:nvSpPr>
          <p:spPr bwMode="auto">
            <a:xfrm flipV="1">
              <a:off x="1711" y="3199"/>
              <a:ext cx="447" cy="183"/>
            </a:xfrm>
            <a:custGeom>
              <a:avLst/>
              <a:gdLst>
                <a:gd name="T0" fmla="*/ 0 w 169"/>
                <a:gd name="T1" fmla="*/ 2147483647 h 54"/>
                <a:gd name="T2" fmla="*/ 2147483647 w 169"/>
                <a:gd name="T3" fmla="*/ 2147483647 h 54"/>
                <a:gd name="T4" fmla="*/ 2147483647 w 169"/>
                <a:gd name="T5" fmla="*/ 0 h 54"/>
                <a:gd name="T6" fmla="*/ 0 60000 65536"/>
                <a:gd name="T7" fmla="*/ 0 60000 65536"/>
                <a:gd name="T8" fmla="*/ 0 60000 65536"/>
                <a:gd name="T9" fmla="*/ 0 w 169"/>
                <a:gd name="T10" fmla="*/ 0 h 54"/>
                <a:gd name="T11" fmla="*/ 169 w 169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54">
                  <a:moveTo>
                    <a:pt x="0" y="54"/>
                  </a:moveTo>
                  <a:lnTo>
                    <a:pt x="169" y="54"/>
                  </a:lnTo>
                  <a:lnTo>
                    <a:pt x="169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68" name="Rectangle 188"/>
            <p:cNvSpPr>
              <a:spLocks noChangeAspect="1" noChangeArrowheads="1"/>
            </p:cNvSpPr>
            <p:nvPr/>
          </p:nvSpPr>
          <p:spPr bwMode="auto">
            <a:xfrm>
              <a:off x="2439" y="3550"/>
              <a:ext cx="31" cy="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0669" name="Freeform 189"/>
            <p:cNvSpPr>
              <a:spLocks noChangeAspect="1"/>
            </p:cNvSpPr>
            <p:nvPr/>
          </p:nvSpPr>
          <p:spPr bwMode="auto">
            <a:xfrm flipV="1">
              <a:off x="2154" y="3383"/>
              <a:ext cx="298" cy="174"/>
            </a:xfrm>
            <a:custGeom>
              <a:avLst/>
              <a:gdLst>
                <a:gd name="T0" fmla="*/ 0 w 112"/>
                <a:gd name="T1" fmla="*/ 2147483647 h 55"/>
                <a:gd name="T2" fmla="*/ 2147483647 w 112"/>
                <a:gd name="T3" fmla="*/ 2147483647 h 55"/>
                <a:gd name="T4" fmla="*/ 2147483647 w 112"/>
                <a:gd name="T5" fmla="*/ 0 h 55"/>
                <a:gd name="T6" fmla="*/ 0 60000 65536"/>
                <a:gd name="T7" fmla="*/ 0 60000 65536"/>
                <a:gd name="T8" fmla="*/ 0 60000 65536"/>
                <a:gd name="T9" fmla="*/ 0 w 112"/>
                <a:gd name="T10" fmla="*/ 0 h 55"/>
                <a:gd name="T11" fmla="*/ 112 w 112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55">
                  <a:moveTo>
                    <a:pt x="0" y="55"/>
                  </a:moveTo>
                  <a:lnTo>
                    <a:pt x="112" y="55"/>
                  </a:lnTo>
                  <a:lnTo>
                    <a:pt x="11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70" name="Text Box 190"/>
            <p:cNvSpPr txBox="1">
              <a:spLocks noChangeAspect="1" noChangeArrowheads="1"/>
            </p:cNvSpPr>
            <p:nvPr/>
          </p:nvSpPr>
          <p:spPr bwMode="auto">
            <a:xfrm>
              <a:off x="1757" y="1642"/>
              <a:ext cx="113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chemeClr val="accent2"/>
                  </a:solidFill>
                  <a:latin typeface="Arial" pitchFamily="34" charset="0"/>
                </a:rPr>
                <a:t>NIV           216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" pitchFamily="34" charset="0"/>
                </a:rPr>
                <a:t>Controls  11</a:t>
              </a:r>
            </a:p>
          </p:txBody>
        </p:sp>
        <p:sp>
          <p:nvSpPr>
            <p:cNvPr id="20671" name="Text Box 191"/>
            <p:cNvSpPr txBox="1">
              <a:spLocks noChangeAspect="1" noChangeArrowheads="1"/>
            </p:cNvSpPr>
            <p:nvPr/>
          </p:nvSpPr>
          <p:spPr bwMode="auto">
            <a:xfrm>
              <a:off x="1872" y="2458"/>
              <a:ext cx="8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 b="1">
                  <a:latin typeface="Arial" pitchFamily="34" charset="0"/>
                </a:rPr>
                <a:t>p = 0.006</a:t>
              </a:r>
            </a:p>
          </p:txBody>
        </p:sp>
        <p:sp>
          <p:nvSpPr>
            <p:cNvPr id="20672" name="Text Box 192"/>
            <p:cNvSpPr txBox="1">
              <a:spLocks noChangeAspect="1" noChangeArrowheads="1"/>
            </p:cNvSpPr>
            <p:nvPr/>
          </p:nvSpPr>
          <p:spPr bwMode="auto">
            <a:xfrm>
              <a:off x="4393" y="2414"/>
              <a:ext cx="90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 b="1">
                  <a:latin typeface="Arial" pitchFamily="34" charset="0"/>
                </a:rPr>
                <a:t>p = ns</a:t>
              </a:r>
            </a:p>
          </p:txBody>
        </p:sp>
        <p:sp>
          <p:nvSpPr>
            <p:cNvPr id="20673" name="Text Box 193"/>
            <p:cNvSpPr txBox="1">
              <a:spLocks noChangeAspect="1" noChangeArrowheads="1"/>
            </p:cNvSpPr>
            <p:nvPr/>
          </p:nvSpPr>
          <p:spPr bwMode="auto">
            <a:xfrm>
              <a:off x="3972" y="1598"/>
              <a:ext cx="119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chemeClr val="accent2"/>
                  </a:solidFill>
                  <a:latin typeface="Arial" pitchFamily="34" charset="0"/>
                </a:rPr>
                <a:t>NIV           222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rgbClr val="FF0000"/>
                  </a:solidFill>
                  <a:latin typeface="Arial" pitchFamily="34" charset="0"/>
                </a:rPr>
                <a:t>Controls  245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1" t="29395" r="32278" b="36093"/>
          <a:stretch>
            <a:fillRect/>
          </a:stretch>
        </p:blipFill>
        <p:spPr bwMode="auto">
          <a:xfrm>
            <a:off x="250825" y="115888"/>
            <a:ext cx="8713788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772400" cy="792163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Conclusions of RCT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713788" cy="4681537"/>
          </a:xfrm>
        </p:spPr>
        <p:txBody>
          <a:bodyPr/>
          <a:lstStyle/>
          <a:p>
            <a:pPr algn="just" eaLnBrk="1" hangingPunct="1">
              <a:buClr>
                <a:schemeClr val="bg1"/>
              </a:buClr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overall sustained improvement in </a:t>
            </a:r>
            <a:r>
              <a:rPr lang="en-GB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</a:t>
            </a: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Clr>
                <a:schemeClr val="bg1"/>
              </a:buClr>
            </a:pPr>
            <a:endParaRPr lang="en-GB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bg1"/>
              </a:buClr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benefit of ~ 7 months, i.e. twice that seen with </a:t>
            </a:r>
            <a:r>
              <a:rPr lang="en-GB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Riluzole</a:t>
            </a: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buClr>
                <a:schemeClr val="bg1"/>
              </a:buClr>
            </a:pPr>
            <a:endParaRPr lang="en-GB" alt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chemeClr val="bg1"/>
              </a:buClr>
            </a:pPr>
            <a:r>
              <a:rPr lang="en-GB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survival benefit seen in “better” bulbar function group.</a:t>
            </a:r>
            <a:endParaRPr lang="en-GB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2590800"/>
            <a:ext cx="4419600" cy="3429000"/>
            <a:chOff x="0" y="1632"/>
            <a:chExt cx="2784" cy="2160"/>
          </a:xfrm>
        </p:grpSpPr>
        <p:sp>
          <p:nvSpPr>
            <p:cNvPr id="59395" name="Rectangle 3"/>
            <p:cNvSpPr>
              <a:spLocks noChangeAspect="1" noChangeArrowheads="1"/>
            </p:cNvSpPr>
            <p:nvPr/>
          </p:nvSpPr>
          <p:spPr bwMode="auto">
            <a:xfrm>
              <a:off x="0" y="1632"/>
              <a:ext cx="2784" cy="2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396" name="Rectangle 4"/>
            <p:cNvSpPr>
              <a:spLocks noChangeAspect="1" noChangeArrowheads="1"/>
            </p:cNvSpPr>
            <p:nvPr/>
          </p:nvSpPr>
          <p:spPr bwMode="auto">
            <a:xfrm>
              <a:off x="430" y="3431"/>
              <a:ext cx="2194" cy="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397" name="Rectangle 5"/>
            <p:cNvSpPr>
              <a:spLocks noChangeAspect="1" noChangeArrowheads="1"/>
            </p:cNvSpPr>
            <p:nvPr/>
          </p:nvSpPr>
          <p:spPr bwMode="auto">
            <a:xfrm>
              <a:off x="669" y="3431"/>
              <a:ext cx="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398" name="Rectangle 6"/>
            <p:cNvSpPr>
              <a:spLocks noChangeAspect="1" noChangeArrowheads="1"/>
            </p:cNvSpPr>
            <p:nvPr/>
          </p:nvSpPr>
          <p:spPr bwMode="auto">
            <a:xfrm>
              <a:off x="1098" y="3431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399" name="Rectangle 7"/>
            <p:cNvSpPr>
              <a:spLocks noChangeAspect="1" noChangeArrowheads="1"/>
            </p:cNvSpPr>
            <p:nvPr/>
          </p:nvSpPr>
          <p:spPr bwMode="auto">
            <a:xfrm>
              <a:off x="1527" y="3431"/>
              <a:ext cx="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0" name="Rectangle 8"/>
            <p:cNvSpPr>
              <a:spLocks noChangeAspect="1" noChangeArrowheads="1"/>
            </p:cNvSpPr>
            <p:nvPr/>
          </p:nvSpPr>
          <p:spPr bwMode="auto">
            <a:xfrm>
              <a:off x="1957" y="3431"/>
              <a:ext cx="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1" name="Rectangle 9"/>
            <p:cNvSpPr>
              <a:spLocks noChangeAspect="1" noChangeArrowheads="1"/>
            </p:cNvSpPr>
            <p:nvPr/>
          </p:nvSpPr>
          <p:spPr bwMode="auto">
            <a:xfrm>
              <a:off x="2384" y="3431"/>
              <a:ext cx="6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02" name="Rectangle 10"/>
            <p:cNvSpPr>
              <a:spLocks noChangeAspect="1" noChangeArrowheads="1"/>
            </p:cNvSpPr>
            <p:nvPr/>
          </p:nvSpPr>
          <p:spPr bwMode="auto">
            <a:xfrm>
              <a:off x="618" y="3466"/>
              <a:ext cx="2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Pre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3" name="Rectangle 11"/>
            <p:cNvSpPr>
              <a:spLocks noChangeAspect="1" noChangeArrowheads="1"/>
            </p:cNvSpPr>
            <p:nvPr/>
          </p:nvSpPr>
          <p:spPr bwMode="auto">
            <a:xfrm>
              <a:off x="612" y="3581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NIV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4" name="Rectangle 12"/>
            <p:cNvSpPr>
              <a:spLocks noChangeAspect="1" noChangeArrowheads="1"/>
            </p:cNvSpPr>
            <p:nvPr/>
          </p:nvSpPr>
          <p:spPr bwMode="auto">
            <a:xfrm>
              <a:off x="1082" y="3466"/>
              <a:ext cx="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1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5" name="Rectangle 13"/>
            <p:cNvSpPr>
              <a:spLocks noChangeAspect="1" noChangeArrowheads="1"/>
            </p:cNvSpPr>
            <p:nvPr/>
          </p:nvSpPr>
          <p:spPr bwMode="auto">
            <a:xfrm>
              <a:off x="1514" y="3466"/>
              <a:ext cx="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3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6" name="Rectangle 14"/>
            <p:cNvSpPr>
              <a:spLocks noChangeAspect="1" noChangeArrowheads="1"/>
            </p:cNvSpPr>
            <p:nvPr/>
          </p:nvSpPr>
          <p:spPr bwMode="auto">
            <a:xfrm>
              <a:off x="1424" y="3591"/>
              <a:ext cx="10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Months on NIV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07" name="Rectangle 15"/>
            <p:cNvSpPr>
              <a:spLocks noChangeAspect="1" noChangeArrowheads="1"/>
            </p:cNvSpPr>
            <p:nvPr/>
          </p:nvSpPr>
          <p:spPr bwMode="auto">
            <a:xfrm>
              <a:off x="1940" y="346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600" b="1" dirty="0">
                  <a:solidFill>
                    <a:srgbClr val="000000"/>
                  </a:solidFill>
                </a:rPr>
                <a:t>5</a:t>
              </a:r>
              <a:endParaRPr lang="en-GB" altLang="en-US" sz="4400" dirty="0">
                <a:latin typeface="Times New Roman" pitchFamily="18" charset="0"/>
              </a:endParaRPr>
            </a:p>
          </p:txBody>
        </p:sp>
        <p:sp>
          <p:nvSpPr>
            <p:cNvPr id="59408" name="Rectangle 16"/>
            <p:cNvSpPr>
              <a:spLocks noChangeAspect="1" noChangeArrowheads="1"/>
            </p:cNvSpPr>
            <p:nvPr/>
          </p:nvSpPr>
          <p:spPr bwMode="auto">
            <a:xfrm>
              <a:off x="2371" y="346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600" b="1" dirty="0">
                  <a:solidFill>
                    <a:srgbClr val="000000"/>
                  </a:solidFill>
                </a:rPr>
                <a:t>7</a:t>
              </a:r>
              <a:endParaRPr lang="en-GB" altLang="en-US" sz="4400" dirty="0">
                <a:latin typeface="Times New Roman" pitchFamily="18" charset="0"/>
              </a:endParaRPr>
            </a:p>
          </p:txBody>
        </p:sp>
        <p:sp>
          <p:nvSpPr>
            <p:cNvPr id="59409" name="Rectangle 17"/>
            <p:cNvSpPr>
              <a:spLocks noChangeAspect="1" noChangeArrowheads="1"/>
            </p:cNvSpPr>
            <p:nvPr/>
          </p:nvSpPr>
          <p:spPr bwMode="auto">
            <a:xfrm>
              <a:off x="430" y="1862"/>
              <a:ext cx="8" cy="157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0" name="Rectangle 18"/>
            <p:cNvSpPr>
              <a:spLocks noChangeAspect="1" noChangeArrowheads="1"/>
            </p:cNvSpPr>
            <p:nvPr/>
          </p:nvSpPr>
          <p:spPr bwMode="auto">
            <a:xfrm>
              <a:off x="399" y="3433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1" name="Rectangle 19"/>
            <p:cNvSpPr>
              <a:spLocks noChangeAspect="1" noChangeArrowheads="1"/>
            </p:cNvSpPr>
            <p:nvPr/>
          </p:nvSpPr>
          <p:spPr bwMode="auto">
            <a:xfrm>
              <a:off x="399" y="3040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2" name="Rectangle 20"/>
            <p:cNvSpPr>
              <a:spLocks noChangeAspect="1" noChangeArrowheads="1"/>
            </p:cNvSpPr>
            <p:nvPr/>
          </p:nvSpPr>
          <p:spPr bwMode="auto">
            <a:xfrm>
              <a:off x="399" y="2646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3" name="Rectangle 21"/>
            <p:cNvSpPr>
              <a:spLocks noChangeAspect="1" noChangeArrowheads="1"/>
            </p:cNvSpPr>
            <p:nvPr/>
          </p:nvSpPr>
          <p:spPr bwMode="auto">
            <a:xfrm>
              <a:off x="399" y="2254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4" name="Rectangle 22"/>
            <p:cNvSpPr>
              <a:spLocks noChangeAspect="1" noChangeArrowheads="1"/>
            </p:cNvSpPr>
            <p:nvPr/>
          </p:nvSpPr>
          <p:spPr bwMode="auto">
            <a:xfrm>
              <a:off x="399" y="1861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15" name="Rectangle 23"/>
            <p:cNvSpPr>
              <a:spLocks noChangeAspect="1" noChangeArrowheads="1"/>
            </p:cNvSpPr>
            <p:nvPr/>
          </p:nvSpPr>
          <p:spPr bwMode="auto">
            <a:xfrm>
              <a:off x="286" y="339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3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16" name="Rectangle 24"/>
            <p:cNvSpPr>
              <a:spLocks noChangeAspect="1" noChangeArrowheads="1"/>
            </p:cNvSpPr>
            <p:nvPr/>
          </p:nvSpPr>
          <p:spPr bwMode="auto">
            <a:xfrm>
              <a:off x="328" y="339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17" name="Rectangle 25"/>
            <p:cNvSpPr>
              <a:spLocks noChangeAspect="1" noChangeArrowheads="1"/>
            </p:cNvSpPr>
            <p:nvPr/>
          </p:nvSpPr>
          <p:spPr bwMode="auto">
            <a:xfrm>
              <a:off x="286" y="2997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3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18" name="Rectangle 26"/>
            <p:cNvSpPr>
              <a:spLocks noChangeAspect="1" noChangeArrowheads="1"/>
            </p:cNvSpPr>
            <p:nvPr/>
          </p:nvSpPr>
          <p:spPr bwMode="auto">
            <a:xfrm>
              <a:off x="328" y="2997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19" name="Rectangle 27"/>
            <p:cNvSpPr>
              <a:spLocks noChangeAspect="1" noChangeArrowheads="1"/>
            </p:cNvSpPr>
            <p:nvPr/>
          </p:nvSpPr>
          <p:spPr bwMode="auto">
            <a:xfrm>
              <a:off x="286" y="2604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4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0" name="Rectangle 28"/>
            <p:cNvSpPr>
              <a:spLocks noChangeAspect="1" noChangeArrowheads="1"/>
            </p:cNvSpPr>
            <p:nvPr/>
          </p:nvSpPr>
          <p:spPr bwMode="auto">
            <a:xfrm>
              <a:off x="328" y="2604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1" name="Rectangle 29"/>
            <p:cNvSpPr>
              <a:spLocks noChangeAspect="1" noChangeArrowheads="1"/>
            </p:cNvSpPr>
            <p:nvPr/>
          </p:nvSpPr>
          <p:spPr bwMode="auto">
            <a:xfrm>
              <a:off x="286" y="2212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4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2" name="Rectangle 30"/>
            <p:cNvSpPr>
              <a:spLocks noChangeAspect="1" noChangeArrowheads="1"/>
            </p:cNvSpPr>
            <p:nvPr/>
          </p:nvSpPr>
          <p:spPr bwMode="auto">
            <a:xfrm>
              <a:off x="328" y="2212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3" name="Rectangle 31"/>
            <p:cNvSpPr>
              <a:spLocks noChangeAspect="1" noChangeArrowheads="1"/>
            </p:cNvSpPr>
            <p:nvPr/>
          </p:nvSpPr>
          <p:spPr bwMode="auto">
            <a:xfrm>
              <a:off x="286" y="181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4" name="Rectangle 32"/>
            <p:cNvSpPr>
              <a:spLocks noChangeAspect="1" noChangeArrowheads="1"/>
            </p:cNvSpPr>
            <p:nvPr/>
          </p:nvSpPr>
          <p:spPr bwMode="auto">
            <a:xfrm>
              <a:off x="328" y="1818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5" name="Rectangle 33"/>
            <p:cNvSpPr>
              <a:spLocks noChangeAspect="1" noChangeArrowheads="1"/>
            </p:cNvSpPr>
            <p:nvPr/>
          </p:nvSpPr>
          <p:spPr bwMode="auto">
            <a:xfrm rot="16200000">
              <a:off x="-228" y="2404"/>
              <a:ext cx="8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000000"/>
                  </a:solidFill>
                </a:rPr>
                <a:t>SF-36 MCS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59426" name="Rectangle 34"/>
            <p:cNvSpPr>
              <a:spLocks noChangeAspect="1" noChangeArrowheads="1"/>
            </p:cNvSpPr>
            <p:nvPr/>
          </p:nvSpPr>
          <p:spPr bwMode="auto">
            <a:xfrm rot="16200000">
              <a:off x="129" y="254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27" name="Line 35"/>
            <p:cNvSpPr>
              <a:spLocks noChangeAspect="1" noChangeShapeType="1"/>
            </p:cNvSpPr>
            <p:nvPr/>
          </p:nvSpPr>
          <p:spPr bwMode="auto">
            <a:xfrm flipV="1">
              <a:off x="684" y="2440"/>
              <a:ext cx="403" cy="598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28" name="Line 36"/>
            <p:cNvSpPr>
              <a:spLocks noChangeAspect="1" noChangeShapeType="1"/>
            </p:cNvSpPr>
            <p:nvPr/>
          </p:nvSpPr>
          <p:spPr bwMode="auto">
            <a:xfrm flipV="1">
              <a:off x="1122" y="2251"/>
              <a:ext cx="386" cy="161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29" name="Line 37"/>
            <p:cNvSpPr>
              <a:spLocks noChangeAspect="1" noChangeShapeType="1"/>
            </p:cNvSpPr>
            <p:nvPr/>
          </p:nvSpPr>
          <p:spPr bwMode="auto">
            <a:xfrm flipV="1">
              <a:off x="1552" y="2168"/>
              <a:ext cx="383" cy="70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0" name="Line 38"/>
            <p:cNvSpPr>
              <a:spLocks noChangeAspect="1" noChangeShapeType="1"/>
            </p:cNvSpPr>
            <p:nvPr/>
          </p:nvSpPr>
          <p:spPr bwMode="auto">
            <a:xfrm>
              <a:off x="1981" y="2168"/>
              <a:ext cx="382" cy="51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1" name="Rectangle 39"/>
            <p:cNvSpPr>
              <a:spLocks noChangeAspect="1" noChangeArrowheads="1"/>
            </p:cNvSpPr>
            <p:nvPr/>
          </p:nvSpPr>
          <p:spPr bwMode="auto">
            <a:xfrm>
              <a:off x="670" y="3080"/>
              <a:ext cx="3" cy="138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2" name="Rectangle 40"/>
            <p:cNvSpPr>
              <a:spLocks noChangeAspect="1" noChangeArrowheads="1"/>
            </p:cNvSpPr>
            <p:nvPr/>
          </p:nvSpPr>
          <p:spPr bwMode="auto">
            <a:xfrm>
              <a:off x="648" y="3217"/>
              <a:ext cx="47" cy="3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3" name="Rectangle 41"/>
            <p:cNvSpPr>
              <a:spLocks noChangeAspect="1" noChangeArrowheads="1"/>
            </p:cNvSpPr>
            <p:nvPr/>
          </p:nvSpPr>
          <p:spPr bwMode="auto">
            <a:xfrm>
              <a:off x="670" y="2894"/>
              <a:ext cx="3" cy="139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4" name="Rectangle 42"/>
            <p:cNvSpPr>
              <a:spLocks noChangeAspect="1" noChangeArrowheads="1"/>
            </p:cNvSpPr>
            <p:nvPr/>
          </p:nvSpPr>
          <p:spPr bwMode="auto">
            <a:xfrm>
              <a:off x="648" y="2893"/>
              <a:ext cx="47" cy="4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5" name="Freeform 43"/>
            <p:cNvSpPr>
              <a:spLocks noChangeAspect="1"/>
            </p:cNvSpPr>
            <p:nvPr/>
          </p:nvSpPr>
          <p:spPr bwMode="auto">
            <a:xfrm>
              <a:off x="650" y="3036"/>
              <a:ext cx="42" cy="41"/>
            </a:xfrm>
            <a:custGeom>
              <a:avLst/>
              <a:gdLst>
                <a:gd name="T0" fmla="*/ 37 w 66"/>
                <a:gd name="T1" fmla="*/ 65 h 65"/>
                <a:gd name="T2" fmla="*/ 46 w 66"/>
                <a:gd name="T3" fmla="*/ 64 h 65"/>
                <a:gd name="T4" fmla="*/ 53 w 66"/>
                <a:gd name="T5" fmla="*/ 60 h 65"/>
                <a:gd name="T6" fmla="*/ 59 w 66"/>
                <a:gd name="T7" fmla="*/ 53 h 65"/>
                <a:gd name="T8" fmla="*/ 63 w 66"/>
                <a:gd name="T9" fmla="*/ 45 h 65"/>
                <a:gd name="T10" fmla="*/ 66 w 66"/>
                <a:gd name="T11" fmla="*/ 38 h 65"/>
                <a:gd name="T12" fmla="*/ 66 w 66"/>
                <a:gd name="T13" fmla="*/ 29 h 65"/>
                <a:gd name="T14" fmla="*/ 63 w 66"/>
                <a:gd name="T15" fmla="*/ 22 h 65"/>
                <a:gd name="T16" fmla="*/ 59 w 66"/>
                <a:gd name="T17" fmla="*/ 14 h 65"/>
                <a:gd name="T18" fmla="*/ 53 w 66"/>
                <a:gd name="T19" fmla="*/ 7 h 65"/>
                <a:gd name="T20" fmla="*/ 46 w 66"/>
                <a:gd name="T21" fmla="*/ 3 h 65"/>
                <a:gd name="T22" fmla="*/ 37 w 66"/>
                <a:gd name="T23" fmla="*/ 0 h 65"/>
                <a:gd name="T24" fmla="*/ 30 w 66"/>
                <a:gd name="T25" fmla="*/ 0 h 65"/>
                <a:gd name="T26" fmla="*/ 20 w 66"/>
                <a:gd name="T27" fmla="*/ 3 h 65"/>
                <a:gd name="T28" fmla="*/ 13 w 66"/>
                <a:gd name="T29" fmla="*/ 7 h 65"/>
                <a:gd name="T30" fmla="*/ 8 w 66"/>
                <a:gd name="T31" fmla="*/ 14 h 65"/>
                <a:gd name="T32" fmla="*/ 4 w 66"/>
                <a:gd name="T33" fmla="*/ 22 h 65"/>
                <a:gd name="T34" fmla="*/ 0 w 66"/>
                <a:gd name="T35" fmla="*/ 29 h 65"/>
                <a:gd name="T36" fmla="*/ 0 w 66"/>
                <a:gd name="T37" fmla="*/ 38 h 65"/>
                <a:gd name="T38" fmla="*/ 4 w 66"/>
                <a:gd name="T39" fmla="*/ 45 h 65"/>
                <a:gd name="T40" fmla="*/ 8 w 66"/>
                <a:gd name="T41" fmla="*/ 53 h 65"/>
                <a:gd name="T42" fmla="*/ 13 w 66"/>
                <a:gd name="T43" fmla="*/ 60 h 65"/>
                <a:gd name="T44" fmla="*/ 20 w 66"/>
                <a:gd name="T45" fmla="*/ 64 h 65"/>
                <a:gd name="T46" fmla="*/ 30 w 66"/>
                <a:gd name="T47" fmla="*/ 65 h 65"/>
                <a:gd name="T48" fmla="*/ 37 w 66"/>
                <a:gd name="T4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5">
                  <a:moveTo>
                    <a:pt x="37" y="65"/>
                  </a:moveTo>
                  <a:lnTo>
                    <a:pt x="46" y="64"/>
                  </a:lnTo>
                  <a:lnTo>
                    <a:pt x="53" y="60"/>
                  </a:lnTo>
                  <a:lnTo>
                    <a:pt x="59" y="53"/>
                  </a:lnTo>
                  <a:lnTo>
                    <a:pt x="63" y="45"/>
                  </a:lnTo>
                  <a:lnTo>
                    <a:pt x="66" y="38"/>
                  </a:lnTo>
                  <a:lnTo>
                    <a:pt x="66" y="29"/>
                  </a:lnTo>
                  <a:lnTo>
                    <a:pt x="63" y="22"/>
                  </a:lnTo>
                  <a:lnTo>
                    <a:pt x="59" y="14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8" y="14"/>
                  </a:lnTo>
                  <a:lnTo>
                    <a:pt x="4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4" y="45"/>
                  </a:lnTo>
                  <a:lnTo>
                    <a:pt x="8" y="53"/>
                  </a:lnTo>
                  <a:lnTo>
                    <a:pt x="13" y="60"/>
                  </a:lnTo>
                  <a:lnTo>
                    <a:pt x="20" y="64"/>
                  </a:lnTo>
                  <a:lnTo>
                    <a:pt x="30" y="65"/>
                  </a:lnTo>
                  <a:lnTo>
                    <a:pt x="37" y="65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36" name="Rectangle 44"/>
            <p:cNvSpPr>
              <a:spLocks noChangeAspect="1" noChangeArrowheads="1"/>
            </p:cNvSpPr>
            <p:nvPr/>
          </p:nvSpPr>
          <p:spPr bwMode="auto">
            <a:xfrm>
              <a:off x="1098" y="2444"/>
              <a:ext cx="4" cy="23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7" name="Rectangle 45"/>
            <p:cNvSpPr>
              <a:spLocks noChangeAspect="1" noChangeArrowheads="1"/>
            </p:cNvSpPr>
            <p:nvPr/>
          </p:nvSpPr>
          <p:spPr bwMode="auto">
            <a:xfrm>
              <a:off x="1077" y="2674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8" name="Rectangle 46"/>
            <p:cNvSpPr>
              <a:spLocks noChangeAspect="1" noChangeArrowheads="1"/>
            </p:cNvSpPr>
            <p:nvPr/>
          </p:nvSpPr>
          <p:spPr bwMode="auto">
            <a:xfrm>
              <a:off x="1098" y="2166"/>
              <a:ext cx="4" cy="23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39" name="Rectangle 47"/>
            <p:cNvSpPr>
              <a:spLocks noChangeAspect="1" noChangeArrowheads="1"/>
            </p:cNvSpPr>
            <p:nvPr/>
          </p:nvSpPr>
          <p:spPr bwMode="auto">
            <a:xfrm>
              <a:off x="1077" y="2163"/>
              <a:ext cx="48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0" name="Freeform 48"/>
            <p:cNvSpPr>
              <a:spLocks noChangeAspect="1"/>
            </p:cNvSpPr>
            <p:nvPr/>
          </p:nvSpPr>
          <p:spPr bwMode="auto">
            <a:xfrm>
              <a:off x="1079" y="2399"/>
              <a:ext cx="42" cy="42"/>
            </a:xfrm>
            <a:custGeom>
              <a:avLst/>
              <a:gdLst>
                <a:gd name="T0" fmla="*/ 37 w 64"/>
                <a:gd name="T1" fmla="*/ 66 h 66"/>
                <a:gd name="T2" fmla="*/ 44 w 64"/>
                <a:gd name="T3" fmla="*/ 64 h 66"/>
                <a:gd name="T4" fmla="*/ 51 w 64"/>
                <a:gd name="T5" fmla="*/ 61 h 66"/>
                <a:gd name="T6" fmla="*/ 59 w 64"/>
                <a:gd name="T7" fmla="*/ 53 h 66"/>
                <a:gd name="T8" fmla="*/ 62 w 64"/>
                <a:gd name="T9" fmla="*/ 46 h 66"/>
                <a:gd name="T10" fmla="*/ 64 w 64"/>
                <a:gd name="T11" fmla="*/ 39 h 66"/>
                <a:gd name="T12" fmla="*/ 64 w 64"/>
                <a:gd name="T13" fmla="*/ 30 h 66"/>
                <a:gd name="T14" fmla="*/ 62 w 64"/>
                <a:gd name="T15" fmla="*/ 22 h 66"/>
                <a:gd name="T16" fmla="*/ 59 w 64"/>
                <a:gd name="T17" fmla="*/ 15 h 66"/>
                <a:gd name="T18" fmla="*/ 51 w 64"/>
                <a:gd name="T19" fmla="*/ 8 h 66"/>
                <a:gd name="T20" fmla="*/ 44 w 64"/>
                <a:gd name="T21" fmla="*/ 4 h 66"/>
                <a:gd name="T22" fmla="*/ 37 w 64"/>
                <a:gd name="T23" fmla="*/ 0 h 66"/>
                <a:gd name="T24" fmla="*/ 27 w 64"/>
                <a:gd name="T25" fmla="*/ 0 h 66"/>
                <a:gd name="T26" fmla="*/ 20 w 64"/>
                <a:gd name="T27" fmla="*/ 4 h 66"/>
                <a:gd name="T28" fmla="*/ 13 w 64"/>
                <a:gd name="T29" fmla="*/ 8 h 66"/>
                <a:gd name="T30" fmla="*/ 5 w 64"/>
                <a:gd name="T31" fmla="*/ 15 h 66"/>
                <a:gd name="T32" fmla="*/ 2 w 64"/>
                <a:gd name="T33" fmla="*/ 22 h 66"/>
                <a:gd name="T34" fmla="*/ 0 w 64"/>
                <a:gd name="T35" fmla="*/ 30 h 66"/>
                <a:gd name="T36" fmla="*/ 0 w 64"/>
                <a:gd name="T37" fmla="*/ 39 h 66"/>
                <a:gd name="T38" fmla="*/ 2 w 64"/>
                <a:gd name="T39" fmla="*/ 46 h 66"/>
                <a:gd name="T40" fmla="*/ 5 w 64"/>
                <a:gd name="T41" fmla="*/ 53 h 66"/>
                <a:gd name="T42" fmla="*/ 13 w 64"/>
                <a:gd name="T43" fmla="*/ 61 h 66"/>
                <a:gd name="T44" fmla="*/ 20 w 64"/>
                <a:gd name="T45" fmla="*/ 64 h 66"/>
                <a:gd name="T46" fmla="*/ 27 w 64"/>
                <a:gd name="T47" fmla="*/ 66 h 66"/>
                <a:gd name="T48" fmla="*/ 37 w 64"/>
                <a:gd name="T4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lnTo>
                    <a:pt x="44" y="64"/>
                  </a:lnTo>
                  <a:lnTo>
                    <a:pt x="51" y="61"/>
                  </a:lnTo>
                  <a:lnTo>
                    <a:pt x="59" y="53"/>
                  </a:lnTo>
                  <a:lnTo>
                    <a:pt x="62" y="46"/>
                  </a:lnTo>
                  <a:lnTo>
                    <a:pt x="64" y="39"/>
                  </a:lnTo>
                  <a:lnTo>
                    <a:pt x="64" y="30"/>
                  </a:lnTo>
                  <a:lnTo>
                    <a:pt x="62" y="22"/>
                  </a:lnTo>
                  <a:lnTo>
                    <a:pt x="59" y="15"/>
                  </a:lnTo>
                  <a:lnTo>
                    <a:pt x="51" y="8"/>
                  </a:lnTo>
                  <a:lnTo>
                    <a:pt x="44" y="4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0" y="4"/>
                  </a:lnTo>
                  <a:lnTo>
                    <a:pt x="13" y="8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" y="46"/>
                  </a:lnTo>
                  <a:lnTo>
                    <a:pt x="5" y="53"/>
                  </a:lnTo>
                  <a:lnTo>
                    <a:pt x="13" y="61"/>
                  </a:lnTo>
                  <a:lnTo>
                    <a:pt x="20" y="64"/>
                  </a:lnTo>
                  <a:lnTo>
                    <a:pt x="27" y="66"/>
                  </a:lnTo>
                  <a:lnTo>
                    <a:pt x="37" y="66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41" name="Rectangle 49"/>
            <p:cNvSpPr>
              <a:spLocks noChangeAspect="1" noChangeArrowheads="1"/>
            </p:cNvSpPr>
            <p:nvPr/>
          </p:nvSpPr>
          <p:spPr bwMode="auto">
            <a:xfrm>
              <a:off x="1528" y="2264"/>
              <a:ext cx="3" cy="29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2" name="Rectangle 50"/>
            <p:cNvSpPr>
              <a:spLocks noChangeAspect="1" noChangeArrowheads="1"/>
            </p:cNvSpPr>
            <p:nvPr/>
          </p:nvSpPr>
          <p:spPr bwMode="auto">
            <a:xfrm>
              <a:off x="1505" y="2560"/>
              <a:ext cx="47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3" name="Rectangle 51"/>
            <p:cNvSpPr>
              <a:spLocks noChangeAspect="1" noChangeArrowheads="1"/>
            </p:cNvSpPr>
            <p:nvPr/>
          </p:nvSpPr>
          <p:spPr bwMode="auto">
            <a:xfrm>
              <a:off x="1528" y="1920"/>
              <a:ext cx="3" cy="29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4" name="Rectangle 52"/>
            <p:cNvSpPr>
              <a:spLocks noChangeAspect="1" noChangeArrowheads="1"/>
            </p:cNvSpPr>
            <p:nvPr/>
          </p:nvSpPr>
          <p:spPr bwMode="auto">
            <a:xfrm>
              <a:off x="1505" y="1920"/>
              <a:ext cx="47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5" name="Freeform 53"/>
            <p:cNvSpPr>
              <a:spLocks noChangeAspect="1"/>
            </p:cNvSpPr>
            <p:nvPr/>
          </p:nvSpPr>
          <p:spPr bwMode="auto">
            <a:xfrm>
              <a:off x="1508" y="2221"/>
              <a:ext cx="43" cy="41"/>
            </a:xfrm>
            <a:custGeom>
              <a:avLst/>
              <a:gdLst>
                <a:gd name="T0" fmla="*/ 36 w 66"/>
                <a:gd name="T1" fmla="*/ 64 h 64"/>
                <a:gd name="T2" fmla="*/ 45 w 66"/>
                <a:gd name="T3" fmla="*/ 62 h 64"/>
                <a:gd name="T4" fmla="*/ 53 w 66"/>
                <a:gd name="T5" fmla="*/ 59 h 64"/>
                <a:gd name="T6" fmla="*/ 58 w 66"/>
                <a:gd name="T7" fmla="*/ 51 h 64"/>
                <a:gd name="T8" fmla="*/ 62 w 66"/>
                <a:gd name="T9" fmla="*/ 44 h 64"/>
                <a:gd name="T10" fmla="*/ 66 w 66"/>
                <a:gd name="T11" fmla="*/ 37 h 64"/>
                <a:gd name="T12" fmla="*/ 66 w 66"/>
                <a:gd name="T13" fmla="*/ 28 h 64"/>
                <a:gd name="T14" fmla="*/ 62 w 66"/>
                <a:gd name="T15" fmla="*/ 20 h 64"/>
                <a:gd name="T16" fmla="*/ 58 w 66"/>
                <a:gd name="T17" fmla="*/ 13 h 64"/>
                <a:gd name="T18" fmla="*/ 53 w 66"/>
                <a:gd name="T19" fmla="*/ 6 h 64"/>
                <a:gd name="T20" fmla="*/ 45 w 66"/>
                <a:gd name="T21" fmla="*/ 2 h 64"/>
                <a:gd name="T22" fmla="*/ 36 w 66"/>
                <a:gd name="T23" fmla="*/ 0 h 64"/>
                <a:gd name="T24" fmla="*/ 29 w 66"/>
                <a:gd name="T25" fmla="*/ 0 h 64"/>
                <a:gd name="T26" fmla="*/ 20 w 66"/>
                <a:gd name="T27" fmla="*/ 2 h 64"/>
                <a:gd name="T28" fmla="*/ 12 w 66"/>
                <a:gd name="T29" fmla="*/ 6 h 64"/>
                <a:gd name="T30" fmla="*/ 7 w 66"/>
                <a:gd name="T31" fmla="*/ 13 h 64"/>
                <a:gd name="T32" fmla="*/ 3 w 66"/>
                <a:gd name="T33" fmla="*/ 20 h 64"/>
                <a:gd name="T34" fmla="*/ 0 w 66"/>
                <a:gd name="T35" fmla="*/ 28 h 64"/>
                <a:gd name="T36" fmla="*/ 0 w 66"/>
                <a:gd name="T37" fmla="*/ 37 h 64"/>
                <a:gd name="T38" fmla="*/ 3 w 66"/>
                <a:gd name="T39" fmla="*/ 44 h 64"/>
                <a:gd name="T40" fmla="*/ 7 w 66"/>
                <a:gd name="T41" fmla="*/ 51 h 64"/>
                <a:gd name="T42" fmla="*/ 12 w 66"/>
                <a:gd name="T43" fmla="*/ 59 h 64"/>
                <a:gd name="T44" fmla="*/ 20 w 66"/>
                <a:gd name="T45" fmla="*/ 62 h 64"/>
                <a:gd name="T46" fmla="*/ 29 w 66"/>
                <a:gd name="T47" fmla="*/ 64 h 64"/>
                <a:gd name="T48" fmla="*/ 36 w 66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36" y="64"/>
                  </a:moveTo>
                  <a:lnTo>
                    <a:pt x="45" y="62"/>
                  </a:lnTo>
                  <a:lnTo>
                    <a:pt x="53" y="59"/>
                  </a:lnTo>
                  <a:lnTo>
                    <a:pt x="58" y="51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6" y="28"/>
                  </a:lnTo>
                  <a:lnTo>
                    <a:pt x="62" y="20"/>
                  </a:lnTo>
                  <a:lnTo>
                    <a:pt x="58" y="13"/>
                  </a:lnTo>
                  <a:lnTo>
                    <a:pt x="53" y="6"/>
                  </a:lnTo>
                  <a:lnTo>
                    <a:pt x="45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0" y="2"/>
                  </a:lnTo>
                  <a:lnTo>
                    <a:pt x="12" y="6"/>
                  </a:lnTo>
                  <a:lnTo>
                    <a:pt x="7" y="13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3" y="44"/>
                  </a:lnTo>
                  <a:lnTo>
                    <a:pt x="7" y="51"/>
                  </a:lnTo>
                  <a:lnTo>
                    <a:pt x="12" y="59"/>
                  </a:lnTo>
                  <a:lnTo>
                    <a:pt x="20" y="62"/>
                  </a:lnTo>
                  <a:lnTo>
                    <a:pt x="29" y="64"/>
                  </a:lnTo>
                  <a:lnTo>
                    <a:pt x="36" y="64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46" name="Rectangle 54"/>
            <p:cNvSpPr>
              <a:spLocks noChangeAspect="1" noChangeArrowheads="1"/>
            </p:cNvSpPr>
            <p:nvPr/>
          </p:nvSpPr>
          <p:spPr bwMode="auto">
            <a:xfrm>
              <a:off x="1957" y="2188"/>
              <a:ext cx="3" cy="24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7" name="Rectangle 55"/>
            <p:cNvSpPr>
              <a:spLocks noChangeAspect="1" noChangeArrowheads="1"/>
            </p:cNvSpPr>
            <p:nvPr/>
          </p:nvSpPr>
          <p:spPr bwMode="auto">
            <a:xfrm>
              <a:off x="1935" y="2434"/>
              <a:ext cx="47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8" name="Rectangle 56"/>
            <p:cNvSpPr>
              <a:spLocks noChangeAspect="1" noChangeArrowheads="1"/>
            </p:cNvSpPr>
            <p:nvPr/>
          </p:nvSpPr>
          <p:spPr bwMode="auto">
            <a:xfrm>
              <a:off x="1957" y="1894"/>
              <a:ext cx="3" cy="24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49" name="Rectangle 57"/>
            <p:cNvSpPr>
              <a:spLocks noChangeAspect="1" noChangeArrowheads="1"/>
            </p:cNvSpPr>
            <p:nvPr/>
          </p:nvSpPr>
          <p:spPr bwMode="auto">
            <a:xfrm>
              <a:off x="1935" y="1892"/>
              <a:ext cx="47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0" name="Freeform 58"/>
            <p:cNvSpPr>
              <a:spLocks noChangeAspect="1"/>
            </p:cNvSpPr>
            <p:nvPr/>
          </p:nvSpPr>
          <p:spPr bwMode="auto">
            <a:xfrm>
              <a:off x="1937" y="2144"/>
              <a:ext cx="41" cy="42"/>
            </a:xfrm>
            <a:custGeom>
              <a:avLst/>
              <a:gdLst>
                <a:gd name="T0" fmla="*/ 37 w 64"/>
                <a:gd name="T1" fmla="*/ 65 h 65"/>
                <a:gd name="T2" fmla="*/ 44 w 64"/>
                <a:gd name="T3" fmla="*/ 62 h 65"/>
                <a:gd name="T4" fmla="*/ 52 w 64"/>
                <a:gd name="T5" fmla="*/ 58 h 65"/>
                <a:gd name="T6" fmla="*/ 59 w 64"/>
                <a:gd name="T7" fmla="*/ 53 h 65"/>
                <a:gd name="T8" fmla="*/ 63 w 64"/>
                <a:gd name="T9" fmla="*/ 45 h 65"/>
                <a:gd name="T10" fmla="*/ 64 w 64"/>
                <a:gd name="T11" fmla="*/ 36 h 65"/>
                <a:gd name="T12" fmla="*/ 64 w 64"/>
                <a:gd name="T13" fmla="*/ 29 h 65"/>
                <a:gd name="T14" fmla="*/ 63 w 64"/>
                <a:gd name="T15" fmla="*/ 20 h 65"/>
                <a:gd name="T16" fmla="*/ 59 w 64"/>
                <a:gd name="T17" fmla="*/ 13 h 65"/>
                <a:gd name="T18" fmla="*/ 52 w 64"/>
                <a:gd name="T19" fmla="*/ 7 h 65"/>
                <a:gd name="T20" fmla="*/ 44 w 64"/>
                <a:gd name="T21" fmla="*/ 2 h 65"/>
                <a:gd name="T22" fmla="*/ 37 w 64"/>
                <a:gd name="T23" fmla="*/ 0 h 65"/>
                <a:gd name="T24" fmla="*/ 28 w 64"/>
                <a:gd name="T25" fmla="*/ 0 h 65"/>
                <a:gd name="T26" fmla="*/ 20 w 64"/>
                <a:gd name="T27" fmla="*/ 2 h 65"/>
                <a:gd name="T28" fmla="*/ 13 w 64"/>
                <a:gd name="T29" fmla="*/ 7 h 65"/>
                <a:gd name="T30" fmla="*/ 6 w 64"/>
                <a:gd name="T31" fmla="*/ 13 h 65"/>
                <a:gd name="T32" fmla="*/ 2 w 64"/>
                <a:gd name="T33" fmla="*/ 20 h 65"/>
                <a:gd name="T34" fmla="*/ 0 w 64"/>
                <a:gd name="T35" fmla="*/ 29 h 65"/>
                <a:gd name="T36" fmla="*/ 0 w 64"/>
                <a:gd name="T37" fmla="*/ 36 h 65"/>
                <a:gd name="T38" fmla="*/ 2 w 64"/>
                <a:gd name="T39" fmla="*/ 45 h 65"/>
                <a:gd name="T40" fmla="*/ 6 w 64"/>
                <a:gd name="T41" fmla="*/ 53 h 65"/>
                <a:gd name="T42" fmla="*/ 13 w 64"/>
                <a:gd name="T43" fmla="*/ 58 h 65"/>
                <a:gd name="T44" fmla="*/ 20 w 64"/>
                <a:gd name="T45" fmla="*/ 62 h 65"/>
                <a:gd name="T46" fmla="*/ 28 w 64"/>
                <a:gd name="T47" fmla="*/ 65 h 65"/>
                <a:gd name="T48" fmla="*/ 37 w 64"/>
                <a:gd name="T4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5">
                  <a:moveTo>
                    <a:pt x="37" y="65"/>
                  </a:moveTo>
                  <a:lnTo>
                    <a:pt x="44" y="62"/>
                  </a:lnTo>
                  <a:lnTo>
                    <a:pt x="52" y="58"/>
                  </a:lnTo>
                  <a:lnTo>
                    <a:pt x="59" y="53"/>
                  </a:lnTo>
                  <a:lnTo>
                    <a:pt x="63" y="45"/>
                  </a:lnTo>
                  <a:lnTo>
                    <a:pt x="64" y="36"/>
                  </a:lnTo>
                  <a:lnTo>
                    <a:pt x="64" y="29"/>
                  </a:lnTo>
                  <a:lnTo>
                    <a:pt x="63" y="20"/>
                  </a:lnTo>
                  <a:lnTo>
                    <a:pt x="59" y="13"/>
                  </a:lnTo>
                  <a:lnTo>
                    <a:pt x="52" y="7"/>
                  </a:lnTo>
                  <a:lnTo>
                    <a:pt x="44" y="2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2" y="45"/>
                  </a:lnTo>
                  <a:lnTo>
                    <a:pt x="6" y="53"/>
                  </a:lnTo>
                  <a:lnTo>
                    <a:pt x="13" y="58"/>
                  </a:lnTo>
                  <a:lnTo>
                    <a:pt x="20" y="62"/>
                  </a:lnTo>
                  <a:lnTo>
                    <a:pt x="28" y="65"/>
                  </a:lnTo>
                  <a:lnTo>
                    <a:pt x="37" y="65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51" name="Rectangle 59"/>
            <p:cNvSpPr>
              <a:spLocks noChangeAspect="1" noChangeArrowheads="1"/>
            </p:cNvSpPr>
            <p:nvPr/>
          </p:nvSpPr>
          <p:spPr bwMode="auto">
            <a:xfrm>
              <a:off x="2386" y="2247"/>
              <a:ext cx="4" cy="33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2" name="Rectangle 60"/>
            <p:cNvSpPr>
              <a:spLocks noChangeAspect="1" noChangeArrowheads="1"/>
            </p:cNvSpPr>
            <p:nvPr/>
          </p:nvSpPr>
          <p:spPr bwMode="auto">
            <a:xfrm>
              <a:off x="2363" y="2576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3" name="Rectangle 61"/>
            <p:cNvSpPr>
              <a:spLocks noChangeAspect="1" noChangeArrowheads="1"/>
            </p:cNvSpPr>
            <p:nvPr/>
          </p:nvSpPr>
          <p:spPr bwMode="auto">
            <a:xfrm>
              <a:off x="2386" y="1869"/>
              <a:ext cx="4" cy="33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4" name="Rectangle 62"/>
            <p:cNvSpPr>
              <a:spLocks noChangeAspect="1" noChangeArrowheads="1"/>
            </p:cNvSpPr>
            <p:nvPr/>
          </p:nvSpPr>
          <p:spPr bwMode="auto">
            <a:xfrm>
              <a:off x="2363" y="1866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455" name="Freeform 63"/>
            <p:cNvSpPr>
              <a:spLocks noChangeAspect="1"/>
            </p:cNvSpPr>
            <p:nvPr/>
          </p:nvSpPr>
          <p:spPr bwMode="auto">
            <a:xfrm>
              <a:off x="2366" y="2203"/>
              <a:ext cx="42" cy="42"/>
            </a:xfrm>
            <a:custGeom>
              <a:avLst/>
              <a:gdLst>
                <a:gd name="T0" fmla="*/ 37 w 66"/>
                <a:gd name="T1" fmla="*/ 66 h 66"/>
                <a:gd name="T2" fmla="*/ 46 w 66"/>
                <a:gd name="T3" fmla="*/ 62 h 66"/>
                <a:gd name="T4" fmla="*/ 53 w 66"/>
                <a:gd name="T5" fmla="*/ 58 h 66"/>
                <a:gd name="T6" fmla="*/ 59 w 66"/>
                <a:gd name="T7" fmla="*/ 53 h 66"/>
                <a:gd name="T8" fmla="*/ 62 w 66"/>
                <a:gd name="T9" fmla="*/ 46 h 66"/>
                <a:gd name="T10" fmla="*/ 66 w 66"/>
                <a:gd name="T11" fmla="*/ 37 h 66"/>
                <a:gd name="T12" fmla="*/ 66 w 66"/>
                <a:gd name="T13" fmla="*/ 29 h 66"/>
                <a:gd name="T14" fmla="*/ 62 w 66"/>
                <a:gd name="T15" fmla="*/ 20 h 66"/>
                <a:gd name="T16" fmla="*/ 59 w 66"/>
                <a:gd name="T17" fmla="*/ 13 h 66"/>
                <a:gd name="T18" fmla="*/ 53 w 66"/>
                <a:gd name="T19" fmla="*/ 7 h 66"/>
                <a:gd name="T20" fmla="*/ 46 w 66"/>
                <a:gd name="T21" fmla="*/ 4 h 66"/>
                <a:gd name="T22" fmla="*/ 37 w 66"/>
                <a:gd name="T23" fmla="*/ 0 h 66"/>
                <a:gd name="T24" fmla="*/ 29 w 66"/>
                <a:gd name="T25" fmla="*/ 0 h 66"/>
                <a:gd name="T26" fmla="*/ 20 w 66"/>
                <a:gd name="T27" fmla="*/ 4 h 66"/>
                <a:gd name="T28" fmla="*/ 13 w 66"/>
                <a:gd name="T29" fmla="*/ 7 h 66"/>
                <a:gd name="T30" fmla="*/ 7 w 66"/>
                <a:gd name="T31" fmla="*/ 13 h 66"/>
                <a:gd name="T32" fmla="*/ 4 w 66"/>
                <a:gd name="T33" fmla="*/ 20 h 66"/>
                <a:gd name="T34" fmla="*/ 0 w 66"/>
                <a:gd name="T35" fmla="*/ 29 h 66"/>
                <a:gd name="T36" fmla="*/ 0 w 66"/>
                <a:gd name="T37" fmla="*/ 37 h 66"/>
                <a:gd name="T38" fmla="*/ 4 w 66"/>
                <a:gd name="T39" fmla="*/ 46 h 66"/>
                <a:gd name="T40" fmla="*/ 7 w 66"/>
                <a:gd name="T41" fmla="*/ 53 h 66"/>
                <a:gd name="T42" fmla="*/ 13 w 66"/>
                <a:gd name="T43" fmla="*/ 58 h 66"/>
                <a:gd name="T44" fmla="*/ 20 w 66"/>
                <a:gd name="T45" fmla="*/ 62 h 66"/>
                <a:gd name="T46" fmla="*/ 29 w 66"/>
                <a:gd name="T47" fmla="*/ 66 h 66"/>
                <a:gd name="T48" fmla="*/ 37 w 66"/>
                <a:gd name="T4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6">
                  <a:moveTo>
                    <a:pt x="37" y="66"/>
                  </a:moveTo>
                  <a:lnTo>
                    <a:pt x="46" y="62"/>
                  </a:lnTo>
                  <a:lnTo>
                    <a:pt x="53" y="58"/>
                  </a:lnTo>
                  <a:lnTo>
                    <a:pt x="59" y="53"/>
                  </a:lnTo>
                  <a:lnTo>
                    <a:pt x="62" y="46"/>
                  </a:lnTo>
                  <a:lnTo>
                    <a:pt x="66" y="37"/>
                  </a:lnTo>
                  <a:lnTo>
                    <a:pt x="66" y="29"/>
                  </a:lnTo>
                  <a:lnTo>
                    <a:pt x="62" y="20"/>
                  </a:lnTo>
                  <a:lnTo>
                    <a:pt x="59" y="13"/>
                  </a:lnTo>
                  <a:lnTo>
                    <a:pt x="53" y="7"/>
                  </a:lnTo>
                  <a:lnTo>
                    <a:pt x="46" y="4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0" y="4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4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6"/>
                  </a:lnTo>
                  <a:lnTo>
                    <a:pt x="7" y="53"/>
                  </a:lnTo>
                  <a:lnTo>
                    <a:pt x="13" y="58"/>
                  </a:lnTo>
                  <a:lnTo>
                    <a:pt x="20" y="62"/>
                  </a:lnTo>
                  <a:lnTo>
                    <a:pt x="29" y="66"/>
                  </a:lnTo>
                  <a:lnTo>
                    <a:pt x="37" y="66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56" name="Rectangle 64"/>
            <p:cNvSpPr>
              <a:spLocks noChangeAspect="1" noChangeArrowheads="1"/>
            </p:cNvSpPr>
            <p:nvPr/>
          </p:nvSpPr>
          <p:spPr bwMode="auto">
            <a:xfrm>
              <a:off x="2176" y="3196"/>
              <a:ext cx="8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457" name="Rectangle 65"/>
            <p:cNvSpPr>
              <a:spLocks noChangeAspect="1" noChangeArrowheads="1"/>
            </p:cNvSpPr>
            <p:nvPr/>
          </p:nvSpPr>
          <p:spPr bwMode="auto">
            <a:xfrm>
              <a:off x="2243" y="320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58" name="Rectangle 66"/>
            <p:cNvSpPr>
              <a:spLocks noChangeAspect="1" noChangeArrowheads="1"/>
            </p:cNvSpPr>
            <p:nvPr/>
          </p:nvSpPr>
          <p:spPr bwMode="auto">
            <a:xfrm>
              <a:off x="2264" y="3208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p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59" name="Rectangle 67"/>
            <p:cNvSpPr>
              <a:spLocks noChangeAspect="1" noChangeArrowheads="1"/>
            </p:cNvSpPr>
            <p:nvPr/>
          </p:nvSpPr>
          <p:spPr bwMode="auto">
            <a:xfrm>
              <a:off x="2308" y="320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0" name="Rectangle 68"/>
            <p:cNvSpPr>
              <a:spLocks noChangeAspect="1" noChangeArrowheads="1"/>
            </p:cNvSpPr>
            <p:nvPr/>
          </p:nvSpPr>
          <p:spPr bwMode="auto">
            <a:xfrm>
              <a:off x="2327" y="3208"/>
              <a:ext cx="7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&lt;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1" name="Rectangle 69"/>
            <p:cNvSpPr>
              <a:spLocks noChangeAspect="1" noChangeArrowheads="1"/>
            </p:cNvSpPr>
            <p:nvPr/>
          </p:nvSpPr>
          <p:spPr bwMode="auto">
            <a:xfrm>
              <a:off x="2371" y="320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2" name="Rectangle 70"/>
            <p:cNvSpPr>
              <a:spLocks noChangeAspect="1" noChangeArrowheads="1"/>
            </p:cNvSpPr>
            <p:nvPr/>
          </p:nvSpPr>
          <p:spPr bwMode="auto">
            <a:xfrm>
              <a:off x="2392" y="320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3" name="Rectangle 71"/>
            <p:cNvSpPr>
              <a:spLocks noChangeAspect="1" noChangeArrowheads="1"/>
            </p:cNvSpPr>
            <p:nvPr/>
          </p:nvSpPr>
          <p:spPr bwMode="auto">
            <a:xfrm>
              <a:off x="2433" y="3208"/>
              <a:ext cx="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.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4" name="Rectangle 72"/>
            <p:cNvSpPr>
              <a:spLocks noChangeAspect="1" noChangeArrowheads="1"/>
            </p:cNvSpPr>
            <p:nvPr/>
          </p:nvSpPr>
          <p:spPr bwMode="auto">
            <a:xfrm>
              <a:off x="2453" y="320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5" name="Rectangle 73"/>
            <p:cNvSpPr>
              <a:spLocks noChangeAspect="1" noChangeArrowheads="1"/>
            </p:cNvSpPr>
            <p:nvPr/>
          </p:nvSpPr>
          <p:spPr bwMode="auto">
            <a:xfrm>
              <a:off x="2495" y="320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5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66" name="Rectangle 74"/>
            <p:cNvSpPr>
              <a:spLocks noChangeAspect="1" noChangeArrowheads="1"/>
            </p:cNvSpPr>
            <p:nvPr/>
          </p:nvSpPr>
          <p:spPr bwMode="auto">
            <a:xfrm>
              <a:off x="1068" y="168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467" name="Rectangle 75"/>
            <p:cNvSpPr>
              <a:spLocks noChangeAspect="1" noChangeArrowheads="1"/>
            </p:cNvSpPr>
            <p:nvPr/>
          </p:nvSpPr>
          <p:spPr bwMode="auto">
            <a:xfrm>
              <a:off x="1493" y="168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468" name="Rectangle 76"/>
            <p:cNvSpPr>
              <a:spLocks noChangeAspect="1" noChangeArrowheads="1"/>
            </p:cNvSpPr>
            <p:nvPr/>
          </p:nvSpPr>
          <p:spPr bwMode="auto">
            <a:xfrm>
              <a:off x="1928" y="168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469" name="Rectangle 77"/>
            <p:cNvSpPr>
              <a:spLocks noChangeAspect="1" noChangeArrowheads="1"/>
            </p:cNvSpPr>
            <p:nvPr/>
          </p:nvSpPr>
          <p:spPr bwMode="auto">
            <a:xfrm>
              <a:off x="2354" y="1689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</p:grpSp>
      <p:sp>
        <p:nvSpPr>
          <p:cNvPr id="59470" name="Rectangle 78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3581400" cy="1600200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SF-36 Mental component summary</a:t>
            </a:r>
          </a:p>
        </p:txBody>
      </p:sp>
      <p:sp>
        <p:nvSpPr>
          <p:cNvPr id="59471" name="Rectangle 79"/>
          <p:cNvSpPr>
            <a:spLocks noChangeArrowheads="1"/>
          </p:cNvSpPr>
          <p:nvPr/>
        </p:nvSpPr>
        <p:spPr bwMode="auto">
          <a:xfrm>
            <a:off x="5410200" y="6126163"/>
            <a:ext cx="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altLang="en-US" sz="4800">
              <a:latin typeface="Times New Roman" pitchFamily="18" charset="0"/>
            </a:endParaRPr>
          </a:p>
        </p:txBody>
      </p:sp>
      <p:grpSp>
        <p:nvGrpSpPr>
          <p:cNvPr id="59472" name="Group 80"/>
          <p:cNvGrpSpPr>
            <a:grpSpLocks/>
          </p:cNvGrpSpPr>
          <p:nvPr/>
        </p:nvGrpSpPr>
        <p:grpSpPr bwMode="auto">
          <a:xfrm>
            <a:off x="4572000" y="2590800"/>
            <a:ext cx="4572000" cy="3794125"/>
            <a:chOff x="2880" y="1632"/>
            <a:chExt cx="2880" cy="2390"/>
          </a:xfrm>
        </p:grpSpPr>
        <p:sp>
          <p:nvSpPr>
            <p:cNvPr id="59473" name="Rectangle 81"/>
            <p:cNvSpPr>
              <a:spLocks noChangeAspect="1" noChangeArrowheads="1"/>
            </p:cNvSpPr>
            <p:nvPr/>
          </p:nvSpPr>
          <p:spPr bwMode="auto">
            <a:xfrm>
              <a:off x="2880" y="1632"/>
              <a:ext cx="2880" cy="2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474" name="Rectangle 82"/>
            <p:cNvSpPr>
              <a:spLocks noChangeAspect="1" noChangeArrowheads="1"/>
            </p:cNvSpPr>
            <p:nvPr/>
          </p:nvSpPr>
          <p:spPr bwMode="auto">
            <a:xfrm>
              <a:off x="3331" y="3404"/>
              <a:ext cx="2210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5" name="Rectangle 83"/>
            <p:cNvSpPr>
              <a:spLocks noChangeAspect="1" noChangeArrowheads="1"/>
            </p:cNvSpPr>
            <p:nvPr/>
          </p:nvSpPr>
          <p:spPr bwMode="auto">
            <a:xfrm>
              <a:off x="3571" y="3404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6" name="Rectangle 84"/>
            <p:cNvSpPr>
              <a:spLocks noChangeAspect="1" noChangeArrowheads="1"/>
            </p:cNvSpPr>
            <p:nvPr/>
          </p:nvSpPr>
          <p:spPr bwMode="auto">
            <a:xfrm>
              <a:off x="4004" y="3404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7" name="Rectangle 85"/>
            <p:cNvSpPr>
              <a:spLocks noChangeAspect="1" noChangeArrowheads="1"/>
            </p:cNvSpPr>
            <p:nvPr/>
          </p:nvSpPr>
          <p:spPr bwMode="auto">
            <a:xfrm>
              <a:off x="4435" y="3404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8" name="Rectangle 86"/>
            <p:cNvSpPr>
              <a:spLocks noChangeAspect="1" noChangeArrowheads="1"/>
            </p:cNvSpPr>
            <p:nvPr/>
          </p:nvSpPr>
          <p:spPr bwMode="auto">
            <a:xfrm>
              <a:off x="4868" y="3404"/>
              <a:ext cx="5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79" name="Rectangle 87"/>
            <p:cNvSpPr>
              <a:spLocks noChangeAspect="1" noChangeArrowheads="1"/>
            </p:cNvSpPr>
            <p:nvPr/>
          </p:nvSpPr>
          <p:spPr bwMode="auto">
            <a:xfrm>
              <a:off x="5300" y="3404"/>
              <a:ext cx="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80" name="Rectangle 88"/>
            <p:cNvSpPr>
              <a:spLocks noChangeAspect="1" noChangeArrowheads="1"/>
            </p:cNvSpPr>
            <p:nvPr/>
          </p:nvSpPr>
          <p:spPr bwMode="auto">
            <a:xfrm>
              <a:off x="3516" y="3454"/>
              <a:ext cx="2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Pre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1" name="Rectangle 89"/>
            <p:cNvSpPr>
              <a:spLocks noChangeAspect="1" noChangeArrowheads="1"/>
            </p:cNvSpPr>
            <p:nvPr/>
          </p:nvSpPr>
          <p:spPr bwMode="auto">
            <a:xfrm>
              <a:off x="3514" y="3561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NIV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2" name="Rectangle 90"/>
            <p:cNvSpPr>
              <a:spLocks noChangeAspect="1" noChangeArrowheads="1"/>
            </p:cNvSpPr>
            <p:nvPr/>
          </p:nvSpPr>
          <p:spPr bwMode="auto">
            <a:xfrm>
              <a:off x="3986" y="345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483" name="Rectangle 91"/>
            <p:cNvSpPr>
              <a:spLocks noChangeAspect="1" noChangeArrowheads="1"/>
            </p:cNvSpPr>
            <p:nvPr/>
          </p:nvSpPr>
          <p:spPr bwMode="auto">
            <a:xfrm>
              <a:off x="4422" y="345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3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4" name="Rectangle 92"/>
            <p:cNvSpPr>
              <a:spLocks noChangeAspect="1" noChangeArrowheads="1"/>
            </p:cNvSpPr>
            <p:nvPr/>
          </p:nvSpPr>
          <p:spPr bwMode="auto">
            <a:xfrm>
              <a:off x="4320" y="3592"/>
              <a:ext cx="10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Months on NIV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5" name="Rectangle 93"/>
            <p:cNvSpPr>
              <a:spLocks noChangeAspect="1" noChangeArrowheads="1"/>
            </p:cNvSpPr>
            <p:nvPr/>
          </p:nvSpPr>
          <p:spPr bwMode="auto">
            <a:xfrm>
              <a:off x="4852" y="345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5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6" name="Rectangle 94"/>
            <p:cNvSpPr>
              <a:spLocks noChangeAspect="1" noChangeArrowheads="1"/>
            </p:cNvSpPr>
            <p:nvPr/>
          </p:nvSpPr>
          <p:spPr bwMode="auto">
            <a:xfrm>
              <a:off x="5285" y="345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>
                  <a:solidFill>
                    <a:srgbClr val="000000"/>
                  </a:solidFill>
                </a:rPr>
                <a:t>7</a:t>
              </a:r>
              <a:endParaRPr lang="en-GB" altLang="en-US">
                <a:latin typeface="Times New Roman" pitchFamily="18" charset="0"/>
              </a:endParaRPr>
            </a:p>
          </p:txBody>
        </p:sp>
        <p:sp>
          <p:nvSpPr>
            <p:cNvPr id="59487" name="Rectangle 95"/>
            <p:cNvSpPr>
              <a:spLocks noChangeAspect="1" noChangeArrowheads="1"/>
            </p:cNvSpPr>
            <p:nvPr/>
          </p:nvSpPr>
          <p:spPr bwMode="auto">
            <a:xfrm>
              <a:off x="5346" y="3561"/>
              <a:ext cx="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4800">
                <a:latin typeface="Times New Roman" pitchFamily="18" charset="0"/>
              </a:endParaRPr>
            </a:p>
          </p:txBody>
        </p:sp>
        <p:sp>
          <p:nvSpPr>
            <p:cNvPr id="59488" name="Rectangle 96"/>
            <p:cNvSpPr>
              <a:spLocks noChangeAspect="1" noChangeArrowheads="1"/>
            </p:cNvSpPr>
            <p:nvPr/>
          </p:nvSpPr>
          <p:spPr bwMode="auto">
            <a:xfrm>
              <a:off x="3331" y="1765"/>
              <a:ext cx="7" cy="164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89" name="Rectangle 97"/>
            <p:cNvSpPr>
              <a:spLocks noChangeAspect="1" noChangeArrowheads="1"/>
            </p:cNvSpPr>
            <p:nvPr/>
          </p:nvSpPr>
          <p:spPr bwMode="auto">
            <a:xfrm>
              <a:off x="3299" y="3406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0" name="Rectangle 98"/>
            <p:cNvSpPr>
              <a:spLocks noChangeAspect="1" noChangeArrowheads="1"/>
            </p:cNvSpPr>
            <p:nvPr/>
          </p:nvSpPr>
          <p:spPr bwMode="auto">
            <a:xfrm>
              <a:off x="3299" y="2995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1" name="Rectangle 99"/>
            <p:cNvSpPr>
              <a:spLocks noChangeAspect="1" noChangeArrowheads="1"/>
            </p:cNvSpPr>
            <p:nvPr/>
          </p:nvSpPr>
          <p:spPr bwMode="auto">
            <a:xfrm>
              <a:off x="3299" y="2584"/>
              <a:ext cx="39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2" name="Rectangle 100"/>
            <p:cNvSpPr>
              <a:spLocks noChangeAspect="1" noChangeArrowheads="1"/>
            </p:cNvSpPr>
            <p:nvPr/>
          </p:nvSpPr>
          <p:spPr bwMode="auto">
            <a:xfrm>
              <a:off x="3299" y="2173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3" name="Rectangle 101"/>
            <p:cNvSpPr>
              <a:spLocks noChangeAspect="1" noChangeArrowheads="1"/>
            </p:cNvSpPr>
            <p:nvPr/>
          </p:nvSpPr>
          <p:spPr bwMode="auto">
            <a:xfrm>
              <a:off x="3299" y="1762"/>
              <a:ext cx="39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494" name="Rectangle 102"/>
            <p:cNvSpPr>
              <a:spLocks noChangeAspect="1" noChangeArrowheads="1"/>
            </p:cNvSpPr>
            <p:nvPr/>
          </p:nvSpPr>
          <p:spPr bwMode="auto">
            <a:xfrm>
              <a:off x="3227" y="336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2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5" name="Rectangle 103"/>
            <p:cNvSpPr>
              <a:spLocks noChangeAspect="1" noChangeArrowheads="1"/>
            </p:cNvSpPr>
            <p:nvPr/>
          </p:nvSpPr>
          <p:spPr bwMode="auto">
            <a:xfrm>
              <a:off x="3227" y="295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3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6" name="Rectangle 104"/>
            <p:cNvSpPr>
              <a:spLocks noChangeAspect="1" noChangeArrowheads="1"/>
            </p:cNvSpPr>
            <p:nvPr/>
          </p:nvSpPr>
          <p:spPr bwMode="auto">
            <a:xfrm>
              <a:off x="3227" y="2539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4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7" name="Rectangle 105"/>
            <p:cNvSpPr>
              <a:spLocks noChangeAspect="1" noChangeArrowheads="1"/>
            </p:cNvSpPr>
            <p:nvPr/>
          </p:nvSpPr>
          <p:spPr bwMode="auto">
            <a:xfrm>
              <a:off x="3227" y="212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5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8" name="Rectangle 106"/>
            <p:cNvSpPr>
              <a:spLocks noChangeAspect="1" noChangeArrowheads="1"/>
            </p:cNvSpPr>
            <p:nvPr/>
          </p:nvSpPr>
          <p:spPr bwMode="auto">
            <a:xfrm>
              <a:off x="3227" y="171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6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499" name="Rectangle 107"/>
            <p:cNvSpPr>
              <a:spLocks noChangeAspect="1" noChangeArrowheads="1"/>
            </p:cNvSpPr>
            <p:nvPr/>
          </p:nvSpPr>
          <p:spPr bwMode="auto">
            <a:xfrm rot="16200000">
              <a:off x="2500" y="2384"/>
              <a:ext cx="12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b="1" dirty="0" smtClean="0">
                  <a:solidFill>
                    <a:srgbClr val="000000"/>
                  </a:solidFill>
                </a:rPr>
                <a:t>SAQLI </a:t>
              </a:r>
              <a:r>
                <a:rPr lang="en-GB" altLang="en-US" b="1" dirty="0">
                  <a:solidFill>
                    <a:srgbClr val="000000"/>
                  </a:solidFill>
                </a:rPr>
                <a:t>symptoms</a:t>
              </a:r>
              <a:endParaRPr lang="en-GB" altLang="en-US" dirty="0">
                <a:latin typeface="Times New Roman" pitchFamily="18" charset="0"/>
              </a:endParaRPr>
            </a:p>
          </p:txBody>
        </p:sp>
        <p:sp>
          <p:nvSpPr>
            <p:cNvPr id="59500" name="Rectangle 108"/>
            <p:cNvSpPr>
              <a:spLocks noChangeAspect="1" noChangeArrowheads="1"/>
            </p:cNvSpPr>
            <p:nvPr/>
          </p:nvSpPr>
          <p:spPr bwMode="auto">
            <a:xfrm rot="16200000">
              <a:off x="3020" y="25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7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01" name="Line 109"/>
            <p:cNvSpPr>
              <a:spLocks noChangeAspect="1" noChangeShapeType="1"/>
            </p:cNvSpPr>
            <p:nvPr/>
          </p:nvSpPr>
          <p:spPr bwMode="auto">
            <a:xfrm flipV="1">
              <a:off x="3585" y="2447"/>
              <a:ext cx="408" cy="693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2" name="Line 110"/>
            <p:cNvSpPr>
              <a:spLocks noChangeAspect="1" noChangeShapeType="1"/>
            </p:cNvSpPr>
            <p:nvPr/>
          </p:nvSpPr>
          <p:spPr bwMode="auto">
            <a:xfrm flipV="1">
              <a:off x="4026" y="2187"/>
              <a:ext cx="392" cy="228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3" name="Line 111"/>
            <p:cNvSpPr>
              <a:spLocks noChangeAspect="1" noChangeShapeType="1"/>
            </p:cNvSpPr>
            <p:nvPr/>
          </p:nvSpPr>
          <p:spPr bwMode="auto">
            <a:xfrm>
              <a:off x="4460" y="2185"/>
              <a:ext cx="390" cy="198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4" name="Line 112"/>
            <p:cNvSpPr>
              <a:spLocks noChangeAspect="1" noChangeShapeType="1"/>
            </p:cNvSpPr>
            <p:nvPr/>
          </p:nvSpPr>
          <p:spPr bwMode="auto">
            <a:xfrm flipV="1">
              <a:off x="4893" y="2288"/>
              <a:ext cx="387" cy="100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5" name="Rectangle 113"/>
            <p:cNvSpPr>
              <a:spLocks noChangeAspect="1" noChangeArrowheads="1"/>
            </p:cNvSpPr>
            <p:nvPr/>
          </p:nvSpPr>
          <p:spPr bwMode="auto">
            <a:xfrm>
              <a:off x="3572" y="3186"/>
              <a:ext cx="4" cy="15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6" name="Rectangle 114"/>
            <p:cNvSpPr>
              <a:spLocks noChangeAspect="1" noChangeArrowheads="1"/>
            </p:cNvSpPr>
            <p:nvPr/>
          </p:nvSpPr>
          <p:spPr bwMode="auto">
            <a:xfrm>
              <a:off x="3550" y="3336"/>
              <a:ext cx="47" cy="4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7" name="Rectangle 115"/>
            <p:cNvSpPr>
              <a:spLocks noChangeAspect="1" noChangeArrowheads="1"/>
            </p:cNvSpPr>
            <p:nvPr/>
          </p:nvSpPr>
          <p:spPr bwMode="auto">
            <a:xfrm>
              <a:off x="3572" y="2985"/>
              <a:ext cx="4" cy="153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8" name="Rectangle 116"/>
            <p:cNvSpPr>
              <a:spLocks noChangeAspect="1" noChangeArrowheads="1"/>
            </p:cNvSpPr>
            <p:nvPr/>
          </p:nvSpPr>
          <p:spPr bwMode="auto">
            <a:xfrm>
              <a:off x="3550" y="2983"/>
              <a:ext cx="47" cy="4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09" name="Freeform 117"/>
            <p:cNvSpPr>
              <a:spLocks noChangeAspect="1"/>
            </p:cNvSpPr>
            <p:nvPr/>
          </p:nvSpPr>
          <p:spPr bwMode="auto">
            <a:xfrm>
              <a:off x="3552" y="3140"/>
              <a:ext cx="43" cy="43"/>
            </a:xfrm>
            <a:custGeom>
              <a:avLst/>
              <a:gdLst>
                <a:gd name="T0" fmla="*/ 34 w 62"/>
                <a:gd name="T1" fmla="*/ 59 h 59"/>
                <a:gd name="T2" fmla="*/ 43 w 62"/>
                <a:gd name="T3" fmla="*/ 58 h 59"/>
                <a:gd name="T4" fmla="*/ 50 w 62"/>
                <a:gd name="T5" fmla="*/ 54 h 59"/>
                <a:gd name="T6" fmla="*/ 55 w 62"/>
                <a:gd name="T7" fmla="*/ 47 h 59"/>
                <a:gd name="T8" fmla="*/ 58 w 62"/>
                <a:gd name="T9" fmla="*/ 41 h 59"/>
                <a:gd name="T10" fmla="*/ 62 w 62"/>
                <a:gd name="T11" fmla="*/ 34 h 59"/>
                <a:gd name="T12" fmla="*/ 62 w 62"/>
                <a:gd name="T13" fmla="*/ 25 h 59"/>
                <a:gd name="T14" fmla="*/ 58 w 62"/>
                <a:gd name="T15" fmla="*/ 19 h 59"/>
                <a:gd name="T16" fmla="*/ 55 w 62"/>
                <a:gd name="T17" fmla="*/ 12 h 59"/>
                <a:gd name="T18" fmla="*/ 50 w 62"/>
                <a:gd name="T19" fmla="*/ 5 h 59"/>
                <a:gd name="T20" fmla="*/ 43 w 62"/>
                <a:gd name="T21" fmla="*/ 2 h 59"/>
                <a:gd name="T22" fmla="*/ 34 w 62"/>
                <a:gd name="T23" fmla="*/ 0 h 59"/>
                <a:gd name="T24" fmla="*/ 27 w 62"/>
                <a:gd name="T25" fmla="*/ 0 h 59"/>
                <a:gd name="T26" fmla="*/ 19 w 62"/>
                <a:gd name="T27" fmla="*/ 2 h 59"/>
                <a:gd name="T28" fmla="*/ 12 w 62"/>
                <a:gd name="T29" fmla="*/ 5 h 59"/>
                <a:gd name="T30" fmla="*/ 7 w 62"/>
                <a:gd name="T31" fmla="*/ 12 h 59"/>
                <a:gd name="T32" fmla="*/ 3 w 62"/>
                <a:gd name="T33" fmla="*/ 19 h 59"/>
                <a:gd name="T34" fmla="*/ 0 w 62"/>
                <a:gd name="T35" fmla="*/ 25 h 59"/>
                <a:gd name="T36" fmla="*/ 0 w 62"/>
                <a:gd name="T37" fmla="*/ 34 h 59"/>
                <a:gd name="T38" fmla="*/ 3 w 62"/>
                <a:gd name="T39" fmla="*/ 41 h 59"/>
                <a:gd name="T40" fmla="*/ 7 w 62"/>
                <a:gd name="T41" fmla="*/ 47 h 59"/>
                <a:gd name="T42" fmla="*/ 12 w 62"/>
                <a:gd name="T43" fmla="*/ 54 h 59"/>
                <a:gd name="T44" fmla="*/ 19 w 62"/>
                <a:gd name="T45" fmla="*/ 58 h 59"/>
                <a:gd name="T46" fmla="*/ 27 w 62"/>
                <a:gd name="T47" fmla="*/ 59 h 59"/>
                <a:gd name="T48" fmla="*/ 34 w 62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9">
                  <a:moveTo>
                    <a:pt x="34" y="59"/>
                  </a:moveTo>
                  <a:lnTo>
                    <a:pt x="43" y="58"/>
                  </a:lnTo>
                  <a:lnTo>
                    <a:pt x="50" y="54"/>
                  </a:lnTo>
                  <a:lnTo>
                    <a:pt x="55" y="47"/>
                  </a:lnTo>
                  <a:lnTo>
                    <a:pt x="58" y="41"/>
                  </a:lnTo>
                  <a:lnTo>
                    <a:pt x="62" y="34"/>
                  </a:lnTo>
                  <a:lnTo>
                    <a:pt x="62" y="25"/>
                  </a:lnTo>
                  <a:lnTo>
                    <a:pt x="58" y="19"/>
                  </a:lnTo>
                  <a:lnTo>
                    <a:pt x="55" y="12"/>
                  </a:lnTo>
                  <a:lnTo>
                    <a:pt x="50" y="5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1"/>
                  </a:lnTo>
                  <a:lnTo>
                    <a:pt x="7" y="47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27" y="59"/>
                  </a:lnTo>
                  <a:lnTo>
                    <a:pt x="34" y="59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10" name="Rectangle 118"/>
            <p:cNvSpPr>
              <a:spLocks noChangeAspect="1" noChangeArrowheads="1"/>
            </p:cNvSpPr>
            <p:nvPr/>
          </p:nvSpPr>
          <p:spPr bwMode="auto">
            <a:xfrm>
              <a:off x="4004" y="2450"/>
              <a:ext cx="3" cy="159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1" name="Rectangle 119"/>
            <p:cNvSpPr>
              <a:spLocks noChangeAspect="1" noChangeArrowheads="1"/>
            </p:cNvSpPr>
            <p:nvPr/>
          </p:nvSpPr>
          <p:spPr bwMode="auto">
            <a:xfrm>
              <a:off x="3982" y="2607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2" name="Rectangle 120"/>
            <p:cNvSpPr>
              <a:spLocks noChangeAspect="1" noChangeArrowheads="1"/>
            </p:cNvSpPr>
            <p:nvPr/>
          </p:nvSpPr>
          <p:spPr bwMode="auto">
            <a:xfrm>
              <a:off x="4004" y="2243"/>
              <a:ext cx="3" cy="158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3" name="Rectangle 121"/>
            <p:cNvSpPr>
              <a:spLocks noChangeAspect="1" noChangeArrowheads="1"/>
            </p:cNvSpPr>
            <p:nvPr/>
          </p:nvSpPr>
          <p:spPr bwMode="auto">
            <a:xfrm>
              <a:off x="3982" y="2241"/>
              <a:ext cx="48" cy="5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4" name="Freeform 122"/>
            <p:cNvSpPr>
              <a:spLocks noChangeAspect="1"/>
            </p:cNvSpPr>
            <p:nvPr/>
          </p:nvSpPr>
          <p:spPr bwMode="auto">
            <a:xfrm>
              <a:off x="3984" y="2405"/>
              <a:ext cx="42" cy="42"/>
            </a:xfrm>
            <a:custGeom>
              <a:avLst/>
              <a:gdLst>
                <a:gd name="T0" fmla="*/ 35 w 60"/>
                <a:gd name="T1" fmla="*/ 59 h 59"/>
                <a:gd name="T2" fmla="*/ 41 w 60"/>
                <a:gd name="T3" fmla="*/ 58 h 59"/>
                <a:gd name="T4" fmla="*/ 48 w 60"/>
                <a:gd name="T5" fmla="*/ 54 h 59"/>
                <a:gd name="T6" fmla="*/ 55 w 60"/>
                <a:gd name="T7" fmla="*/ 48 h 59"/>
                <a:gd name="T8" fmla="*/ 59 w 60"/>
                <a:gd name="T9" fmla="*/ 41 h 59"/>
                <a:gd name="T10" fmla="*/ 60 w 60"/>
                <a:gd name="T11" fmla="*/ 34 h 59"/>
                <a:gd name="T12" fmla="*/ 60 w 60"/>
                <a:gd name="T13" fmla="*/ 26 h 59"/>
                <a:gd name="T14" fmla="*/ 59 w 60"/>
                <a:gd name="T15" fmla="*/ 19 h 59"/>
                <a:gd name="T16" fmla="*/ 55 w 60"/>
                <a:gd name="T17" fmla="*/ 12 h 59"/>
                <a:gd name="T18" fmla="*/ 48 w 60"/>
                <a:gd name="T19" fmla="*/ 5 h 59"/>
                <a:gd name="T20" fmla="*/ 41 w 60"/>
                <a:gd name="T21" fmla="*/ 2 h 59"/>
                <a:gd name="T22" fmla="*/ 35 w 60"/>
                <a:gd name="T23" fmla="*/ 0 h 59"/>
                <a:gd name="T24" fmla="*/ 26 w 60"/>
                <a:gd name="T25" fmla="*/ 0 h 59"/>
                <a:gd name="T26" fmla="*/ 19 w 60"/>
                <a:gd name="T27" fmla="*/ 2 h 59"/>
                <a:gd name="T28" fmla="*/ 12 w 60"/>
                <a:gd name="T29" fmla="*/ 5 h 59"/>
                <a:gd name="T30" fmla="*/ 6 w 60"/>
                <a:gd name="T31" fmla="*/ 12 h 59"/>
                <a:gd name="T32" fmla="*/ 2 w 60"/>
                <a:gd name="T33" fmla="*/ 19 h 59"/>
                <a:gd name="T34" fmla="*/ 0 w 60"/>
                <a:gd name="T35" fmla="*/ 26 h 59"/>
                <a:gd name="T36" fmla="*/ 0 w 60"/>
                <a:gd name="T37" fmla="*/ 34 h 59"/>
                <a:gd name="T38" fmla="*/ 2 w 60"/>
                <a:gd name="T39" fmla="*/ 41 h 59"/>
                <a:gd name="T40" fmla="*/ 6 w 60"/>
                <a:gd name="T41" fmla="*/ 48 h 59"/>
                <a:gd name="T42" fmla="*/ 12 w 60"/>
                <a:gd name="T43" fmla="*/ 54 h 59"/>
                <a:gd name="T44" fmla="*/ 19 w 60"/>
                <a:gd name="T45" fmla="*/ 58 h 59"/>
                <a:gd name="T46" fmla="*/ 26 w 60"/>
                <a:gd name="T47" fmla="*/ 59 h 59"/>
                <a:gd name="T48" fmla="*/ 35 w 60"/>
                <a:gd name="T4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9">
                  <a:moveTo>
                    <a:pt x="35" y="59"/>
                  </a:moveTo>
                  <a:lnTo>
                    <a:pt x="41" y="58"/>
                  </a:lnTo>
                  <a:lnTo>
                    <a:pt x="48" y="54"/>
                  </a:lnTo>
                  <a:lnTo>
                    <a:pt x="55" y="48"/>
                  </a:lnTo>
                  <a:lnTo>
                    <a:pt x="59" y="41"/>
                  </a:lnTo>
                  <a:lnTo>
                    <a:pt x="60" y="34"/>
                  </a:lnTo>
                  <a:lnTo>
                    <a:pt x="60" y="26"/>
                  </a:lnTo>
                  <a:lnTo>
                    <a:pt x="59" y="19"/>
                  </a:lnTo>
                  <a:lnTo>
                    <a:pt x="55" y="12"/>
                  </a:lnTo>
                  <a:lnTo>
                    <a:pt x="48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6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26" y="59"/>
                  </a:lnTo>
                  <a:lnTo>
                    <a:pt x="35" y="59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15" name="Rectangle 123"/>
            <p:cNvSpPr>
              <a:spLocks noChangeAspect="1" noChangeArrowheads="1"/>
            </p:cNvSpPr>
            <p:nvPr/>
          </p:nvSpPr>
          <p:spPr bwMode="auto">
            <a:xfrm>
              <a:off x="4437" y="2199"/>
              <a:ext cx="3" cy="140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6" name="Rectangle 124"/>
            <p:cNvSpPr>
              <a:spLocks noChangeAspect="1" noChangeArrowheads="1"/>
            </p:cNvSpPr>
            <p:nvPr/>
          </p:nvSpPr>
          <p:spPr bwMode="auto">
            <a:xfrm>
              <a:off x="4414" y="2338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7" name="Rectangle 125"/>
            <p:cNvSpPr>
              <a:spLocks noChangeAspect="1" noChangeArrowheads="1"/>
            </p:cNvSpPr>
            <p:nvPr/>
          </p:nvSpPr>
          <p:spPr bwMode="auto">
            <a:xfrm>
              <a:off x="4437" y="2011"/>
              <a:ext cx="3" cy="14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8" name="Rectangle 126"/>
            <p:cNvSpPr>
              <a:spLocks noChangeAspect="1" noChangeArrowheads="1"/>
            </p:cNvSpPr>
            <p:nvPr/>
          </p:nvSpPr>
          <p:spPr bwMode="auto">
            <a:xfrm>
              <a:off x="4414" y="2009"/>
              <a:ext cx="48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19" name="Freeform 127"/>
            <p:cNvSpPr>
              <a:spLocks noChangeAspect="1"/>
            </p:cNvSpPr>
            <p:nvPr/>
          </p:nvSpPr>
          <p:spPr bwMode="auto">
            <a:xfrm>
              <a:off x="4416" y="2154"/>
              <a:ext cx="44" cy="43"/>
            </a:xfrm>
            <a:custGeom>
              <a:avLst/>
              <a:gdLst>
                <a:gd name="T0" fmla="*/ 34 w 62"/>
                <a:gd name="T1" fmla="*/ 60 h 60"/>
                <a:gd name="T2" fmla="*/ 43 w 62"/>
                <a:gd name="T3" fmla="*/ 58 h 60"/>
                <a:gd name="T4" fmla="*/ 50 w 62"/>
                <a:gd name="T5" fmla="*/ 54 h 60"/>
                <a:gd name="T6" fmla="*/ 55 w 62"/>
                <a:gd name="T7" fmla="*/ 48 h 60"/>
                <a:gd name="T8" fmla="*/ 58 w 62"/>
                <a:gd name="T9" fmla="*/ 41 h 60"/>
                <a:gd name="T10" fmla="*/ 62 w 62"/>
                <a:gd name="T11" fmla="*/ 34 h 60"/>
                <a:gd name="T12" fmla="*/ 62 w 62"/>
                <a:gd name="T13" fmla="*/ 26 h 60"/>
                <a:gd name="T14" fmla="*/ 58 w 62"/>
                <a:gd name="T15" fmla="*/ 19 h 60"/>
                <a:gd name="T16" fmla="*/ 55 w 62"/>
                <a:gd name="T17" fmla="*/ 12 h 60"/>
                <a:gd name="T18" fmla="*/ 50 w 62"/>
                <a:gd name="T19" fmla="*/ 5 h 60"/>
                <a:gd name="T20" fmla="*/ 43 w 62"/>
                <a:gd name="T21" fmla="*/ 2 h 60"/>
                <a:gd name="T22" fmla="*/ 34 w 62"/>
                <a:gd name="T23" fmla="*/ 0 h 60"/>
                <a:gd name="T24" fmla="*/ 27 w 62"/>
                <a:gd name="T25" fmla="*/ 0 h 60"/>
                <a:gd name="T26" fmla="*/ 19 w 62"/>
                <a:gd name="T27" fmla="*/ 2 h 60"/>
                <a:gd name="T28" fmla="*/ 12 w 62"/>
                <a:gd name="T29" fmla="*/ 5 h 60"/>
                <a:gd name="T30" fmla="*/ 7 w 62"/>
                <a:gd name="T31" fmla="*/ 12 h 60"/>
                <a:gd name="T32" fmla="*/ 4 w 62"/>
                <a:gd name="T33" fmla="*/ 19 h 60"/>
                <a:gd name="T34" fmla="*/ 0 w 62"/>
                <a:gd name="T35" fmla="*/ 26 h 60"/>
                <a:gd name="T36" fmla="*/ 0 w 62"/>
                <a:gd name="T37" fmla="*/ 34 h 60"/>
                <a:gd name="T38" fmla="*/ 4 w 62"/>
                <a:gd name="T39" fmla="*/ 41 h 60"/>
                <a:gd name="T40" fmla="*/ 7 w 62"/>
                <a:gd name="T41" fmla="*/ 48 h 60"/>
                <a:gd name="T42" fmla="*/ 12 w 62"/>
                <a:gd name="T43" fmla="*/ 54 h 60"/>
                <a:gd name="T44" fmla="*/ 19 w 62"/>
                <a:gd name="T45" fmla="*/ 58 h 60"/>
                <a:gd name="T46" fmla="*/ 27 w 62"/>
                <a:gd name="T47" fmla="*/ 60 h 60"/>
                <a:gd name="T48" fmla="*/ 34 w 62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60">
                  <a:moveTo>
                    <a:pt x="34" y="60"/>
                  </a:moveTo>
                  <a:lnTo>
                    <a:pt x="43" y="58"/>
                  </a:lnTo>
                  <a:lnTo>
                    <a:pt x="50" y="54"/>
                  </a:lnTo>
                  <a:lnTo>
                    <a:pt x="55" y="48"/>
                  </a:lnTo>
                  <a:lnTo>
                    <a:pt x="58" y="41"/>
                  </a:lnTo>
                  <a:lnTo>
                    <a:pt x="62" y="34"/>
                  </a:lnTo>
                  <a:lnTo>
                    <a:pt x="62" y="26"/>
                  </a:lnTo>
                  <a:lnTo>
                    <a:pt x="58" y="19"/>
                  </a:lnTo>
                  <a:lnTo>
                    <a:pt x="55" y="12"/>
                  </a:lnTo>
                  <a:lnTo>
                    <a:pt x="50" y="5"/>
                  </a:lnTo>
                  <a:lnTo>
                    <a:pt x="43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2" y="5"/>
                  </a:lnTo>
                  <a:lnTo>
                    <a:pt x="7" y="12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1"/>
                  </a:lnTo>
                  <a:lnTo>
                    <a:pt x="7" y="48"/>
                  </a:lnTo>
                  <a:lnTo>
                    <a:pt x="12" y="54"/>
                  </a:lnTo>
                  <a:lnTo>
                    <a:pt x="19" y="58"/>
                  </a:lnTo>
                  <a:lnTo>
                    <a:pt x="27" y="60"/>
                  </a:lnTo>
                  <a:lnTo>
                    <a:pt x="34" y="6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20" name="Rectangle 128"/>
            <p:cNvSpPr>
              <a:spLocks noChangeAspect="1" noChangeArrowheads="1"/>
            </p:cNvSpPr>
            <p:nvPr/>
          </p:nvSpPr>
          <p:spPr bwMode="auto">
            <a:xfrm>
              <a:off x="4868" y="2418"/>
              <a:ext cx="4" cy="161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1" name="Rectangle 129"/>
            <p:cNvSpPr>
              <a:spLocks noChangeAspect="1" noChangeArrowheads="1"/>
            </p:cNvSpPr>
            <p:nvPr/>
          </p:nvSpPr>
          <p:spPr bwMode="auto">
            <a:xfrm>
              <a:off x="4847" y="2577"/>
              <a:ext cx="47" cy="3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2" name="Rectangle 130"/>
            <p:cNvSpPr>
              <a:spLocks noChangeAspect="1" noChangeArrowheads="1"/>
            </p:cNvSpPr>
            <p:nvPr/>
          </p:nvSpPr>
          <p:spPr bwMode="auto">
            <a:xfrm>
              <a:off x="4868" y="2208"/>
              <a:ext cx="4" cy="160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3" name="Rectangle 131"/>
            <p:cNvSpPr>
              <a:spLocks noChangeAspect="1" noChangeArrowheads="1"/>
            </p:cNvSpPr>
            <p:nvPr/>
          </p:nvSpPr>
          <p:spPr bwMode="auto">
            <a:xfrm>
              <a:off x="4847" y="2205"/>
              <a:ext cx="47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4" name="Freeform 132"/>
            <p:cNvSpPr>
              <a:spLocks noChangeAspect="1"/>
            </p:cNvSpPr>
            <p:nvPr/>
          </p:nvSpPr>
          <p:spPr bwMode="auto">
            <a:xfrm>
              <a:off x="4850" y="2372"/>
              <a:ext cx="41" cy="43"/>
            </a:xfrm>
            <a:custGeom>
              <a:avLst/>
              <a:gdLst>
                <a:gd name="T0" fmla="*/ 34 w 59"/>
                <a:gd name="T1" fmla="*/ 60 h 60"/>
                <a:gd name="T2" fmla="*/ 41 w 59"/>
                <a:gd name="T3" fmla="*/ 58 h 60"/>
                <a:gd name="T4" fmla="*/ 47 w 59"/>
                <a:gd name="T5" fmla="*/ 55 h 60"/>
                <a:gd name="T6" fmla="*/ 54 w 59"/>
                <a:gd name="T7" fmla="*/ 48 h 60"/>
                <a:gd name="T8" fmla="*/ 58 w 59"/>
                <a:gd name="T9" fmla="*/ 41 h 60"/>
                <a:gd name="T10" fmla="*/ 59 w 59"/>
                <a:gd name="T11" fmla="*/ 34 h 60"/>
                <a:gd name="T12" fmla="*/ 59 w 59"/>
                <a:gd name="T13" fmla="*/ 26 h 60"/>
                <a:gd name="T14" fmla="*/ 58 w 59"/>
                <a:gd name="T15" fmla="*/ 19 h 60"/>
                <a:gd name="T16" fmla="*/ 54 w 59"/>
                <a:gd name="T17" fmla="*/ 12 h 60"/>
                <a:gd name="T18" fmla="*/ 47 w 59"/>
                <a:gd name="T19" fmla="*/ 5 h 60"/>
                <a:gd name="T20" fmla="*/ 41 w 59"/>
                <a:gd name="T21" fmla="*/ 2 h 60"/>
                <a:gd name="T22" fmla="*/ 34 w 59"/>
                <a:gd name="T23" fmla="*/ 0 h 60"/>
                <a:gd name="T24" fmla="*/ 25 w 59"/>
                <a:gd name="T25" fmla="*/ 0 h 60"/>
                <a:gd name="T26" fmla="*/ 18 w 59"/>
                <a:gd name="T27" fmla="*/ 2 h 60"/>
                <a:gd name="T28" fmla="*/ 12 w 59"/>
                <a:gd name="T29" fmla="*/ 5 h 60"/>
                <a:gd name="T30" fmla="*/ 5 w 59"/>
                <a:gd name="T31" fmla="*/ 12 h 60"/>
                <a:gd name="T32" fmla="*/ 1 w 59"/>
                <a:gd name="T33" fmla="*/ 19 h 60"/>
                <a:gd name="T34" fmla="*/ 0 w 59"/>
                <a:gd name="T35" fmla="*/ 26 h 60"/>
                <a:gd name="T36" fmla="*/ 0 w 59"/>
                <a:gd name="T37" fmla="*/ 34 h 60"/>
                <a:gd name="T38" fmla="*/ 1 w 59"/>
                <a:gd name="T39" fmla="*/ 41 h 60"/>
                <a:gd name="T40" fmla="*/ 5 w 59"/>
                <a:gd name="T41" fmla="*/ 48 h 60"/>
                <a:gd name="T42" fmla="*/ 12 w 59"/>
                <a:gd name="T43" fmla="*/ 55 h 60"/>
                <a:gd name="T44" fmla="*/ 18 w 59"/>
                <a:gd name="T45" fmla="*/ 58 h 60"/>
                <a:gd name="T46" fmla="*/ 25 w 59"/>
                <a:gd name="T47" fmla="*/ 60 h 60"/>
                <a:gd name="T48" fmla="*/ 34 w 59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60">
                  <a:moveTo>
                    <a:pt x="34" y="60"/>
                  </a:moveTo>
                  <a:lnTo>
                    <a:pt x="41" y="58"/>
                  </a:lnTo>
                  <a:lnTo>
                    <a:pt x="47" y="55"/>
                  </a:lnTo>
                  <a:lnTo>
                    <a:pt x="54" y="48"/>
                  </a:lnTo>
                  <a:lnTo>
                    <a:pt x="58" y="41"/>
                  </a:lnTo>
                  <a:lnTo>
                    <a:pt x="59" y="34"/>
                  </a:lnTo>
                  <a:lnTo>
                    <a:pt x="59" y="26"/>
                  </a:lnTo>
                  <a:lnTo>
                    <a:pt x="58" y="19"/>
                  </a:lnTo>
                  <a:lnTo>
                    <a:pt x="54" y="12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5" y="48"/>
                  </a:lnTo>
                  <a:lnTo>
                    <a:pt x="12" y="55"/>
                  </a:lnTo>
                  <a:lnTo>
                    <a:pt x="18" y="58"/>
                  </a:lnTo>
                  <a:lnTo>
                    <a:pt x="25" y="60"/>
                  </a:lnTo>
                  <a:lnTo>
                    <a:pt x="34" y="6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25" name="Rectangle 133"/>
            <p:cNvSpPr>
              <a:spLocks noChangeAspect="1" noChangeArrowheads="1"/>
            </p:cNvSpPr>
            <p:nvPr/>
          </p:nvSpPr>
          <p:spPr bwMode="auto">
            <a:xfrm>
              <a:off x="5301" y="2306"/>
              <a:ext cx="3" cy="165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6" name="Rectangle 134"/>
            <p:cNvSpPr>
              <a:spLocks noChangeAspect="1" noChangeArrowheads="1"/>
            </p:cNvSpPr>
            <p:nvPr/>
          </p:nvSpPr>
          <p:spPr bwMode="auto">
            <a:xfrm>
              <a:off x="5279" y="2469"/>
              <a:ext cx="47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7" name="Rectangle 135"/>
            <p:cNvSpPr>
              <a:spLocks noChangeAspect="1" noChangeArrowheads="1"/>
            </p:cNvSpPr>
            <p:nvPr/>
          </p:nvSpPr>
          <p:spPr bwMode="auto">
            <a:xfrm>
              <a:off x="5301" y="2093"/>
              <a:ext cx="3" cy="165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8" name="Rectangle 136"/>
            <p:cNvSpPr>
              <a:spLocks noChangeAspect="1" noChangeArrowheads="1"/>
            </p:cNvSpPr>
            <p:nvPr/>
          </p:nvSpPr>
          <p:spPr bwMode="auto">
            <a:xfrm>
              <a:off x="5279" y="2092"/>
              <a:ext cx="47" cy="4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529" name="Freeform 137"/>
            <p:cNvSpPr>
              <a:spLocks noChangeAspect="1"/>
            </p:cNvSpPr>
            <p:nvPr/>
          </p:nvSpPr>
          <p:spPr bwMode="auto">
            <a:xfrm>
              <a:off x="5281" y="2260"/>
              <a:ext cx="43" cy="44"/>
            </a:xfrm>
            <a:custGeom>
              <a:avLst/>
              <a:gdLst>
                <a:gd name="T0" fmla="*/ 34 w 62"/>
                <a:gd name="T1" fmla="*/ 61 h 61"/>
                <a:gd name="T2" fmla="*/ 43 w 62"/>
                <a:gd name="T3" fmla="*/ 59 h 61"/>
                <a:gd name="T4" fmla="*/ 50 w 62"/>
                <a:gd name="T5" fmla="*/ 54 h 61"/>
                <a:gd name="T6" fmla="*/ 55 w 62"/>
                <a:gd name="T7" fmla="*/ 49 h 61"/>
                <a:gd name="T8" fmla="*/ 58 w 62"/>
                <a:gd name="T9" fmla="*/ 42 h 61"/>
                <a:gd name="T10" fmla="*/ 62 w 62"/>
                <a:gd name="T11" fmla="*/ 36 h 61"/>
                <a:gd name="T12" fmla="*/ 62 w 62"/>
                <a:gd name="T13" fmla="*/ 27 h 61"/>
                <a:gd name="T14" fmla="*/ 58 w 62"/>
                <a:gd name="T15" fmla="*/ 20 h 61"/>
                <a:gd name="T16" fmla="*/ 55 w 62"/>
                <a:gd name="T17" fmla="*/ 12 h 61"/>
                <a:gd name="T18" fmla="*/ 50 w 62"/>
                <a:gd name="T19" fmla="*/ 7 h 61"/>
                <a:gd name="T20" fmla="*/ 43 w 62"/>
                <a:gd name="T21" fmla="*/ 3 h 61"/>
                <a:gd name="T22" fmla="*/ 34 w 62"/>
                <a:gd name="T23" fmla="*/ 0 h 61"/>
                <a:gd name="T24" fmla="*/ 28 w 62"/>
                <a:gd name="T25" fmla="*/ 0 h 61"/>
                <a:gd name="T26" fmla="*/ 19 w 62"/>
                <a:gd name="T27" fmla="*/ 3 h 61"/>
                <a:gd name="T28" fmla="*/ 12 w 62"/>
                <a:gd name="T29" fmla="*/ 7 h 61"/>
                <a:gd name="T30" fmla="*/ 7 w 62"/>
                <a:gd name="T31" fmla="*/ 12 h 61"/>
                <a:gd name="T32" fmla="*/ 4 w 62"/>
                <a:gd name="T33" fmla="*/ 20 h 61"/>
                <a:gd name="T34" fmla="*/ 0 w 62"/>
                <a:gd name="T35" fmla="*/ 27 h 61"/>
                <a:gd name="T36" fmla="*/ 0 w 62"/>
                <a:gd name="T37" fmla="*/ 36 h 61"/>
                <a:gd name="T38" fmla="*/ 4 w 62"/>
                <a:gd name="T39" fmla="*/ 42 h 61"/>
                <a:gd name="T40" fmla="*/ 7 w 62"/>
                <a:gd name="T41" fmla="*/ 49 h 61"/>
                <a:gd name="T42" fmla="*/ 12 w 62"/>
                <a:gd name="T43" fmla="*/ 54 h 61"/>
                <a:gd name="T44" fmla="*/ 19 w 62"/>
                <a:gd name="T45" fmla="*/ 59 h 61"/>
                <a:gd name="T46" fmla="*/ 28 w 62"/>
                <a:gd name="T47" fmla="*/ 61 h 61"/>
                <a:gd name="T48" fmla="*/ 34 w 62"/>
                <a:gd name="T4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61">
                  <a:moveTo>
                    <a:pt x="34" y="61"/>
                  </a:moveTo>
                  <a:lnTo>
                    <a:pt x="43" y="59"/>
                  </a:lnTo>
                  <a:lnTo>
                    <a:pt x="50" y="54"/>
                  </a:lnTo>
                  <a:lnTo>
                    <a:pt x="55" y="49"/>
                  </a:lnTo>
                  <a:lnTo>
                    <a:pt x="58" y="42"/>
                  </a:lnTo>
                  <a:lnTo>
                    <a:pt x="62" y="36"/>
                  </a:lnTo>
                  <a:lnTo>
                    <a:pt x="62" y="27"/>
                  </a:lnTo>
                  <a:lnTo>
                    <a:pt x="58" y="20"/>
                  </a:lnTo>
                  <a:lnTo>
                    <a:pt x="55" y="12"/>
                  </a:lnTo>
                  <a:lnTo>
                    <a:pt x="50" y="7"/>
                  </a:lnTo>
                  <a:lnTo>
                    <a:pt x="43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7" y="12"/>
                  </a:lnTo>
                  <a:lnTo>
                    <a:pt x="4" y="20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12" y="54"/>
                  </a:lnTo>
                  <a:lnTo>
                    <a:pt x="19" y="59"/>
                  </a:lnTo>
                  <a:lnTo>
                    <a:pt x="28" y="61"/>
                  </a:lnTo>
                  <a:lnTo>
                    <a:pt x="34" y="61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530" name="Rectangle 138"/>
            <p:cNvSpPr>
              <a:spLocks noChangeAspect="1" noChangeArrowheads="1"/>
            </p:cNvSpPr>
            <p:nvPr/>
          </p:nvSpPr>
          <p:spPr bwMode="auto">
            <a:xfrm>
              <a:off x="4392" y="18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1" name="Rectangle 139"/>
            <p:cNvSpPr>
              <a:spLocks noChangeAspect="1" noChangeArrowheads="1"/>
            </p:cNvSpPr>
            <p:nvPr/>
          </p:nvSpPr>
          <p:spPr bwMode="auto">
            <a:xfrm>
              <a:off x="3942" y="18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 b="1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2" name="Rectangle 140"/>
            <p:cNvSpPr>
              <a:spLocks noChangeAspect="1" noChangeArrowheads="1"/>
            </p:cNvSpPr>
            <p:nvPr/>
          </p:nvSpPr>
          <p:spPr bwMode="auto">
            <a:xfrm>
              <a:off x="4826" y="18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 b="1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3" name="Rectangle 141"/>
            <p:cNvSpPr>
              <a:spLocks noChangeAspect="1" noChangeArrowheads="1"/>
            </p:cNvSpPr>
            <p:nvPr/>
          </p:nvSpPr>
          <p:spPr bwMode="auto">
            <a:xfrm>
              <a:off x="5245" y="1832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 b="1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 b="1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4" name="Rectangle 142"/>
            <p:cNvSpPr>
              <a:spLocks noChangeAspect="1" noChangeArrowheads="1"/>
            </p:cNvSpPr>
            <p:nvPr/>
          </p:nvSpPr>
          <p:spPr bwMode="auto">
            <a:xfrm>
              <a:off x="5078" y="315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2000">
                  <a:solidFill>
                    <a:srgbClr val="A50021"/>
                  </a:solidFill>
                  <a:latin typeface="Symbol" pitchFamily="18" charset="2"/>
                </a:rPr>
                <a:t>*</a:t>
              </a:r>
              <a:endParaRPr lang="en-GB" altLang="en-US" sz="2000">
                <a:solidFill>
                  <a:srgbClr val="A50021"/>
                </a:solidFill>
                <a:latin typeface="Times New Roman" pitchFamily="18" charset="0"/>
              </a:endParaRPr>
            </a:p>
          </p:txBody>
        </p:sp>
        <p:sp>
          <p:nvSpPr>
            <p:cNvPr id="59535" name="Rectangle 143"/>
            <p:cNvSpPr>
              <a:spLocks noChangeAspect="1" noChangeArrowheads="1"/>
            </p:cNvSpPr>
            <p:nvPr/>
          </p:nvSpPr>
          <p:spPr bwMode="auto">
            <a:xfrm>
              <a:off x="5157" y="317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36" name="Rectangle 144"/>
            <p:cNvSpPr>
              <a:spLocks noChangeAspect="1" noChangeArrowheads="1"/>
            </p:cNvSpPr>
            <p:nvPr/>
          </p:nvSpPr>
          <p:spPr bwMode="auto">
            <a:xfrm>
              <a:off x="5178" y="3170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p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37" name="Rectangle 145"/>
            <p:cNvSpPr>
              <a:spLocks noChangeAspect="1" noChangeArrowheads="1"/>
            </p:cNvSpPr>
            <p:nvPr/>
          </p:nvSpPr>
          <p:spPr bwMode="auto">
            <a:xfrm>
              <a:off x="5223" y="317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38" name="Rectangle 146"/>
            <p:cNvSpPr>
              <a:spLocks noChangeAspect="1" noChangeArrowheads="1"/>
            </p:cNvSpPr>
            <p:nvPr/>
          </p:nvSpPr>
          <p:spPr bwMode="auto">
            <a:xfrm>
              <a:off x="5243" y="3170"/>
              <a:ext cx="6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&lt;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39" name="Rectangle 147"/>
            <p:cNvSpPr>
              <a:spLocks noChangeAspect="1" noChangeArrowheads="1"/>
            </p:cNvSpPr>
            <p:nvPr/>
          </p:nvSpPr>
          <p:spPr bwMode="auto">
            <a:xfrm>
              <a:off x="5286" y="317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 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0" name="Rectangle 148"/>
            <p:cNvSpPr>
              <a:spLocks noChangeAspect="1" noChangeArrowheads="1"/>
            </p:cNvSpPr>
            <p:nvPr/>
          </p:nvSpPr>
          <p:spPr bwMode="auto">
            <a:xfrm>
              <a:off x="5306" y="317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1" name="Rectangle 149"/>
            <p:cNvSpPr>
              <a:spLocks noChangeAspect="1" noChangeArrowheads="1"/>
            </p:cNvSpPr>
            <p:nvPr/>
          </p:nvSpPr>
          <p:spPr bwMode="auto">
            <a:xfrm>
              <a:off x="5348" y="317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.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2" name="Rectangle 150"/>
            <p:cNvSpPr>
              <a:spLocks noChangeAspect="1" noChangeArrowheads="1"/>
            </p:cNvSpPr>
            <p:nvPr/>
          </p:nvSpPr>
          <p:spPr bwMode="auto">
            <a:xfrm>
              <a:off x="5369" y="317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3" name="Rectangle 151"/>
            <p:cNvSpPr>
              <a:spLocks noChangeAspect="1" noChangeArrowheads="1"/>
            </p:cNvSpPr>
            <p:nvPr/>
          </p:nvSpPr>
          <p:spPr bwMode="auto">
            <a:xfrm>
              <a:off x="5412" y="317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0</a:t>
              </a:r>
              <a:endParaRPr lang="en-GB" altLang="en-US" sz="4800">
                <a:latin typeface="Times New Roman" pitchFamily="18" charset="0"/>
              </a:endParaRPr>
            </a:p>
          </p:txBody>
        </p:sp>
        <p:sp>
          <p:nvSpPr>
            <p:cNvPr id="59544" name="Rectangle 152"/>
            <p:cNvSpPr>
              <a:spLocks noChangeAspect="1" noChangeArrowheads="1"/>
            </p:cNvSpPr>
            <p:nvPr/>
          </p:nvSpPr>
          <p:spPr bwMode="auto">
            <a:xfrm>
              <a:off x="5452" y="3170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400" b="1">
                  <a:solidFill>
                    <a:srgbClr val="000000"/>
                  </a:solidFill>
                </a:rPr>
                <a:t>1</a:t>
              </a:r>
              <a:endParaRPr lang="en-GB" altLang="en-US" sz="4800">
                <a:latin typeface="Times New Roman" pitchFamily="18" charset="0"/>
              </a:endParaRPr>
            </a:p>
          </p:txBody>
        </p:sp>
      </p:grpSp>
      <p:sp>
        <p:nvSpPr>
          <p:cNvPr id="59545" name="Rectangle 153"/>
          <p:cNvSpPr>
            <a:spLocks noChangeArrowheads="1"/>
          </p:cNvSpPr>
          <p:nvPr/>
        </p:nvSpPr>
        <p:spPr bwMode="auto">
          <a:xfrm>
            <a:off x="5181600" y="533400"/>
            <a:ext cx="3581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>
                <a:solidFill>
                  <a:srgbClr val="FFFF00"/>
                </a:solidFill>
              </a:rPr>
              <a:t>SAQLI symptoms domain </a:t>
            </a:r>
          </a:p>
        </p:txBody>
      </p:sp>
      <p:sp>
        <p:nvSpPr>
          <p:cNvPr id="59546" name="Text Box 154"/>
          <p:cNvSpPr txBox="1">
            <a:spLocks noChangeArrowheads="1"/>
          </p:cNvSpPr>
          <p:nvPr/>
        </p:nvSpPr>
        <p:spPr bwMode="auto">
          <a:xfrm>
            <a:off x="301625" y="6322804"/>
            <a:ext cx="62281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600" b="1" i="1" dirty="0" smtClean="0">
                <a:solidFill>
                  <a:schemeClr val="bg1"/>
                </a:solidFill>
                <a:latin typeface="Times New Roman" pitchFamily="18" charset="0"/>
              </a:rPr>
              <a:t>Bourke </a:t>
            </a:r>
            <a:r>
              <a:rPr lang="en-GB" altLang="en-US" sz="1600" b="1" dirty="0" smtClean="0">
                <a:solidFill>
                  <a:schemeClr val="bg1"/>
                </a:solidFill>
                <a:latin typeface="Times New Roman" pitchFamily="18" charset="0"/>
              </a:rPr>
              <a:t>et al</a:t>
            </a:r>
            <a:r>
              <a:rPr lang="en-GB" altLang="en-US" sz="16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GB" altLang="en-US" sz="1600" b="1" i="1" dirty="0">
                <a:solidFill>
                  <a:schemeClr val="bg1"/>
                </a:solidFill>
                <a:latin typeface="Times New Roman" pitchFamily="18" charset="0"/>
              </a:rPr>
              <a:t>Neurology 2003;61:171-177</a:t>
            </a:r>
          </a:p>
        </p:txBody>
      </p:sp>
    </p:spTree>
    <p:extLst>
      <p:ext uri="{BB962C8B-B14F-4D97-AF65-F5344CB8AC3E}">
        <p14:creationId xmlns:p14="http://schemas.microsoft.com/office/powerpoint/2010/main" val="7277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8" y="1418219"/>
            <a:ext cx="7051052" cy="5123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516" y="90599"/>
            <a:ext cx="882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Carer’s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SF-36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Component Summary </a:t>
            </a:r>
            <a:endParaRPr lang="en-GB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517232"/>
            <a:ext cx="3909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Baxter </a:t>
            </a:r>
            <a:r>
              <a:rPr lang="en-GB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 Pall Med. 2016; 16:1602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98426" y="116632"/>
            <a:ext cx="9045574" cy="6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NIV </a:t>
            </a:r>
            <a:r>
              <a:rPr lang="en-GB" altLang="en-US" sz="4000" b="1" dirty="0">
                <a:solidFill>
                  <a:srgbClr val="FFFF00"/>
                </a:solidFill>
                <a:latin typeface="Arial" pitchFamily="34" charset="0"/>
              </a:rPr>
              <a:t>R</a:t>
            </a:r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eferral Patterns</a:t>
            </a:r>
            <a:endParaRPr lang="en-GB" altLang="en-US" sz="4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6205538"/>
            <a:ext cx="81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979488"/>
            <a:ext cx="444023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39552" y="5987170"/>
            <a:ext cx="6408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chemeClr val="bg1"/>
                </a:solidFill>
                <a:latin typeface="+mj-lt"/>
              </a:rPr>
              <a:t>O'Neill </a:t>
            </a:r>
            <a:r>
              <a:rPr lang="en-GB" altLang="en-US" sz="1600" i="1" dirty="0" smtClean="0">
                <a:solidFill>
                  <a:schemeClr val="bg1"/>
                </a:solidFill>
                <a:latin typeface="+mj-lt"/>
              </a:rPr>
              <a:t>et </a:t>
            </a:r>
            <a:r>
              <a:rPr lang="en-GB" altLang="en-US" sz="1600" i="1" dirty="0">
                <a:solidFill>
                  <a:schemeClr val="bg1"/>
                </a:solidFill>
                <a:latin typeface="+mj-lt"/>
              </a:rPr>
              <a:t>al</a:t>
            </a:r>
            <a:r>
              <a:rPr lang="en-GB" altLang="en-US" sz="16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GB" altLang="en-US" sz="1600" dirty="0" smtClean="0">
                <a:solidFill>
                  <a:schemeClr val="bg1"/>
                </a:solidFill>
                <a:latin typeface="+mj-lt"/>
              </a:rPr>
              <a:t>JNNP: 2011</a:t>
            </a:r>
            <a:endParaRPr lang="en-GB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36576" y="6597352"/>
            <a:ext cx="49307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6200" indent="-762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rgbClr val="000000"/>
                </a:solidFill>
                <a:latin typeface="Arial" pitchFamily="34" charset="0"/>
              </a:rPr>
              <a:t>©2011 by BMJ Publishing Group Ltd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08963" cy="8636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Monitoring Respiratory Function</a:t>
            </a:r>
            <a:endParaRPr lang="en-US" altLang="en-US" sz="40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424862" cy="5256237"/>
          </a:xfrm>
        </p:spPr>
        <p:txBody>
          <a:bodyPr/>
          <a:lstStyle/>
          <a:p>
            <a:pPr marL="266700" indent="-266700" algn="just" eaLnBrk="1" hangingPunct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NICE guidance/recommendations: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The following should be monitored:</a:t>
            </a:r>
          </a:p>
          <a:p>
            <a:pPr indent="552450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	SaO</a:t>
            </a:r>
            <a:r>
              <a:rPr lang="en-US" baseline="-25000" dirty="0" smtClean="0">
                <a:solidFill>
                  <a:schemeClr val="bg1"/>
                </a:solidFill>
                <a:latin typeface="Arial" pitchFamily="34" charset="0"/>
              </a:rPr>
              <a:t>2 </a:t>
            </a: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indent="14288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	FVC</a:t>
            </a:r>
          </a:p>
          <a:p>
            <a:pPr marL="895350" indent="-538163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SNIP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66700" indent="-266700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Peak cough flow – cough into face mask directly connected to peak flow meter</a:t>
            </a:r>
          </a:p>
          <a:p>
            <a:pPr marL="266700" indent="-266700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&lt;200 l/min suggests possible difficulty with secretion clearance</a:t>
            </a:r>
          </a:p>
        </p:txBody>
      </p:sp>
    </p:spTree>
    <p:extLst>
      <p:ext uri="{BB962C8B-B14F-4D97-AF65-F5344CB8AC3E}">
        <p14:creationId xmlns:p14="http://schemas.microsoft.com/office/powerpoint/2010/main" val="69380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08963" cy="719137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Indications for NIV in MND</a:t>
            </a:r>
            <a:endParaRPr lang="en-US" altLang="en-US" sz="40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928100" cy="5761037"/>
          </a:xfrm>
        </p:spPr>
        <p:txBody>
          <a:bodyPr>
            <a:normAutofit lnSpcReduction="10000"/>
          </a:bodyPr>
          <a:lstStyle/>
          <a:p>
            <a:pPr marL="266700" indent="-266700" algn="just" eaLnBrk="1" hangingPunct="1">
              <a:defRPr/>
            </a:pPr>
            <a:r>
              <a:rPr lang="en-US" altLang="en-US" dirty="0" err="1" smtClean="0">
                <a:solidFill>
                  <a:schemeClr val="bg1"/>
                </a:solidFill>
                <a:latin typeface="Arial" pitchFamily="34" charset="0"/>
              </a:rPr>
              <a:t>Orthopnoea</a:t>
            </a:r>
            <a:endParaRPr lang="en-US" alt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66700" indent="-266700" algn="just"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Symptoms of hypoventilation: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	-unrefreshing sleep	-morning headache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-multiple awakenings (</a:t>
            </a:r>
            <a:r>
              <a:rPr lang="en-US" altLang="en-US" dirty="0" err="1" smtClean="0">
                <a:solidFill>
                  <a:schemeClr val="bg1"/>
                </a:solidFill>
                <a:latin typeface="Arial" pitchFamily="34" charset="0"/>
              </a:rPr>
              <a:t>nocturia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-confusion		-fatigue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	-poor appetite</a:t>
            </a:r>
          </a:p>
          <a:p>
            <a:pPr marL="266700" indent="-266700" algn="just" eaLnBrk="1" hangingPunct="1"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PLUS:</a:t>
            </a:r>
          </a:p>
          <a:p>
            <a:pPr marL="266700" indent="-266700" algn="just"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Falling FVC (typically &lt;70% predicted)</a:t>
            </a:r>
          </a:p>
          <a:p>
            <a:pPr marL="266700" indent="-266700" algn="just"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Sniff nasal pressure (SNIP) &lt;30 cm H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O</a:t>
            </a:r>
          </a:p>
          <a:p>
            <a:pPr marL="266700" indent="-266700" algn="just"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Low SaO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 – never used!</a:t>
            </a:r>
            <a:endParaRPr lang="en-US" altLang="en-US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1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91525" cy="936625"/>
          </a:xfrm>
        </p:spPr>
        <p:txBody>
          <a:bodyPr/>
          <a:lstStyle/>
          <a:p>
            <a:pPr algn="l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Where does NIV and respiratory support fit in the management of MND?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3584575"/>
          </a:xfrm>
        </p:spPr>
        <p:txBody>
          <a:bodyPr/>
          <a:lstStyle/>
          <a:p>
            <a:pPr algn="just"/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 not tolerated by 25% of patients trialled</a:t>
            </a:r>
          </a:p>
          <a:p>
            <a:pPr algn="just"/>
            <a:endParaRPr lang="en-GB" alt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Bulky, relatively non-mobile (increasingly less so) equipment.</a:t>
            </a:r>
          </a:p>
          <a:p>
            <a:pPr algn="just"/>
            <a:endParaRPr lang="en-GB" alt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Mask/interface problems common.</a:t>
            </a:r>
          </a:p>
          <a:p>
            <a:pPr algn="just"/>
            <a:endParaRPr lang="en-GB" alt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Significant increase in carer burden</a:t>
            </a:r>
          </a:p>
          <a:p>
            <a:pPr algn="just"/>
            <a:endParaRPr lang="en-GB" alt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MND patients with bulbar onset (20%) generally not helped by NIV.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91525" cy="936625"/>
          </a:xfrm>
        </p:spPr>
        <p:txBody>
          <a:bodyPr/>
          <a:lstStyle/>
          <a:p>
            <a:pPr algn="l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Where does NIV and respiratory support fit in the management of MND?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135938" cy="358457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GB" alt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right setting NIV provides excellent palliation and prolongs useful and meaningful survival</a:t>
            </a:r>
          </a:p>
          <a:p>
            <a:pPr marL="0" indent="0" algn="just">
              <a:buFontTx/>
              <a:buNone/>
            </a:pPr>
            <a:endParaRPr lang="en-GB" altLang="en-US" sz="14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</a:pPr>
            <a:r>
              <a:rPr lang="en-GB" alt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evidence base for its use in MND exists and has NICE approval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792162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Prognosis</a:t>
            </a:r>
            <a:endParaRPr lang="en-US" altLang="en-US" sz="40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8928100" cy="5400675"/>
          </a:xfrm>
        </p:spPr>
        <p:txBody>
          <a:bodyPr/>
          <a:lstStyle/>
          <a:p>
            <a:pPr marL="2244725" indent="-2244725" algn="just" defTabSz="1312863"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Av survival:	24-36 months from symptom onset or ~18 months from diagnosis</a:t>
            </a:r>
          </a:p>
          <a:p>
            <a:pPr marL="177800" indent="-177800" algn="just" eaLnBrk="1" hangingPunct="1">
              <a:lnSpc>
                <a:spcPct val="90000"/>
              </a:lnSpc>
              <a:buFontTx/>
              <a:buNone/>
              <a:defRPr/>
            </a:pPr>
            <a:endParaRPr lang="en-GB" sz="1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50% dead at 30 months from onset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GB" sz="1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10-20% live </a:t>
            </a:r>
            <a:r>
              <a:rPr lang="en-GB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 5yrs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GB" sz="1400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GB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5-10% live  10yrs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GB" sz="1400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 V. occasional patients live 20 yrs</a:t>
            </a:r>
          </a:p>
          <a:p>
            <a:pPr marL="1704975" indent="-1704975" eaLnBrk="1" hangingPunct="1">
              <a:lnSpc>
                <a:spcPct val="90000"/>
              </a:lnSpc>
              <a:buFontTx/>
              <a:buNone/>
              <a:defRPr/>
            </a:pPr>
            <a:endParaRPr lang="en-GB" sz="1400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b="1" dirty="0" smtClean="0">
                <a:solidFill>
                  <a:srgbClr val="FF0000"/>
                </a:solidFill>
                <a:latin typeface="Arial" charset="0"/>
              </a:rPr>
              <a:t>Death almost always from respiratory failure</a:t>
            </a:r>
            <a:endParaRPr lang="en-GB" sz="1400" b="1" dirty="0" smtClean="0">
              <a:solidFill>
                <a:srgbClr val="FF0000"/>
              </a:solidFill>
              <a:latin typeface="Arial" charset="0"/>
            </a:endParaRPr>
          </a:p>
          <a:p>
            <a:pPr marL="1704975" indent="-1704975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7544" y="620167"/>
            <a:ext cx="8391525" cy="936625"/>
          </a:xfrm>
        </p:spPr>
        <p:txBody>
          <a:bodyPr/>
          <a:lstStyle/>
          <a:p>
            <a:pPr algn="l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Where does NIV and respiratory support fit in the management of MND?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135938" cy="4392612"/>
          </a:xfrm>
        </p:spPr>
        <p:txBody>
          <a:bodyPr/>
          <a:lstStyle/>
          <a:p>
            <a:pPr marL="514350" indent="-514350" algn="just">
              <a:buFont typeface="Times New Roman" pitchFamily="18" charset="0"/>
              <a:buAutoNum type="arabicPeriod"/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 is for symptoms not survival or poor tests of respiratory function</a:t>
            </a:r>
          </a:p>
          <a:p>
            <a:pPr marL="514350" indent="-514350" algn="just">
              <a:buFont typeface="Times New Roman" pitchFamily="18" charset="0"/>
              <a:buAutoNum type="arabicPeriod"/>
              <a:defRPr/>
            </a:pPr>
            <a:endParaRPr lang="en-GB" alt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Times New Roman" pitchFamily="18" charset="0"/>
              <a:buAutoNum type="arabicPeriod"/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 is not for all</a:t>
            </a:r>
          </a:p>
          <a:p>
            <a:pPr marL="514350" indent="-514350" algn="just">
              <a:buFont typeface="Times New Roman" pitchFamily="18" charset="0"/>
              <a:buAutoNum type="arabicPeriod"/>
              <a:defRPr/>
            </a:pPr>
            <a:endParaRPr lang="en-GB" alt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Times New Roman" pitchFamily="18" charset="0"/>
              <a:buAutoNum type="arabicPeriod"/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 and cons discussed</a:t>
            </a:r>
          </a:p>
          <a:p>
            <a:pPr marL="228600" indent="-228600" algn="just">
              <a:buFont typeface="+mj-lt"/>
              <a:buAutoNum type="arabicPeriod"/>
              <a:defRPr/>
            </a:pPr>
            <a:endParaRPr lang="en-GB" alt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Times New Roman" pitchFamily="18" charset="0"/>
              <a:buAutoNum type="arabicPeriod"/>
              <a:defRPr/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for those with advanced physical disability at the end of their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792162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Introducing NIV</a:t>
            </a:r>
            <a:endParaRPr lang="en-US" altLang="en-US" sz="40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497887" cy="5112568"/>
          </a:xfrm>
        </p:spPr>
        <p:txBody>
          <a:bodyPr/>
          <a:lstStyle/>
          <a:p>
            <a:pPr marL="266700" indent="-266700" algn="just" defTabSz="1312863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</a:rPr>
              <a:t>Every attempt to do this electively</a:t>
            </a:r>
          </a:p>
          <a:p>
            <a:pPr marL="266700" indent="-266700" algn="just" defTabSz="1312863" eaLnBrk="1" hangingPunct="1">
              <a:lnSpc>
                <a:spcPct val="90000"/>
              </a:lnSpc>
            </a:pPr>
            <a:endParaRPr lang="en-GB" altLang="en-US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66700" indent="-266700" algn="just" defTabSz="1312863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</a:rPr>
              <a:t>Increasing numbers of patients being considered for NIV - 30-50% depending upon centre.</a:t>
            </a:r>
          </a:p>
          <a:p>
            <a:pPr marL="266700" indent="-266700" algn="just" defTabSz="1312863" eaLnBrk="1" hangingPunct="1">
              <a:lnSpc>
                <a:spcPct val="90000"/>
              </a:lnSpc>
            </a:pPr>
            <a:endParaRPr lang="en-GB" altLang="en-US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66700" indent="-266700" algn="just" defTabSz="1312863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</a:rPr>
              <a:t>Increasing interest from patients in moving from elective NIV to elective invasive ventilation (IV).</a:t>
            </a:r>
          </a:p>
          <a:p>
            <a:pPr marL="266700" indent="-266700" algn="just" defTabSz="1312863" eaLnBrk="1" hangingPunct="1">
              <a:lnSpc>
                <a:spcPct val="90000"/>
              </a:lnSpc>
            </a:pPr>
            <a:endParaRPr lang="en-GB" altLang="en-US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66700" indent="-266700" algn="just" defTabSz="1312863"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</a:rPr>
              <a:t>Presently, 6 patients with </a:t>
            </a:r>
            <a:r>
              <a:rPr lang="en-GB" altLang="en-US" dirty="0" err="1" smtClean="0">
                <a:solidFill>
                  <a:schemeClr val="bg1"/>
                </a:solidFill>
                <a:latin typeface="Arial" pitchFamily="34" charset="0"/>
              </a:rPr>
              <a:t>longterm</a:t>
            </a:r>
            <a:r>
              <a:rPr lang="en-GB" altLang="en-US" dirty="0" smtClean="0">
                <a:solidFill>
                  <a:schemeClr val="bg1"/>
                </a:solidFill>
                <a:latin typeface="Arial" pitchFamily="34" charset="0"/>
              </a:rPr>
              <a:t> IV in region, none of whom truly commenced this intervention electively!</a:t>
            </a:r>
            <a:endParaRPr lang="en-US" altLang="en-US" dirty="0" smtClean="0">
              <a:solidFill>
                <a:schemeClr val="bg1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Dictators of Prognosis</a:t>
            </a:r>
            <a:endParaRPr lang="en-US" altLang="en-US" sz="40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3673475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Age</a:t>
            </a:r>
          </a:p>
          <a:p>
            <a:pPr algn="just" eaLnBrk="1" hangingPunct="1">
              <a:buFont typeface="+mj-lt"/>
              <a:buAutoNum type="arabicPeriod"/>
              <a:defRPr/>
            </a:pPr>
            <a:endParaRPr lang="en-US" altLang="en-US" sz="1400" dirty="0" smtClean="0">
              <a:solidFill>
                <a:schemeClr val="bg1"/>
              </a:solidFill>
              <a:latin typeface="Arial" pitchFamily="34" charset="0"/>
              <a:sym typeface="Symbol" pitchFamily="18" charset="2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Disease phenotype – PBP </a:t>
            </a:r>
            <a:r>
              <a:rPr lang="en-US" altLang="en-US" dirty="0" err="1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etc</a:t>
            </a: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 </a:t>
            </a:r>
          </a:p>
          <a:p>
            <a:pPr algn="just" eaLnBrk="1" hangingPunct="1">
              <a:buFont typeface="+mj-lt"/>
              <a:buAutoNum type="arabicPeriod"/>
              <a:defRPr/>
            </a:pPr>
            <a:endParaRPr lang="en-US" altLang="en-US" sz="1400" dirty="0" smtClean="0">
              <a:solidFill>
                <a:schemeClr val="bg1"/>
              </a:solidFill>
              <a:latin typeface="Arial" pitchFamily="34" charset="0"/>
              <a:sym typeface="Symbol" pitchFamily="18" charset="2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Diagnostic Delay</a:t>
            </a:r>
          </a:p>
          <a:p>
            <a:pPr algn="just" eaLnBrk="1" hangingPunct="1">
              <a:buFont typeface="+mj-lt"/>
              <a:buAutoNum type="arabicPeriod"/>
              <a:defRPr/>
            </a:pPr>
            <a:endParaRPr lang="en-US" altLang="en-US" sz="1400" dirty="0" smtClean="0">
              <a:solidFill>
                <a:schemeClr val="bg1"/>
              </a:solidFill>
              <a:latin typeface="Arial" pitchFamily="34" charset="0"/>
              <a:sym typeface="Symbol" pitchFamily="18" charset="2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MND specialist clinics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endParaRPr lang="en-US" altLang="en-US" sz="1400" dirty="0" smtClean="0">
              <a:solidFill>
                <a:schemeClr val="bg1"/>
              </a:solidFill>
              <a:latin typeface="Arial" pitchFamily="34" charset="0"/>
              <a:sym typeface="Symbol" pitchFamily="18" charset="2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Respiratory function</a:t>
            </a:r>
          </a:p>
          <a:p>
            <a:pPr marL="609600" indent="-609600" algn="just" eaLnBrk="1" hangingPunct="1">
              <a:buFontTx/>
              <a:buAutoNum type="arabicPeriod"/>
              <a:defRPr/>
            </a:pPr>
            <a:endParaRPr lang="en-US" altLang="en-US" dirty="0" smtClean="0">
              <a:solidFill>
                <a:schemeClr val="bg1"/>
              </a:solidFill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2" b="49921"/>
          <a:stretch>
            <a:fillRect/>
          </a:stretch>
        </p:blipFill>
        <p:spPr bwMode="auto">
          <a:xfrm>
            <a:off x="392113" y="620713"/>
            <a:ext cx="8285162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79512" y="6126956"/>
            <a:ext cx="5844704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bg1"/>
                </a:solidFill>
                <a:latin typeface="+mj-lt"/>
                <a:ea typeface="msgothic"/>
                <a:cs typeface="msgothic"/>
              </a:rPr>
              <a:t>Zoccolella</a:t>
            </a:r>
            <a:r>
              <a:rPr lang="en-GB" altLang="en-US" sz="1600" dirty="0">
                <a:solidFill>
                  <a:schemeClr val="bg1"/>
                </a:solidFill>
                <a:latin typeface="+mj-lt"/>
                <a:ea typeface="msgothic"/>
                <a:cs typeface="msgothic"/>
              </a:rPr>
              <a:t> S et al. J </a:t>
            </a:r>
            <a:r>
              <a:rPr lang="en-GB" altLang="en-US" sz="1600" dirty="0" err="1">
                <a:solidFill>
                  <a:schemeClr val="bg1"/>
                </a:solidFill>
                <a:latin typeface="+mj-lt"/>
                <a:ea typeface="msgothic"/>
                <a:cs typeface="msgothic"/>
              </a:rPr>
              <a:t>Neurol</a:t>
            </a:r>
            <a:r>
              <a:rPr lang="en-GB" altLang="en-US" sz="1600" dirty="0">
                <a:solidFill>
                  <a:schemeClr val="bg1"/>
                </a:solidFill>
                <a:latin typeface="+mj-lt"/>
                <a:ea typeface="msgothic"/>
                <a:cs typeface="msgothic"/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  <a:latin typeface="+mj-lt"/>
                <a:ea typeface="msgothic"/>
                <a:cs typeface="msgothic"/>
              </a:rPr>
              <a:t>Neurosurg</a:t>
            </a:r>
            <a:r>
              <a:rPr lang="en-GB" altLang="en-US" sz="1600" dirty="0">
                <a:solidFill>
                  <a:schemeClr val="bg1"/>
                </a:solidFill>
                <a:latin typeface="+mj-lt"/>
                <a:ea typeface="msgothic"/>
                <a:cs typeface="msgothic"/>
              </a:rPr>
              <a:t> Psychiatry 2008;79:33-37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22263" y="206375"/>
            <a:ext cx="849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urvival according to MND phenotype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946150"/>
            <a:ext cx="74390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1514" y="6165304"/>
            <a:ext cx="56118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chemeClr val="bg1"/>
                </a:solidFill>
                <a:latin typeface="+mn-lt"/>
              </a:rPr>
              <a:t>Chiò</a:t>
            </a: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 A et al. J </a:t>
            </a:r>
            <a:r>
              <a:rPr lang="en-GB" altLang="en-US" sz="1600" dirty="0" err="1">
                <a:solidFill>
                  <a:schemeClr val="bg1"/>
                </a:solidFill>
                <a:latin typeface="+mn-lt"/>
              </a:rPr>
              <a:t>Neurol</a:t>
            </a: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  <a:latin typeface="+mn-lt"/>
              </a:rPr>
              <a:t>Neurosurg</a:t>
            </a:r>
            <a:r>
              <a:rPr lang="en-GB" altLang="en-US" sz="1600" dirty="0">
                <a:solidFill>
                  <a:schemeClr val="bg1"/>
                </a:solidFill>
                <a:latin typeface="+mn-lt"/>
              </a:rPr>
              <a:t> Psychiatry 2011;82:740-746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6465888" y="3036888"/>
            <a:ext cx="7842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/>
              <a:t>PUMN/PLS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6400800" y="3756025"/>
            <a:ext cx="7826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/>
              <a:t>PLMN/PMA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8175" y="4735513"/>
            <a:ext cx="11096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/>
              <a:t>ALS</a:t>
            </a: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5943600" y="4930775"/>
            <a:ext cx="8493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/>
              <a:t>PBP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7315200" y="4278313"/>
            <a:ext cx="7826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/>
              <a:t>Resp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7" t="23457" r="3824" b="17838"/>
          <a:stretch>
            <a:fillRect/>
          </a:stretch>
        </p:blipFill>
        <p:spPr bwMode="auto">
          <a:xfrm>
            <a:off x="3924300" y="1125538"/>
            <a:ext cx="4638675" cy="510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3813" y="6437313"/>
            <a:ext cx="33242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cs typeface="Arial" pitchFamily="34" charset="0"/>
              </a:rPr>
              <a:t>Turner </a:t>
            </a:r>
            <a:r>
              <a:rPr lang="en-GB" altLang="en-US" sz="1600" i="1" dirty="0">
                <a:solidFill>
                  <a:schemeClr val="bg1"/>
                </a:solidFill>
                <a:cs typeface="Arial" pitchFamily="34" charset="0"/>
              </a:rPr>
              <a:t>et al</a:t>
            </a:r>
            <a:r>
              <a:rPr lang="en-GB" altLang="en-US" sz="1600" dirty="0">
                <a:solidFill>
                  <a:schemeClr val="bg1"/>
                </a:solidFill>
                <a:cs typeface="Arial" pitchFamily="34" charset="0"/>
              </a:rPr>
              <a:t> 2002, ALS &amp; FTD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39750" y="131763"/>
            <a:ext cx="7272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Time to Diagnosis</a:t>
            </a: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79388" y="1844675"/>
            <a:ext cx="36718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Thick line &gt;6 months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Thin line &lt;6 months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2463" y="1271588"/>
            <a:ext cx="1439862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8352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03013" y="5354489"/>
            <a:ext cx="612068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err="1">
                <a:solidFill>
                  <a:srgbClr val="000000"/>
                </a:solidFill>
                <a:latin typeface="+mj-lt"/>
                <a:ea typeface="msgothic"/>
                <a:cs typeface="msgothic"/>
              </a:rPr>
              <a:t>Traynor</a:t>
            </a:r>
            <a:r>
              <a:rPr lang="en-GB" altLang="en-US" sz="1600" dirty="0">
                <a:solidFill>
                  <a:srgbClr val="000000"/>
                </a:solidFill>
                <a:latin typeface="+mj-lt"/>
                <a:ea typeface="msgothic"/>
                <a:cs typeface="msgothic"/>
              </a:rPr>
              <a:t> </a:t>
            </a:r>
            <a:r>
              <a:rPr lang="en-GB" altLang="en-US" sz="1600" i="1" dirty="0" smtClean="0">
                <a:solidFill>
                  <a:srgbClr val="000000"/>
                </a:solidFill>
                <a:latin typeface="+mj-lt"/>
                <a:ea typeface="msgothic"/>
                <a:cs typeface="msgothic"/>
              </a:rPr>
              <a:t>et </a:t>
            </a:r>
            <a:r>
              <a:rPr lang="en-GB" altLang="en-US" sz="1600" i="1" dirty="0">
                <a:solidFill>
                  <a:srgbClr val="000000"/>
                </a:solidFill>
                <a:latin typeface="+mj-lt"/>
                <a:ea typeface="msgothic"/>
                <a:cs typeface="msgothic"/>
              </a:rPr>
              <a:t>al</a:t>
            </a:r>
            <a:r>
              <a:rPr lang="en-GB" altLang="en-US" sz="1600" dirty="0">
                <a:solidFill>
                  <a:srgbClr val="000000"/>
                </a:solidFill>
                <a:latin typeface="+mj-lt"/>
                <a:ea typeface="msgothic"/>
                <a:cs typeface="msgothic"/>
              </a:rPr>
              <a:t>. </a:t>
            </a:r>
            <a:r>
              <a:rPr lang="en-GB" altLang="en-US" sz="1600" dirty="0" smtClean="0">
                <a:solidFill>
                  <a:srgbClr val="000000"/>
                </a:solidFill>
                <a:latin typeface="+mj-lt"/>
                <a:ea typeface="msgothic"/>
                <a:cs typeface="msgothic"/>
              </a:rPr>
              <a:t>JNNP2003;74:1258-1261</a:t>
            </a:r>
            <a:endParaRPr lang="en-GB" altLang="en-US" sz="1600" dirty="0">
              <a:solidFill>
                <a:srgbClr val="000000"/>
              </a:solidFill>
              <a:latin typeface="+mj-lt"/>
              <a:ea typeface="msgothic"/>
              <a:cs typeface="msgothic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9750" y="260648"/>
            <a:ext cx="835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Effects </a:t>
            </a:r>
            <a:r>
              <a:rPr lang="en-GB" alt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MDT MND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>
                <a:solidFill>
                  <a:srgbClr val="FFFF00"/>
                </a:solidFill>
                <a:latin typeface="Arial" pitchFamily="34" charset="0"/>
              </a:rPr>
              <a:t>Dictators of Prognosis</a:t>
            </a:r>
            <a:endParaRPr lang="en-US" altLang="en-US" sz="40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24862" cy="36734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Respiratory function:</a:t>
            </a:r>
          </a:p>
          <a:p>
            <a:pPr marL="0" indent="0" algn="just" eaLnBrk="1" hangingPunct="1">
              <a:buFontTx/>
              <a:buNone/>
            </a:pPr>
            <a:endParaRPr lang="en-US" altLang="en-US" sz="1600" dirty="0" smtClean="0">
              <a:solidFill>
                <a:schemeClr val="bg1"/>
              </a:solidFill>
              <a:latin typeface="Arial" pitchFamily="34" charset="0"/>
              <a:sym typeface="Symbol" pitchFamily="18" charset="2"/>
            </a:endParaRPr>
          </a:p>
          <a:p>
            <a:pPr marL="0" indent="0" algn="just"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- dictates survival and quality of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-Durham">
  <a:themeElements>
    <a:clrScheme name="1_Presentation-Durha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esentation-Durha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-Durha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-Durha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Durha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Durha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Durha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Durha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Durha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1257</TotalTime>
  <Words>1236</Words>
  <Application>Microsoft Office PowerPoint</Application>
  <PresentationFormat>On-screen Show (4:3)</PresentationFormat>
  <Paragraphs>375</Paragraphs>
  <Slides>31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 Unicode MS</vt:lpstr>
      <vt:lpstr>msgothic</vt:lpstr>
      <vt:lpstr>Arial</vt:lpstr>
      <vt:lpstr>Comic Sans MS</vt:lpstr>
      <vt:lpstr>Symbol</vt:lpstr>
      <vt:lpstr>Times New Roman</vt:lpstr>
      <vt:lpstr>1_Presentation-Durham</vt:lpstr>
      <vt:lpstr>PhotoHouse</vt:lpstr>
      <vt:lpstr>Respiratory muscle weakness and failure in MND</vt:lpstr>
      <vt:lpstr>What is MND</vt:lpstr>
      <vt:lpstr>Prognosis</vt:lpstr>
      <vt:lpstr>Dictators of Prognosis</vt:lpstr>
      <vt:lpstr>PowerPoint Presentation</vt:lpstr>
      <vt:lpstr>PowerPoint Presentation</vt:lpstr>
      <vt:lpstr>PowerPoint Presentation</vt:lpstr>
      <vt:lpstr>PowerPoint Presentation</vt:lpstr>
      <vt:lpstr>Dictators of Prognosis</vt:lpstr>
      <vt:lpstr>FVC and Survival</vt:lpstr>
      <vt:lpstr>Short Form 36</vt:lpstr>
      <vt:lpstr>PowerPoint Presentation</vt:lpstr>
      <vt:lpstr>“Then he went and lay upon the child, putting his mouth upon the child’s mouth, his eyes upon the child’s eyes, and his hands upon the child’s hands; and as he stretched himself upon the child; the flesh of the child became warm”</vt:lpstr>
      <vt:lpstr>PowerPoint Presentation</vt:lpstr>
      <vt:lpstr>PowerPoint Presentation</vt:lpstr>
      <vt:lpstr>SF-36 Mental component summary</vt:lpstr>
      <vt:lpstr>Why …………</vt:lpstr>
      <vt:lpstr>PowerPoint Presentation</vt:lpstr>
      <vt:lpstr>Time SF36  MCS &gt; 75% baseline</vt:lpstr>
      <vt:lpstr>Survival &amp; NIV</vt:lpstr>
      <vt:lpstr>PowerPoint Presentation</vt:lpstr>
      <vt:lpstr>Conclusions of RCT</vt:lpstr>
      <vt:lpstr>SF-36 Mental component summary</vt:lpstr>
      <vt:lpstr>PowerPoint Presentation</vt:lpstr>
      <vt:lpstr>PowerPoint Presentation</vt:lpstr>
      <vt:lpstr>Monitoring Respiratory Function</vt:lpstr>
      <vt:lpstr>Indications for NIV in MND</vt:lpstr>
      <vt:lpstr>Where does NIV and respiratory support fit in the management of MND?</vt:lpstr>
      <vt:lpstr>Where does NIV and respiratory support fit in the management of MND?</vt:lpstr>
      <vt:lpstr>Where does NIV and respiratory support fit in the management of MND?</vt:lpstr>
      <vt:lpstr>Introducing NIV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MND Progression</dc:title>
  <dc:creator>Timothy Williams</dc:creator>
  <cp:lastModifiedBy>Marian Dent</cp:lastModifiedBy>
  <cp:revision>122</cp:revision>
  <dcterms:created xsi:type="dcterms:W3CDTF">2005-05-16T21:09:01Z</dcterms:created>
  <dcterms:modified xsi:type="dcterms:W3CDTF">2017-05-17T07:28:08Z</dcterms:modified>
</cp:coreProperties>
</file>