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7" r:id="rId2"/>
    <p:sldId id="258" r:id="rId3"/>
    <p:sldId id="286" r:id="rId4"/>
    <p:sldId id="260" r:id="rId5"/>
    <p:sldId id="290" r:id="rId6"/>
    <p:sldId id="261" r:id="rId7"/>
    <p:sldId id="269" r:id="rId8"/>
    <p:sldId id="291" r:id="rId9"/>
    <p:sldId id="263" r:id="rId10"/>
    <p:sldId id="272" r:id="rId11"/>
    <p:sldId id="289" r:id="rId12"/>
    <p:sldId id="296" r:id="rId13"/>
    <p:sldId id="288" r:id="rId14"/>
    <p:sldId id="273" r:id="rId15"/>
    <p:sldId id="274" r:id="rId16"/>
    <p:sldId id="275" r:id="rId17"/>
    <p:sldId id="276" r:id="rId18"/>
    <p:sldId id="264" r:id="rId19"/>
    <p:sldId id="297" r:id="rId20"/>
    <p:sldId id="265" r:id="rId21"/>
    <p:sldId id="298" r:id="rId22"/>
    <p:sldId id="266" r:id="rId23"/>
    <p:sldId id="267" r:id="rId24"/>
    <p:sldId id="270" r:id="rId25"/>
    <p:sldId id="262" r:id="rId26"/>
    <p:sldId id="268" r:id="rId27"/>
    <p:sldId id="271" r:id="rId28"/>
    <p:sldId id="293" r:id="rId29"/>
    <p:sldId id="292" r:id="rId30"/>
    <p:sldId id="277" r:id="rId31"/>
    <p:sldId id="295" r:id="rId32"/>
    <p:sldId id="278" r:id="rId33"/>
    <p:sldId id="294" r:id="rId34"/>
    <p:sldId id="280" r:id="rId35"/>
    <p:sldId id="287" r:id="rId36"/>
    <p:sldId id="283" r:id="rId37"/>
    <p:sldId id="284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87" d="100"/>
          <a:sy n="87" d="100"/>
        </p:scale>
        <p:origin x="-2490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AA489-0F12-42C7-99FF-6118B994D0EF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63D93-CF6B-4BA2-AABC-F463A4E9C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78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504146-F7C3-46E8-8E9B-C141639F541D}" type="slidenum">
              <a:rPr lang="en-GB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13272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7E1100B-ECC5-45AD-8C38-239AFC959068}" type="slidenum">
              <a:rPr lang="en-GB" altLang="en-US" sz="1200" smtClean="0">
                <a:latin typeface="Arial" pitchFamily="34" charset="0"/>
              </a:rPr>
              <a:pPr eaLnBrk="1" hangingPunct="1">
                <a:defRPr/>
              </a:pPr>
              <a:t>24</a:t>
            </a:fld>
            <a:endParaRPr lang="en-GB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06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81923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" indent="-76200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altLang="en-US" smtClean="0">
                <a:latin typeface="Arial" pitchFamily="34" charset="0"/>
                <a:ea typeface="msgothic"/>
                <a:cs typeface="msgothic"/>
              </a:rPr>
              <a:t>Tracheostomy free survival, according to amyotrophic lateral sclerosis (ALS) phenotype. Yellow, PUMN; red, PLMN; light blue, pyramidal ALS; grey, flail arm; violet, classic ALS; green, flail leg; blue, bulbar; cyan, respiratory. Crosses are censored patients. PLMN, pure lower motor neuron phenotype; PUMN, pure upper motor neuron phenotype.</a:t>
            </a:r>
          </a:p>
        </p:txBody>
      </p:sp>
    </p:spTree>
    <p:extLst>
      <p:ext uri="{BB962C8B-B14F-4D97-AF65-F5344CB8AC3E}">
        <p14:creationId xmlns:p14="http://schemas.microsoft.com/office/powerpoint/2010/main" val="98950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D08406D-0061-4500-B693-2F34F15C15EA}" type="slidenum">
              <a:rPr lang="en-GB" altLang="en-US" sz="1200" smtClean="0"/>
              <a:pPr eaLnBrk="1" hangingPunct="1">
                <a:defRPr/>
              </a:pPr>
              <a:t>26</a:t>
            </a:fld>
            <a:endParaRPr lang="en-GB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77600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7E1100B-ECC5-45AD-8C38-239AFC959068}" type="slidenum">
              <a:rPr lang="en-GB" altLang="en-US" sz="1200" smtClean="0">
                <a:latin typeface="Arial" pitchFamily="34" charset="0"/>
              </a:rPr>
              <a:pPr eaLnBrk="1" hangingPunct="1">
                <a:defRPr/>
              </a:pPr>
              <a:t>27</a:t>
            </a:fld>
            <a:endParaRPr lang="en-GB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45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D08406D-0061-4500-B693-2F34F15C15EA}" type="slidenum">
              <a:rPr lang="en-GB" altLang="en-US" sz="1200" smtClean="0"/>
              <a:pPr eaLnBrk="1" hangingPunct="1">
                <a:defRPr/>
              </a:pPr>
              <a:t>28</a:t>
            </a:fld>
            <a:endParaRPr lang="en-GB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50097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7E1100B-ECC5-45AD-8C38-239AFC959068}" type="slidenum">
              <a:rPr lang="en-GB" altLang="en-US" sz="1200" smtClean="0">
                <a:latin typeface="Arial" pitchFamily="34" charset="0"/>
              </a:rPr>
              <a:pPr eaLnBrk="1" hangingPunct="1">
                <a:defRPr/>
              </a:pPr>
              <a:t>29</a:t>
            </a:fld>
            <a:endParaRPr lang="en-GB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5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7E1100B-ECC5-45AD-8C38-239AFC959068}" type="slidenum">
              <a:rPr lang="en-GB" altLang="en-US" sz="1200" smtClean="0">
                <a:latin typeface="Arial" pitchFamily="34" charset="0"/>
              </a:rPr>
              <a:pPr eaLnBrk="1" hangingPunct="1">
                <a:defRPr/>
              </a:pPr>
              <a:t>30</a:t>
            </a:fld>
            <a:endParaRPr lang="en-GB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82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7E1100B-ECC5-45AD-8C38-239AFC959068}" type="slidenum">
              <a:rPr lang="en-GB" altLang="en-US" sz="1200" smtClean="0">
                <a:latin typeface="Arial" pitchFamily="34" charset="0"/>
              </a:rPr>
              <a:pPr eaLnBrk="1" hangingPunct="1">
                <a:defRPr/>
              </a:pPr>
              <a:t>31</a:t>
            </a:fld>
            <a:endParaRPr lang="en-GB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17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7E1100B-ECC5-45AD-8C38-239AFC959068}" type="slidenum">
              <a:rPr lang="en-GB" altLang="en-US" sz="1200" smtClean="0">
                <a:latin typeface="Arial" pitchFamily="34" charset="0"/>
              </a:rPr>
              <a:pPr eaLnBrk="1" hangingPunct="1">
                <a:defRPr/>
              </a:pPr>
              <a:t>32</a:t>
            </a:fld>
            <a:endParaRPr lang="en-GB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37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7EAAF9-6B78-4D44-B4CA-1EAC1EB52E8C}" type="slidenum">
              <a:rPr lang="en-GB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4161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48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7E1100B-ECC5-45AD-8C38-239AFC959068}" type="slidenum">
              <a:rPr lang="en-GB" altLang="en-US" sz="1200" smtClean="0">
                <a:latin typeface="Arial" pitchFamily="34" charset="0"/>
              </a:rPr>
              <a:pPr eaLnBrk="1" hangingPunct="1">
                <a:defRPr/>
              </a:pPr>
              <a:t>35</a:t>
            </a:fld>
            <a:endParaRPr lang="en-GB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48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7E1100B-ECC5-45AD-8C38-239AFC959068}" type="slidenum">
              <a:rPr lang="en-GB" altLang="en-US" sz="1200" smtClean="0">
                <a:latin typeface="Arial" pitchFamily="34" charset="0"/>
              </a:rPr>
              <a:pPr eaLnBrk="1" hangingPunct="1">
                <a:defRPr/>
              </a:pPr>
              <a:t>36</a:t>
            </a:fld>
            <a:endParaRPr lang="en-GB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81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7E1100B-ECC5-45AD-8C38-239AFC959068}" type="slidenum">
              <a:rPr lang="en-GB" altLang="en-US" sz="1200" smtClean="0">
                <a:latin typeface="Arial" pitchFamily="34" charset="0"/>
              </a:rPr>
              <a:pPr eaLnBrk="1" hangingPunct="1">
                <a:defRPr/>
              </a:pPr>
              <a:t>37</a:t>
            </a:fld>
            <a:endParaRPr lang="en-GB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24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7E1100B-ECC5-45AD-8C38-239AFC959068}" type="slidenum">
              <a:rPr lang="en-GB" altLang="en-US" sz="1200" smtClean="0">
                <a:latin typeface="Arial" pitchFamily="34" charset="0"/>
              </a:rPr>
              <a:pPr eaLnBrk="1" hangingPunct="1">
                <a:defRPr/>
              </a:pPr>
              <a:t>38</a:t>
            </a:fld>
            <a:endParaRPr lang="en-GB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3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altLang="en-US" sz="2400"/>
          </a:p>
        </p:txBody>
      </p:sp>
      <p:sp>
        <p:nvSpPr>
          <p:cNvPr id="94211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altLang="en-US" smtClean="0">
                <a:latin typeface="Arial" pitchFamily="34" charset="0"/>
                <a:ea typeface="msgothic"/>
                <a:cs typeface="msgothic"/>
              </a:rPr>
              <a:t>Age and gender specific incidence rates of amyotrophic lateral sclerosis (ALS) in Europe during the 2 year period 1998–1999, classified according to site of onset. Generalised-onset ALS is classified as bulbar onset ALS by convention.</a:t>
            </a:r>
          </a:p>
        </p:txBody>
      </p:sp>
    </p:spTree>
    <p:extLst>
      <p:ext uri="{BB962C8B-B14F-4D97-AF65-F5344CB8AC3E}">
        <p14:creationId xmlns:p14="http://schemas.microsoft.com/office/powerpoint/2010/main" val="268401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5664FB-ED30-405C-B57C-9B20ABDFE2AD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0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E3FA97-C7D2-4270-B249-73298A4DC0D3}" type="slidenum">
              <a:rPr lang="en-GB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4518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829E70-E114-4018-89FD-A885DA130AD7}" type="slidenum">
              <a:rPr lang="en-GB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09653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7EAAF9-6B78-4D44-B4CA-1EAC1EB52E8C}" type="slidenum">
              <a:rPr lang="en-GB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71255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7E1100B-ECC5-45AD-8C38-239AFC959068}" type="slidenum">
              <a:rPr lang="en-GB" altLang="en-US" sz="1200" smtClean="0">
                <a:latin typeface="Arial" pitchFamily="34" charset="0"/>
              </a:rPr>
              <a:pPr eaLnBrk="1" hangingPunct="1">
                <a:defRPr/>
              </a:pPr>
              <a:t>21</a:t>
            </a:fld>
            <a:endParaRPr lang="en-GB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68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7E1100B-ECC5-45AD-8C38-239AFC959068}" type="slidenum">
              <a:rPr lang="en-GB" altLang="en-US" sz="1200" smtClean="0">
                <a:latin typeface="Arial" pitchFamily="34" charset="0"/>
              </a:rPr>
              <a:pPr eaLnBrk="1" hangingPunct="1">
                <a:defRPr/>
              </a:pPr>
              <a:t>22</a:t>
            </a:fld>
            <a:endParaRPr lang="en-GB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9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668F-968B-4CA2-A809-43E3E7B212EF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BF49-1E68-4C31-91A4-E778C8111CF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668F-968B-4CA2-A809-43E3E7B212EF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BF49-1E68-4C31-91A4-E778C8111CF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668F-968B-4CA2-A809-43E3E7B212EF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BF49-1E68-4C31-91A4-E778C8111CF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668F-968B-4CA2-A809-43E3E7B212EF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BF49-1E68-4C31-91A4-E778C8111CF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668F-968B-4CA2-A809-43E3E7B212EF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BF49-1E68-4C31-91A4-E778C8111CF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668F-968B-4CA2-A809-43E3E7B212EF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BF49-1E68-4C31-91A4-E778C8111CF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668F-968B-4CA2-A809-43E3E7B212EF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BF49-1E68-4C31-91A4-E778C8111CF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668F-968B-4CA2-A809-43E3E7B212EF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BF49-1E68-4C31-91A4-E778C8111CF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668F-968B-4CA2-A809-43E3E7B212EF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BF49-1E68-4C31-91A4-E778C8111CF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668F-968B-4CA2-A809-43E3E7B212EF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BF49-1E68-4C31-91A4-E778C8111CF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668F-968B-4CA2-A809-43E3E7B212EF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D6BF49-1E68-4C31-91A4-E778C8111CF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8668F-968B-4CA2-A809-43E3E7B212EF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D6BF49-1E68-4C31-91A4-E778C8111CFF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6570" y="609600"/>
            <a:ext cx="8436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Diagnosing MND: what I say to patients and their families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1771" y="4976822"/>
            <a:ext cx="398834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/>
          </a:p>
          <a:p>
            <a:r>
              <a:rPr lang="en-GB" sz="3200" dirty="0" smtClean="0"/>
              <a:t>Tim Williams, MND Care Centre Director, Newcastle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2857232"/>
            <a:ext cx="5148578" cy="38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762000"/>
          </a:xfrm>
        </p:spPr>
        <p:txBody>
          <a:bodyPr>
            <a:noAutofit/>
          </a:bodyPr>
          <a:lstStyle/>
          <a:p>
            <a:r>
              <a:rPr lang="en-US" altLang="en-US" sz="4400" dirty="0">
                <a:solidFill>
                  <a:schemeClr val="tx1"/>
                </a:solidFill>
                <a:latin typeface="+mn-lt"/>
              </a:rPr>
              <a:t>Neurodegenerative disease</a:t>
            </a:r>
            <a:endParaRPr lang="en-GB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846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GB" altLang="en-US" sz="3200" dirty="0" smtClean="0"/>
              <a:t>Characterised </a:t>
            </a:r>
            <a:r>
              <a:rPr lang="en-GB" altLang="en-US" sz="3200" dirty="0"/>
              <a:t>by: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GB" altLang="en-US" sz="8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selective(?) irreversible loss of a specific group(s) of neurones.</a:t>
            </a:r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onset in late/middle life (60 plus, 17-90’s</a:t>
            </a:r>
            <a:r>
              <a:rPr lang="en-GB" altLang="en-US" sz="3200" dirty="0" smtClean="0"/>
              <a:t>).</a:t>
            </a: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181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4963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4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Age-related neurodegenerative diseases</a:t>
            </a:r>
            <a:endParaRPr lang="en-US" altLang="en-US" sz="48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203399"/>
              </p:ext>
            </p:extLst>
          </p:nvPr>
        </p:nvGraphicFramePr>
        <p:xfrm>
          <a:off x="381000" y="2107746"/>
          <a:ext cx="304800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4" imgW="4876800" imgH="3124200" progId="Word.Document.8">
                  <p:embed/>
                </p:oleObj>
              </mc:Choice>
              <mc:Fallback>
                <p:oleObj name="Document" r:id="rId4" imgW="4876800" imgH="3124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07746"/>
                        <a:ext cx="3048000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04" name="Text Box 1028"/>
          <p:cNvSpPr txBox="1">
            <a:spLocks noChangeArrowheads="1"/>
          </p:cNvSpPr>
          <p:nvPr/>
        </p:nvSpPr>
        <p:spPr bwMode="auto">
          <a:xfrm>
            <a:off x="179388" y="4038600"/>
            <a:ext cx="3724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a typeface="MS PGothic" pitchFamily="34" charset="-128"/>
                <a:cs typeface="+mn-cs"/>
              </a:rPr>
              <a:t>Alzheimer’s Disease</a:t>
            </a:r>
          </a:p>
        </p:txBody>
      </p:sp>
      <p:graphicFrame>
        <p:nvGraphicFramePr>
          <p:cNvPr id="1126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732559"/>
              </p:ext>
            </p:extLst>
          </p:nvPr>
        </p:nvGraphicFramePr>
        <p:xfrm>
          <a:off x="5309141" y="2063750"/>
          <a:ext cx="300355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6" imgW="4788408" imgH="3151632" progId="Word.Document.8">
                  <p:embed/>
                </p:oleObj>
              </mc:Choice>
              <mc:Fallback>
                <p:oleObj name="Document" r:id="rId6" imgW="4788408" imgH="31516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141" y="2063750"/>
                        <a:ext cx="3003550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06" name="Text Box 1030"/>
          <p:cNvSpPr txBox="1">
            <a:spLocks noChangeArrowheads="1"/>
          </p:cNvSpPr>
          <p:nvPr/>
        </p:nvSpPr>
        <p:spPr bwMode="auto">
          <a:xfrm>
            <a:off x="4859338" y="4038599"/>
            <a:ext cx="3636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a typeface="MS PGothic" pitchFamily="34" charset="-128"/>
                <a:cs typeface="+mn-cs"/>
              </a:rPr>
              <a:t>Parkinson’s Disease</a:t>
            </a:r>
          </a:p>
        </p:txBody>
      </p:sp>
      <p:graphicFrame>
        <p:nvGraphicFramePr>
          <p:cNvPr id="11271" name="Object 4"/>
          <p:cNvGraphicFramePr>
            <a:graphicFrameLocks noChangeAspect="1"/>
          </p:cNvGraphicFramePr>
          <p:nvPr/>
        </p:nvGraphicFramePr>
        <p:xfrm>
          <a:off x="2743200" y="4724400"/>
          <a:ext cx="2743200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8" imgW="4901184" imgH="3410712" progId="Word.Document.8">
                  <p:embed/>
                </p:oleObj>
              </mc:Choice>
              <mc:Fallback>
                <p:oleObj name="Document" r:id="rId8" imgW="4901184" imgH="3410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24400"/>
                        <a:ext cx="2743200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08" name="Text Box 1032"/>
          <p:cNvSpPr txBox="1">
            <a:spLocks noChangeArrowheads="1"/>
          </p:cNvSpPr>
          <p:nvPr/>
        </p:nvSpPr>
        <p:spPr bwMode="auto">
          <a:xfrm>
            <a:off x="5638800" y="5386388"/>
            <a:ext cx="11721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a typeface="MS PGothic" pitchFamily="34" charset="-128"/>
                <a:cs typeface="+mn-cs"/>
              </a:rPr>
              <a:t>MND</a:t>
            </a:r>
          </a:p>
        </p:txBody>
      </p:sp>
    </p:spTree>
    <p:extLst>
      <p:ext uri="{BB962C8B-B14F-4D97-AF65-F5344CB8AC3E}">
        <p14:creationId xmlns:p14="http://schemas.microsoft.com/office/powerpoint/2010/main" val="15766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25438" y="173037"/>
            <a:ext cx="8493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+mn-lt"/>
              </a:rPr>
              <a:t>Age and gender specific </a:t>
            </a:r>
            <a:r>
              <a:rPr lang="en-GB" altLang="en-US" sz="4400" dirty="0" smtClean="0">
                <a:latin typeface="+mn-lt"/>
              </a:rPr>
              <a:t>incidence of MND</a:t>
            </a:r>
            <a:endParaRPr lang="en-GB" altLang="en-US" sz="4400" dirty="0">
              <a:latin typeface="+mn-lt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07" y="1389063"/>
            <a:ext cx="74580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44550" y="5972175"/>
            <a:ext cx="39195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itchFamily="34" charset="0"/>
              </a:rPr>
              <a:t>Logroscino G et al. J Neurol Neurosurg Psychiatry 2010;81:385-390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6200" indent="-76200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rgbClr val="000000"/>
                </a:solidFill>
                <a:latin typeface="Arial" pitchFamily="34" charset="0"/>
              </a:rPr>
              <a:t>©2010 by BMJ Publishing Group Ltd</a:t>
            </a:r>
          </a:p>
        </p:txBody>
      </p:sp>
    </p:spTree>
    <p:extLst>
      <p:ext uri="{BB962C8B-B14F-4D97-AF65-F5344CB8AC3E}">
        <p14:creationId xmlns:p14="http://schemas.microsoft.com/office/powerpoint/2010/main" val="3840268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762000"/>
          </a:xfrm>
        </p:spPr>
        <p:txBody>
          <a:bodyPr>
            <a:noAutofit/>
          </a:bodyPr>
          <a:lstStyle/>
          <a:p>
            <a:r>
              <a:rPr lang="en-US" altLang="en-US" sz="4400" dirty="0">
                <a:solidFill>
                  <a:schemeClr val="tx1"/>
                </a:solidFill>
                <a:latin typeface="+mn-lt"/>
              </a:rPr>
              <a:t>Neurodegenerative disease</a:t>
            </a:r>
            <a:endParaRPr lang="en-GB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846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GB" altLang="en-US" sz="3200" dirty="0" smtClean="0"/>
              <a:t>Characterised </a:t>
            </a:r>
            <a:r>
              <a:rPr lang="en-GB" altLang="en-US" sz="3200" dirty="0"/>
              <a:t>by: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GB" altLang="en-US" sz="8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selective(?) irreversible loss of a specific group(s) of neurones.</a:t>
            </a:r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onset in late/middle life (60 plus, 17-90’s).</a:t>
            </a:r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relentlessly progressive</a:t>
            </a:r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no clear understanding of aetiology</a:t>
            </a:r>
            <a:r>
              <a:rPr lang="en-GB" altLang="en-US" sz="3200" dirty="0" smtClean="0"/>
              <a:t>.</a:t>
            </a: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1511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7921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Aetiology</a:t>
            </a:r>
            <a:endParaRPr lang="en-US" altLang="en-US" sz="4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424862" cy="4230687"/>
          </a:xfrm>
        </p:spPr>
        <p:txBody>
          <a:bodyPr/>
          <a:lstStyle/>
          <a:p>
            <a:pPr marL="0" indent="-357188" algn="just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altLang="en-US" sz="3200" dirty="0" smtClean="0">
                <a:sym typeface="Symbol" pitchFamily="18" charset="2"/>
              </a:rPr>
              <a:t>Unknown!</a:t>
            </a:r>
          </a:p>
          <a:p>
            <a:pPr marL="0" indent="-357188" algn="just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altLang="en-US" sz="2000" dirty="0" smtClean="0">
              <a:sym typeface="Symbol" pitchFamily="18" charset="2"/>
            </a:endParaRPr>
          </a:p>
          <a:p>
            <a:pPr marL="0" indent="-357188" algn="just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altLang="en-US" sz="3200" dirty="0" smtClean="0">
                <a:sym typeface="Symbol" pitchFamily="18" charset="2"/>
              </a:rPr>
              <a:t>~95% “sporadic”</a:t>
            </a:r>
            <a:endParaRPr lang="en-US" altLang="en-US" sz="2000" dirty="0" smtClean="0">
              <a:sym typeface="Symbol" pitchFamily="18" charset="2"/>
            </a:endParaRPr>
          </a:p>
          <a:p>
            <a:pPr marL="347663" indent="0" algn="just" eaLnBrk="1" hangingPunct="1">
              <a:spcBef>
                <a:spcPts val="0"/>
              </a:spcBef>
              <a:buNone/>
              <a:defRPr/>
            </a:pPr>
            <a:r>
              <a:rPr lang="en-US" altLang="en-US" sz="3200" dirty="0" smtClean="0">
                <a:sym typeface="Symbol" pitchFamily="18" charset="2"/>
              </a:rPr>
              <a:t>Likely complex interaction between genetically determined predisposition and environmental trigger(s)</a:t>
            </a:r>
          </a:p>
          <a:p>
            <a:pPr marL="0" indent="-357188" algn="just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altLang="en-US" sz="2000" dirty="0" smtClean="0">
              <a:sym typeface="Symbol" pitchFamily="18" charset="2"/>
            </a:endParaRPr>
          </a:p>
          <a:p>
            <a:pPr marL="0" indent="-357188" algn="just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altLang="en-US" sz="3200" dirty="0" smtClean="0">
                <a:sym typeface="Symbol" pitchFamily="18" charset="2"/>
              </a:rPr>
              <a:t>~5% genetically determined</a:t>
            </a:r>
            <a:endParaRPr lang="en-US" altLang="en-US" dirty="0" smtClean="0">
              <a:latin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34277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57200" y="667663"/>
            <a:ext cx="84581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+mn-lt"/>
              </a:rPr>
              <a:t>MND: Occasionally a genetic disease</a:t>
            </a:r>
            <a:endParaRPr lang="en-US" altLang="en-US" sz="4400" dirty="0">
              <a:latin typeface="+mn-lt"/>
            </a:endParaRPr>
          </a:p>
        </p:txBody>
      </p:sp>
      <p:sp>
        <p:nvSpPr>
          <p:cNvPr id="23555" name="Line 13"/>
          <p:cNvSpPr>
            <a:spLocks noChangeShapeType="1"/>
          </p:cNvSpPr>
          <p:nvPr/>
        </p:nvSpPr>
        <p:spPr bwMode="auto">
          <a:xfrm>
            <a:off x="6399213" y="2066925"/>
            <a:ext cx="6254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6" name="Rectangle 14"/>
          <p:cNvSpPr>
            <a:spLocks noChangeArrowheads="1"/>
          </p:cNvSpPr>
          <p:nvPr/>
        </p:nvSpPr>
        <p:spPr bwMode="auto">
          <a:xfrm>
            <a:off x="6253163" y="1931988"/>
            <a:ext cx="250825" cy="2698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3557" name="Oval 15"/>
          <p:cNvSpPr>
            <a:spLocks noChangeArrowheads="1"/>
          </p:cNvSpPr>
          <p:nvPr/>
        </p:nvSpPr>
        <p:spPr bwMode="auto">
          <a:xfrm>
            <a:off x="6935788" y="1916113"/>
            <a:ext cx="276225" cy="3016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3558" name="Line 22"/>
          <p:cNvSpPr>
            <a:spLocks noChangeShapeType="1"/>
          </p:cNvSpPr>
          <p:nvPr/>
        </p:nvSpPr>
        <p:spPr bwMode="auto">
          <a:xfrm flipV="1">
            <a:off x="5275263" y="3775075"/>
            <a:ext cx="10541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9" name="Oval 23"/>
          <p:cNvSpPr>
            <a:spLocks noChangeArrowheads="1"/>
          </p:cNvSpPr>
          <p:nvPr/>
        </p:nvSpPr>
        <p:spPr bwMode="auto">
          <a:xfrm>
            <a:off x="5681663" y="4135438"/>
            <a:ext cx="276225" cy="3016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3560" name="Oval 24"/>
          <p:cNvSpPr>
            <a:spLocks noChangeArrowheads="1"/>
          </p:cNvSpPr>
          <p:nvPr/>
        </p:nvSpPr>
        <p:spPr bwMode="auto">
          <a:xfrm>
            <a:off x="6184900" y="4135438"/>
            <a:ext cx="274638" cy="3016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3561" name="Line 25"/>
          <p:cNvSpPr>
            <a:spLocks noChangeShapeType="1"/>
          </p:cNvSpPr>
          <p:nvPr/>
        </p:nvSpPr>
        <p:spPr bwMode="auto">
          <a:xfrm>
            <a:off x="6008688" y="2667000"/>
            <a:ext cx="170021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2" name="Line 41"/>
          <p:cNvSpPr>
            <a:spLocks noChangeShapeType="1"/>
          </p:cNvSpPr>
          <p:nvPr/>
        </p:nvSpPr>
        <p:spPr bwMode="auto">
          <a:xfrm>
            <a:off x="6732588" y="2085975"/>
            <a:ext cx="0" cy="563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3" name="Line 43"/>
          <p:cNvSpPr>
            <a:spLocks noChangeShapeType="1"/>
          </p:cNvSpPr>
          <p:nvPr/>
        </p:nvSpPr>
        <p:spPr bwMode="auto">
          <a:xfrm>
            <a:off x="7705725" y="2678113"/>
            <a:ext cx="0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4" name="Line 44"/>
          <p:cNvSpPr>
            <a:spLocks noChangeShapeType="1"/>
          </p:cNvSpPr>
          <p:nvPr/>
        </p:nvSpPr>
        <p:spPr bwMode="auto">
          <a:xfrm>
            <a:off x="704215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5" name="Line 45"/>
          <p:cNvSpPr>
            <a:spLocks noChangeShapeType="1"/>
          </p:cNvSpPr>
          <p:nvPr/>
        </p:nvSpPr>
        <p:spPr bwMode="auto">
          <a:xfrm>
            <a:off x="6543675" y="2682875"/>
            <a:ext cx="0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6" name="Line 46"/>
          <p:cNvSpPr>
            <a:spLocks noChangeShapeType="1"/>
          </p:cNvSpPr>
          <p:nvPr/>
        </p:nvSpPr>
        <p:spPr bwMode="auto">
          <a:xfrm>
            <a:off x="6008688" y="2673350"/>
            <a:ext cx="0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7" name="Rectangle 47"/>
          <p:cNvSpPr>
            <a:spLocks noChangeArrowheads="1"/>
          </p:cNvSpPr>
          <p:nvPr/>
        </p:nvSpPr>
        <p:spPr bwMode="auto">
          <a:xfrm>
            <a:off x="6935788" y="3065463"/>
            <a:ext cx="249237" cy="26828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3568" name="Line 48"/>
          <p:cNvSpPr>
            <a:spLocks noChangeShapeType="1"/>
          </p:cNvSpPr>
          <p:nvPr/>
        </p:nvSpPr>
        <p:spPr bwMode="auto">
          <a:xfrm>
            <a:off x="5457825" y="3200400"/>
            <a:ext cx="522288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9" name="Rectangle 49"/>
          <p:cNvSpPr>
            <a:spLocks noChangeArrowheads="1"/>
          </p:cNvSpPr>
          <p:nvPr/>
        </p:nvSpPr>
        <p:spPr bwMode="auto">
          <a:xfrm>
            <a:off x="5316538" y="3065463"/>
            <a:ext cx="254000" cy="2682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3570" name="Oval 50"/>
          <p:cNvSpPr>
            <a:spLocks noChangeArrowheads="1"/>
          </p:cNvSpPr>
          <p:nvPr/>
        </p:nvSpPr>
        <p:spPr bwMode="auto">
          <a:xfrm>
            <a:off x="5862638" y="3051175"/>
            <a:ext cx="279400" cy="2984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3571" name="Line 51"/>
          <p:cNvSpPr>
            <a:spLocks noChangeShapeType="1"/>
          </p:cNvSpPr>
          <p:nvPr/>
        </p:nvSpPr>
        <p:spPr bwMode="auto">
          <a:xfrm>
            <a:off x="6319838" y="3781425"/>
            <a:ext cx="0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2" name="Line 52"/>
          <p:cNvSpPr>
            <a:spLocks noChangeShapeType="1"/>
          </p:cNvSpPr>
          <p:nvPr/>
        </p:nvSpPr>
        <p:spPr bwMode="auto">
          <a:xfrm>
            <a:off x="5819775" y="3778250"/>
            <a:ext cx="0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3" name="Line 53"/>
          <p:cNvSpPr>
            <a:spLocks noChangeShapeType="1"/>
          </p:cNvSpPr>
          <p:nvPr/>
        </p:nvSpPr>
        <p:spPr bwMode="auto">
          <a:xfrm>
            <a:off x="5275263" y="3776663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4" name="Line 54"/>
          <p:cNvSpPr>
            <a:spLocks noChangeShapeType="1"/>
          </p:cNvSpPr>
          <p:nvPr/>
        </p:nvSpPr>
        <p:spPr bwMode="auto">
          <a:xfrm>
            <a:off x="5699125" y="3214688"/>
            <a:ext cx="0" cy="566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5" name="Rectangle 55"/>
          <p:cNvSpPr>
            <a:spLocks noChangeArrowheads="1"/>
          </p:cNvSpPr>
          <p:nvPr/>
        </p:nvSpPr>
        <p:spPr bwMode="auto">
          <a:xfrm>
            <a:off x="5148263" y="4151313"/>
            <a:ext cx="249237" cy="2698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grpSp>
        <p:nvGrpSpPr>
          <p:cNvPr id="23576" name="Group 64"/>
          <p:cNvGrpSpPr>
            <a:grpSpLocks/>
          </p:cNvGrpSpPr>
          <p:nvPr/>
        </p:nvGrpSpPr>
        <p:grpSpPr bwMode="auto">
          <a:xfrm>
            <a:off x="1134269" y="2338614"/>
            <a:ext cx="2735262" cy="2592388"/>
            <a:chOff x="703" y="1162"/>
            <a:chExt cx="1723" cy="1633"/>
          </a:xfrm>
        </p:grpSpPr>
        <p:sp>
          <p:nvSpPr>
            <p:cNvPr id="23582" name="Line 8"/>
            <p:cNvSpPr>
              <a:spLocks noChangeShapeType="1"/>
            </p:cNvSpPr>
            <p:nvPr/>
          </p:nvSpPr>
          <p:spPr bwMode="auto">
            <a:xfrm>
              <a:off x="1818" y="2069"/>
              <a:ext cx="33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3" name="Line 9"/>
            <p:cNvSpPr>
              <a:spLocks noChangeShapeType="1"/>
            </p:cNvSpPr>
            <p:nvPr/>
          </p:nvSpPr>
          <p:spPr bwMode="auto">
            <a:xfrm>
              <a:off x="1141" y="1423"/>
              <a:ext cx="40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4" name="Oval 10"/>
            <p:cNvSpPr>
              <a:spLocks noChangeArrowheads="1"/>
            </p:cNvSpPr>
            <p:nvPr/>
          </p:nvSpPr>
          <p:spPr bwMode="auto">
            <a:xfrm>
              <a:off x="1046" y="1334"/>
              <a:ext cx="171" cy="17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23585" name="Rectangle 11"/>
            <p:cNvSpPr>
              <a:spLocks noChangeArrowheads="1"/>
            </p:cNvSpPr>
            <p:nvPr/>
          </p:nvSpPr>
          <p:spPr bwMode="auto">
            <a:xfrm>
              <a:off x="1455" y="1344"/>
              <a:ext cx="157" cy="15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23586" name="Line 12"/>
            <p:cNvSpPr>
              <a:spLocks noChangeShapeType="1"/>
            </p:cNvSpPr>
            <p:nvPr/>
          </p:nvSpPr>
          <p:spPr bwMode="auto">
            <a:xfrm>
              <a:off x="784" y="1759"/>
              <a:ext cx="102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7" name="Oval 18"/>
            <p:cNvSpPr>
              <a:spLocks noChangeArrowheads="1"/>
            </p:cNvSpPr>
            <p:nvPr/>
          </p:nvSpPr>
          <p:spPr bwMode="auto">
            <a:xfrm>
              <a:off x="703" y="1982"/>
              <a:ext cx="171" cy="1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23588" name="Oval 20"/>
            <p:cNvSpPr>
              <a:spLocks noChangeArrowheads="1"/>
            </p:cNvSpPr>
            <p:nvPr/>
          </p:nvSpPr>
          <p:spPr bwMode="auto">
            <a:xfrm>
              <a:off x="2076" y="1982"/>
              <a:ext cx="173" cy="1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23589" name="Line 21"/>
            <p:cNvSpPr>
              <a:spLocks noChangeShapeType="1"/>
            </p:cNvSpPr>
            <p:nvPr/>
          </p:nvSpPr>
          <p:spPr bwMode="auto">
            <a:xfrm flipV="1">
              <a:off x="1684" y="2394"/>
              <a:ext cx="6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0" name="Line 26"/>
            <p:cNvSpPr>
              <a:spLocks noChangeShapeType="1"/>
            </p:cNvSpPr>
            <p:nvPr/>
          </p:nvSpPr>
          <p:spPr bwMode="auto">
            <a:xfrm>
              <a:off x="1980" y="2078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1" name="Line 27"/>
            <p:cNvSpPr>
              <a:spLocks noChangeShapeType="1"/>
            </p:cNvSpPr>
            <p:nvPr/>
          </p:nvSpPr>
          <p:spPr bwMode="auto">
            <a:xfrm>
              <a:off x="2348" y="2391"/>
              <a:ext cx="0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2" name="Line 28"/>
            <p:cNvSpPr>
              <a:spLocks noChangeShapeType="1"/>
            </p:cNvSpPr>
            <p:nvPr/>
          </p:nvSpPr>
          <p:spPr bwMode="auto">
            <a:xfrm>
              <a:off x="2024" y="2391"/>
              <a:ext cx="0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3" name="Line 29"/>
            <p:cNvSpPr>
              <a:spLocks noChangeShapeType="1"/>
            </p:cNvSpPr>
            <p:nvPr/>
          </p:nvSpPr>
          <p:spPr bwMode="auto">
            <a:xfrm>
              <a:off x="1688" y="2391"/>
              <a:ext cx="0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4" name="Line 30"/>
            <p:cNvSpPr>
              <a:spLocks noChangeShapeType="1"/>
            </p:cNvSpPr>
            <p:nvPr/>
          </p:nvSpPr>
          <p:spPr bwMode="auto">
            <a:xfrm>
              <a:off x="1125" y="1765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5" name="Line 31"/>
            <p:cNvSpPr>
              <a:spLocks noChangeShapeType="1"/>
            </p:cNvSpPr>
            <p:nvPr/>
          </p:nvSpPr>
          <p:spPr bwMode="auto">
            <a:xfrm>
              <a:off x="1814" y="1759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6" name="Line 32"/>
            <p:cNvSpPr>
              <a:spLocks noChangeShapeType="1"/>
            </p:cNvSpPr>
            <p:nvPr/>
          </p:nvSpPr>
          <p:spPr bwMode="auto">
            <a:xfrm>
              <a:off x="1482" y="1765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7" name="Line 33"/>
            <p:cNvSpPr>
              <a:spLocks noChangeShapeType="1"/>
            </p:cNvSpPr>
            <p:nvPr/>
          </p:nvSpPr>
          <p:spPr bwMode="auto">
            <a:xfrm>
              <a:off x="1331" y="1434"/>
              <a:ext cx="0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8" name="Line 34"/>
            <p:cNvSpPr>
              <a:spLocks noChangeShapeType="1"/>
            </p:cNvSpPr>
            <p:nvPr/>
          </p:nvSpPr>
          <p:spPr bwMode="auto">
            <a:xfrm>
              <a:off x="779" y="1756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9" name="Rectangle 35"/>
            <p:cNvSpPr>
              <a:spLocks noChangeArrowheads="1"/>
            </p:cNvSpPr>
            <p:nvPr/>
          </p:nvSpPr>
          <p:spPr bwMode="auto">
            <a:xfrm>
              <a:off x="1040" y="1987"/>
              <a:ext cx="157" cy="15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23600" name="Rectangle 36"/>
            <p:cNvSpPr>
              <a:spLocks noChangeArrowheads="1"/>
            </p:cNvSpPr>
            <p:nvPr/>
          </p:nvSpPr>
          <p:spPr bwMode="auto">
            <a:xfrm>
              <a:off x="1733" y="1990"/>
              <a:ext cx="157" cy="15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23601" name="Oval 37"/>
            <p:cNvSpPr>
              <a:spLocks noChangeArrowheads="1"/>
            </p:cNvSpPr>
            <p:nvPr/>
          </p:nvSpPr>
          <p:spPr bwMode="auto">
            <a:xfrm>
              <a:off x="1401" y="1979"/>
              <a:ext cx="175" cy="1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23602" name="Rectangle 38"/>
            <p:cNvSpPr>
              <a:spLocks noChangeArrowheads="1"/>
            </p:cNvSpPr>
            <p:nvPr/>
          </p:nvSpPr>
          <p:spPr bwMode="auto">
            <a:xfrm>
              <a:off x="1605" y="2628"/>
              <a:ext cx="153" cy="15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23603" name="Rectangle 39"/>
            <p:cNvSpPr>
              <a:spLocks noChangeArrowheads="1"/>
            </p:cNvSpPr>
            <p:nvPr/>
          </p:nvSpPr>
          <p:spPr bwMode="auto">
            <a:xfrm>
              <a:off x="2269" y="2628"/>
              <a:ext cx="157" cy="15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23604" name="Oval 40"/>
            <p:cNvSpPr>
              <a:spLocks noChangeArrowheads="1"/>
            </p:cNvSpPr>
            <p:nvPr/>
          </p:nvSpPr>
          <p:spPr bwMode="auto">
            <a:xfrm>
              <a:off x="1928" y="2618"/>
              <a:ext cx="171" cy="17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23605" name="Rectangle 56"/>
            <p:cNvSpPr>
              <a:spLocks noChangeArrowheads="1"/>
            </p:cNvSpPr>
            <p:nvPr/>
          </p:nvSpPr>
          <p:spPr bwMode="auto">
            <a:xfrm>
              <a:off x="1757" y="1162"/>
              <a:ext cx="11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000">
                <a:latin typeface="Arial" pitchFamily="34" charset="0"/>
              </a:endParaRPr>
            </a:p>
          </p:txBody>
        </p:sp>
      </p:grpSp>
      <p:sp>
        <p:nvSpPr>
          <p:cNvPr id="23577" name="Text Box 61"/>
          <p:cNvSpPr txBox="1">
            <a:spLocks noChangeArrowheads="1"/>
          </p:cNvSpPr>
          <p:nvPr/>
        </p:nvSpPr>
        <p:spPr bwMode="auto">
          <a:xfrm>
            <a:off x="1751223" y="5161608"/>
            <a:ext cx="941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Usual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3578" name="Text Box 62"/>
          <p:cNvSpPr txBox="1">
            <a:spLocks noChangeArrowheads="1"/>
          </p:cNvSpPr>
          <p:nvPr/>
        </p:nvSpPr>
        <p:spPr bwMode="auto">
          <a:xfrm>
            <a:off x="6002338" y="5150496"/>
            <a:ext cx="787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E81119"/>
                </a:solidFill>
                <a:latin typeface="+mn-lt"/>
              </a:rPr>
              <a:t>Rare</a:t>
            </a:r>
            <a:endParaRPr lang="en-US" altLang="en-US" sz="2400" dirty="0">
              <a:solidFill>
                <a:srgbClr val="E81119"/>
              </a:solidFill>
              <a:latin typeface="+mn-lt"/>
            </a:endParaRPr>
          </a:p>
        </p:txBody>
      </p:sp>
      <p:sp>
        <p:nvSpPr>
          <p:cNvPr id="23579" name="Line 63"/>
          <p:cNvSpPr>
            <a:spLocks noChangeShapeType="1"/>
          </p:cNvSpPr>
          <p:nvPr/>
        </p:nvSpPr>
        <p:spPr bwMode="auto">
          <a:xfrm>
            <a:off x="4427538" y="16287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6423025" y="3065463"/>
            <a:ext cx="249238" cy="26828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81" name="Oval 17"/>
          <p:cNvSpPr>
            <a:spLocks noChangeArrowheads="1"/>
          </p:cNvSpPr>
          <p:nvPr/>
        </p:nvSpPr>
        <p:spPr bwMode="auto">
          <a:xfrm>
            <a:off x="7566025" y="3038475"/>
            <a:ext cx="274638" cy="298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34370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HIPL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r="9843" b="43256"/>
          <a:stretch>
            <a:fillRect/>
          </a:stretch>
        </p:blipFill>
        <p:spPr bwMode="auto">
          <a:xfrm>
            <a:off x="179388" y="0"/>
            <a:ext cx="8964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9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43" y="762000"/>
            <a:ext cx="8075613" cy="8032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400" dirty="0" smtClean="0">
                <a:solidFill>
                  <a:schemeClr val="tx1"/>
                </a:solidFill>
                <a:latin typeface="+mn-lt"/>
              </a:rPr>
              <a:t>The genetic risk of MND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060575"/>
            <a:ext cx="8785225" cy="39608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21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762000"/>
          </a:xfrm>
        </p:spPr>
        <p:txBody>
          <a:bodyPr>
            <a:noAutofit/>
          </a:bodyPr>
          <a:lstStyle/>
          <a:p>
            <a:r>
              <a:rPr lang="en-US" altLang="en-US" sz="4400" dirty="0">
                <a:solidFill>
                  <a:schemeClr val="tx1"/>
                </a:solidFill>
                <a:latin typeface="+mn-lt"/>
              </a:rPr>
              <a:t>Neurodegenerative disease</a:t>
            </a:r>
            <a:endParaRPr lang="en-GB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846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GB" altLang="en-US" sz="3200" dirty="0" smtClean="0"/>
              <a:t>Characterised </a:t>
            </a:r>
            <a:r>
              <a:rPr lang="en-GB" altLang="en-US" sz="3200" dirty="0"/>
              <a:t>by: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GB" altLang="en-US" sz="8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selective(?) irreversible loss of a specific group(s) of neurones.</a:t>
            </a:r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onset in late/middle life (60 plus, 17-90’s).</a:t>
            </a:r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relentlessly progressive</a:t>
            </a:r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no clear understanding of aetiology.</a:t>
            </a:r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no disease modifying treatments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7865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acksho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762000"/>
            <a:ext cx="7737475" cy="5273675"/>
          </a:xfrm>
          <a:prstGeom prst="rect">
            <a:avLst/>
          </a:prstGeom>
          <a:noFill/>
          <a:ln>
            <a:noFill/>
          </a:ln>
          <a:effectLst>
            <a:outerShdw dist="252088" dir="2945137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8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534400" cy="1295400"/>
          </a:xfrm>
        </p:spPr>
        <p:txBody>
          <a:bodyPr>
            <a:noAutofit/>
          </a:bodyPr>
          <a:lstStyle/>
          <a:p>
            <a:pPr marL="1490663" indent="-1490663"/>
            <a:r>
              <a:rPr lang="en-GB" sz="4400" dirty="0" smtClean="0">
                <a:solidFill>
                  <a:schemeClr val="tx1"/>
                </a:solidFill>
                <a:latin typeface="+mn-lt"/>
              </a:rPr>
              <a:t>MND – how much is there?</a:t>
            </a:r>
            <a:br>
              <a:rPr lang="en-GB" sz="4400" dirty="0" smtClean="0">
                <a:solidFill>
                  <a:schemeClr val="tx1"/>
                </a:solidFill>
                <a:latin typeface="+mn-lt"/>
              </a:rPr>
            </a:br>
            <a:endParaRPr lang="en-GB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408432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r>
              <a:rPr lang="en-GB" sz="3200" dirty="0" smtClean="0"/>
              <a:t>Incidence:	2-4/100,000/pa</a:t>
            </a:r>
          </a:p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r>
              <a:rPr lang="en-GB" sz="3200" dirty="0"/>
              <a:t>	</a:t>
            </a:r>
            <a:r>
              <a:rPr lang="en-GB" sz="3200" dirty="0" smtClean="0"/>
              <a:t>constant worldwide</a:t>
            </a:r>
          </a:p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r>
              <a:rPr lang="en-GB" sz="3200" dirty="0" smtClean="0"/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r>
              <a:rPr lang="en-GB" sz="3200" dirty="0" smtClean="0"/>
              <a:t>Prevalence:	4-6/100,000</a:t>
            </a:r>
          </a:p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r>
              <a:rPr lang="en-GB" sz="3200" dirty="0"/>
              <a:t>	</a:t>
            </a:r>
            <a:r>
              <a:rPr lang="en-GB" sz="3200" dirty="0" smtClean="0"/>
              <a:t>4,500-5000 pts in UK</a:t>
            </a:r>
          </a:p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r>
              <a:rPr lang="en-GB" sz="3200" dirty="0"/>
              <a:t>	</a:t>
            </a:r>
            <a:r>
              <a:rPr lang="en-GB" sz="3200" dirty="0" smtClean="0"/>
              <a:t>3-4 pts MND pts die each day</a:t>
            </a:r>
          </a:p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endParaRPr lang="en-GB" sz="2000" dirty="0" smtClean="0"/>
          </a:p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r>
              <a:rPr lang="en-GB" sz="3200" dirty="0" err="1" smtClean="0"/>
              <a:t>Approx</a:t>
            </a:r>
            <a:r>
              <a:rPr lang="en-GB" sz="3200" dirty="0" smtClean="0"/>
              <a:t> 160 pts at Newcastle centre</a:t>
            </a:r>
          </a:p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r>
              <a:rPr lang="en-GB" sz="3200" dirty="0" smtClean="0"/>
              <a:t>~75 new pts per annum	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8928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458200" cy="1143000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/>
                </a:solidFill>
                <a:latin typeface="+mn-lt"/>
              </a:rPr>
              <a:t>What I tell patients, their families and carers</a:t>
            </a:r>
            <a:endParaRPr lang="en-GB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534400" cy="4191000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  <a:tabLst>
                <a:tab pos="2225675" algn="l"/>
              </a:tabLst>
            </a:pPr>
            <a:r>
              <a:rPr lang="en-GB" sz="3200" dirty="0" smtClean="0"/>
              <a:t>I confirm the diagnosis of MND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  <a:tabLst>
                <a:tab pos="2225675" algn="l"/>
              </a:tabLst>
            </a:pPr>
            <a:endParaRPr lang="en-GB" sz="20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tabLst>
                <a:tab pos="2225675" algn="l"/>
              </a:tabLst>
            </a:pPr>
            <a:r>
              <a:rPr lang="en-GB" sz="3200" dirty="0" smtClean="0"/>
              <a:t>No alternative inflammatory, infective, structural or metabolic cause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  <a:tabLst>
                <a:tab pos="2225675" algn="l"/>
              </a:tabLst>
            </a:pPr>
            <a:endParaRPr lang="en-GB" sz="20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tabLst>
                <a:tab pos="2225675" algn="l"/>
              </a:tabLst>
            </a:pPr>
            <a:r>
              <a:rPr lang="en-GB" sz="3200" dirty="0" smtClean="0"/>
              <a:t>MND is a neurodegenerative disorder – similar but much less common than Alzheimer’s or Parkinson’s disease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tabLst>
                <a:tab pos="2225675" algn="l"/>
              </a:tabLst>
            </a:pPr>
            <a:endParaRPr lang="en-GB" sz="20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tabLst>
                <a:tab pos="2225675" algn="l"/>
              </a:tabLst>
            </a:pPr>
            <a:r>
              <a:rPr lang="en-GB" sz="3200" b="1" dirty="0" smtClean="0">
                <a:solidFill>
                  <a:srgbClr val="FF0000"/>
                </a:solidFill>
              </a:rPr>
              <a:t>MND is invariably fatal</a:t>
            </a:r>
          </a:p>
        </p:txBody>
      </p:sp>
    </p:spTree>
    <p:extLst>
      <p:ext uri="{BB962C8B-B14F-4D97-AF65-F5344CB8AC3E}">
        <p14:creationId xmlns:p14="http://schemas.microsoft.com/office/powerpoint/2010/main" val="387865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458200" cy="7921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Why say clearly that MND is fatal?</a:t>
            </a:r>
            <a:endParaRPr lang="en-US" altLang="en-US" sz="4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424862" cy="408622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altLang="en-US" sz="3200" dirty="0" smtClean="0"/>
              <a:t>Not usually relevant or of vital immediate importance at first appointment, but: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altLang="en-US" sz="2000" dirty="0"/>
          </a:p>
          <a:p>
            <a:pPr marL="457200" indent="-457200" algn="just">
              <a:spcBef>
                <a:spcPts val="0"/>
              </a:spcBef>
            </a:pPr>
            <a:r>
              <a:rPr lang="en-GB" altLang="en-US" sz="3200" dirty="0" smtClean="0"/>
              <a:t>no elephants in the room (death and taxes)</a:t>
            </a:r>
          </a:p>
          <a:p>
            <a:pPr marL="457200" indent="-457200" algn="just">
              <a:spcBef>
                <a:spcPts val="0"/>
              </a:spcBef>
            </a:pPr>
            <a:endParaRPr lang="en-GB" altLang="en-US" sz="2000" dirty="0"/>
          </a:p>
          <a:p>
            <a:pPr marL="457200" indent="-457200" algn="just">
              <a:spcBef>
                <a:spcPts val="0"/>
              </a:spcBef>
            </a:pPr>
            <a:r>
              <a:rPr lang="en-GB" altLang="en-US" sz="3200" dirty="0"/>
              <a:t>t</a:t>
            </a:r>
            <a:r>
              <a:rPr lang="en-GB" altLang="en-US" sz="3200" dirty="0" smtClean="0"/>
              <a:t>empers or influences the decisions we will make together in the future regarding disease management</a:t>
            </a: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514314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772400" cy="7921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Prognosis</a:t>
            </a:r>
            <a:endParaRPr lang="en-US" altLang="en-US" sz="4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424862" cy="4086225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GB" altLang="en-US" sz="3200" dirty="0" smtClean="0"/>
              <a:t>Average survival 30-36 months from symptom onset (18-24 months from diagnosis)</a:t>
            </a:r>
          </a:p>
          <a:p>
            <a:pPr marL="0" indent="0" eaLnBrk="1" hangingPunct="1">
              <a:spcBef>
                <a:spcPts val="0"/>
              </a:spcBef>
              <a:buFontTx/>
              <a:buAutoNum type="arabicPeriod"/>
            </a:pPr>
            <a:endParaRPr lang="en-GB" altLang="en-US" sz="2000" dirty="0" smtClean="0"/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GB" altLang="en-US" sz="3200" dirty="0" smtClean="0"/>
              <a:t>50% dead at 30 months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endParaRPr lang="en-GB" altLang="en-US" sz="2000" dirty="0" smtClean="0"/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GB" altLang="en-US" sz="3200" dirty="0" smtClean="0"/>
              <a:t>10-20% live </a:t>
            </a:r>
            <a:r>
              <a:rPr lang="en-GB" altLang="en-US" sz="3200" dirty="0" smtClean="0">
                <a:sym typeface="Symbol" pitchFamily="18" charset="2"/>
              </a:rPr>
              <a:t> 5yrs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GB" altLang="en-US" sz="3200" dirty="0" smtClean="0">
                <a:sym typeface="Symbol" pitchFamily="18" charset="2"/>
              </a:rPr>
              <a:t>5-10% live  10yrs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GB" altLang="en-US" sz="3200" dirty="0" smtClean="0">
                <a:sym typeface="Symbol" pitchFamily="18" charset="2"/>
              </a:rPr>
              <a:t>V. occasional patients live 20 </a:t>
            </a:r>
            <a:r>
              <a:rPr lang="en-GB" altLang="en-US" sz="3200" dirty="0" err="1" smtClean="0">
                <a:sym typeface="Symbol" pitchFamily="18" charset="2"/>
              </a:rPr>
              <a:t>yrs</a:t>
            </a:r>
            <a:r>
              <a:rPr lang="en-GB" altLang="en-US" sz="3200" dirty="0" smtClean="0">
                <a:sym typeface="Symbol" pitchFamily="18" charset="2"/>
              </a:rPr>
              <a:t> (or more)</a:t>
            </a:r>
            <a:endParaRPr lang="en-US" altLang="en-US" sz="3200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58786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73563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2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7921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Prognosis</a:t>
            </a:r>
            <a:endParaRPr lang="en-US" altLang="en-US" sz="4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24862" cy="4876800"/>
          </a:xfrm>
        </p:spPr>
        <p:txBody>
          <a:bodyPr>
            <a:normAutofit fontScale="85000" lnSpcReduction="20000"/>
          </a:bodyPr>
          <a:lstStyle/>
          <a:p>
            <a:pPr marL="514350" indent="-514350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altLang="en-US" sz="3500" dirty="0" smtClean="0"/>
              <a:t>I don’t use statistics (directly) or give numbers</a:t>
            </a:r>
          </a:p>
          <a:p>
            <a:pPr marL="457200" indent="-457200" algn="just" eaLnBrk="1" hangingPunct="1">
              <a:spcBef>
                <a:spcPts val="0"/>
              </a:spcBef>
              <a:buFont typeface="+mj-lt"/>
              <a:buAutoNum type="arabicPeriod"/>
            </a:pPr>
            <a:endParaRPr lang="en-GB" altLang="en-US" sz="2400" dirty="0" smtClean="0"/>
          </a:p>
          <a:p>
            <a:pPr marL="514350" indent="-514350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altLang="en-US" sz="3500" dirty="0" smtClean="0">
                <a:sym typeface="Symbol" pitchFamily="18" charset="2"/>
              </a:rPr>
              <a:t>I explain that I have never met the “average” or “typical” patient because they don’t exist</a:t>
            </a:r>
          </a:p>
          <a:p>
            <a:pPr marL="457200" indent="-457200" algn="just" eaLnBrk="1" hangingPunct="1">
              <a:spcBef>
                <a:spcPts val="0"/>
              </a:spcBef>
              <a:buFont typeface="+mj-lt"/>
              <a:buAutoNum type="arabicPeriod"/>
            </a:pPr>
            <a:endParaRPr lang="en-GB" altLang="en-US" sz="2400" dirty="0" smtClean="0">
              <a:sym typeface="Symbol" pitchFamily="18" charset="2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en-GB" altLang="en-US" sz="3500" dirty="0" smtClean="0">
                <a:sym typeface="Symbol" pitchFamily="18" charset="2"/>
              </a:rPr>
              <a:t>I don’t find classic phenotypes (ALS, PBP, PMA, PLS) useful for prognosis.</a:t>
            </a:r>
          </a:p>
          <a:p>
            <a:pPr marL="457200" indent="-457200" algn="just" eaLnBrk="1" hangingPunct="1">
              <a:spcBef>
                <a:spcPts val="0"/>
              </a:spcBef>
              <a:buFont typeface="+mj-lt"/>
              <a:buAutoNum type="arabicPeriod"/>
            </a:pPr>
            <a:endParaRPr lang="en-GB" altLang="en-US" sz="2400" dirty="0" smtClean="0">
              <a:sym typeface="Symbol" pitchFamily="18" charset="2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en-GB" altLang="en-US" sz="3500" dirty="0" smtClean="0">
                <a:sym typeface="Symbol" pitchFamily="18" charset="2"/>
              </a:rPr>
              <a:t>I explain I/we will </a:t>
            </a:r>
            <a:r>
              <a:rPr lang="en-GB" altLang="en-US" sz="3500" dirty="0">
                <a:sym typeface="Symbol" pitchFamily="18" charset="2"/>
              </a:rPr>
              <a:t>share </a:t>
            </a:r>
            <a:r>
              <a:rPr lang="en-GB" altLang="en-US" sz="3500" dirty="0" smtClean="0">
                <a:sym typeface="Symbol" pitchFamily="18" charset="2"/>
              </a:rPr>
              <a:t>clinically important changes that affect prognosis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endParaRPr lang="en-GB" altLang="en-US" sz="2400" dirty="0">
              <a:sym typeface="Symbol" pitchFamily="18" charset="2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en-GB" altLang="en-US" sz="3500" dirty="0" smtClean="0">
                <a:sym typeface="Symbol" pitchFamily="18" charset="2"/>
              </a:rPr>
              <a:t>I try </a:t>
            </a:r>
            <a:r>
              <a:rPr lang="en-GB" altLang="en-US" sz="3500" dirty="0">
                <a:sym typeface="Symbol" pitchFamily="18" charset="2"/>
              </a:rPr>
              <a:t>to give each patient a view on their individual rate of </a:t>
            </a:r>
            <a:r>
              <a:rPr lang="en-GB" altLang="en-US" sz="3500" dirty="0" smtClean="0">
                <a:sym typeface="Symbol" pitchFamily="18" charset="2"/>
              </a:rPr>
              <a:t>progression (s0-called </a:t>
            </a:r>
            <a:r>
              <a:rPr lang="en-GB" altLang="en-US" sz="3500" dirty="0">
                <a:sym typeface="Symbol" pitchFamily="18" charset="2"/>
              </a:rPr>
              <a:t>personalised </a:t>
            </a:r>
            <a:r>
              <a:rPr lang="en-GB" altLang="en-US" sz="3500" dirty="0" smtClean="0">
                <a:sym typeface="Symbol" pitchFamily="18" charset="2"/>
              </a:rPr>
              <a:t>medicine)</a:t>
            </a:r>
            <a:endParaRPr lang="en-GB" altLang="en-US" sz="35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095934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02406" y="533400"/>
            <a:ext cx="871378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Survival </a:t>
            </a:r>
            <a:r>
              <a:rPr lang="en-GB" altLang="en-US" sz="4400" dirty="0">
                <a:solidFill>
                  <a:schemeClr val="tx1"/>
                </a:solidFill>
                <a:latin typeface="+mn-lt"/>
              </a:rPr>
              <a:t>according to phenotype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419225"/>
            <a:ext cx="74390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062538" y="6457950"/>
            <a:ext cx="39179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1">
                <a:latin typeface="Arial" pitchFamily="34" charset="0"/>
              </a:rPr>
              <a:t>Chiò A et al. J Neurol Neurosurg Psychiatry 2011;82:740-746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6564313" y="3633788"/>
            <a:ext cx="7842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chemeClr val="tx1"/>
                </a:solidFill>
              </a:rPr>
              <a:t>PUMN/PLS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6467475" y="4171950"/>
            <a:ext cx="7826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chemeClr val="tx1"/>
                </a:solidFill>
              </a:rPr>
              <a:t>PLMN/PMA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6465888" y="5006975"/>
            <a:ext cx="4635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chemeClr val="tx1"/>
                </a:solidFill>
              </a:rPr>
              <a:t>ALS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7021513" y="5218113"/>
            <a:ext cx="5207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chemeClr val="tx1"/>
                </a:solidFill>
              </a:rPr>
              <a:t>PBP</a:t>
            </a: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7312025" y="4652963"/>
            <a:ext cx="4984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chemeClr val="tx1"/>
                </a:solidFill>
              </a:rPr>
              <a:t>RESP</a:t>
            </a:r>
          </a:p>
        </p:txBody>
      </p:sp>
    </p:spTree>
    <p:extLst>
      <p:ext uri="{BB962C8B-B14F-4D97-AF65-F5344CB8AC3E}">
        <p14:creationId xmlns:p14="http://schemas.microsoft.com/office/powerpoint/2010/main" val="1417827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/>
          <p:cNvSpPr>
            <a:spLocks noChangeShapeType="1"/>
          </p:cNvSpPr>
          <p:nvPr/>
        </p:nvSpPr>
        <p:spPr bwMode="auto">
          <a:xfrm>
            <a:off x="1403350" y="3609975"/>
            <a:ext cx="6553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885113" y="3284538"/>
            <a:ext cx="1258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itchFamily="34" charset="0"/>
              </a:rPr>
              <a:t>LMN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23850" y="3255963"/>
            <a:ext cx="11096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itchFamily="34" charset="0"/>
              </a:rPr>
              <a:t>UMN</a:t>
            </a: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827088" y="3933825"/>
            <a:ext cx="0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8388350" y="3933825"/>
            <a:ext cx="0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4572000" y="2565400"/>
            <a:ext cx="0" cy="7191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3563938" y="1844675"/>
            <a:ext cx="1963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itchFamily="34" charset="0"/>
              </a:rPr>
              <a:t>ALS/PBP</a:t>
            </a:r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323850" y="4797425"/>
            <a:ext cx="974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itchFamily="34" charset="0"/>
              </a:rPr>
              <a:t>PLS</a:t>
            </a:r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7812088" y="4724400"/>
            <a:ext cx="1087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itchFamily="34" charset="0"/>
              </a:rPr>
              <a:t>PMA</a:t>
            </a: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228600" y="690225"/>
            <a:ext cx="883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4400" dirty="0">
                <a:solidFill>
                  <a:schemeClr val="tx1"/>
                </a:solidFill>
                <a:latin typeface="+mn-lt"/>
              </a:rPr>
              <a:t>Disease </a:t>
            </a:r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phenotype dictates prognosis</a:t>
            </a:r>
            <a:endParaRPr lang="en-GB" alt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516" name="TextBox 11"/>
          <p:cNvSpPr txBox="1">
            <a:spLocks noChangeArrowheads="1"/>
          </p:cNvSpPr>
          <p:nvPr/>
        </p:nvSpPr>
        <p:spPr bwMode="auto">
          <a:xfrm>
            <a:off x="2627313" y="4437063"/>
            <a:ext cx="4537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Limb onset ALS – 35/12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Bulbar onset – 27/12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Flail limb  - 60+/12</a:t>
            </a:r>
            <a:endParaRPr lang="en-GB" alt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8371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72400" cy="7921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Personalised prognosis</a:t>
            </a:r>
            <a:endParaRPr lang="en-US" altLang="en-US" sz="4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424862" cy="4572000"/>
          </a:xfrm>
        </p:spPr>
        <p:txBody>
          <a:bodyPr>
            <a:normAutofit/>
          </a:bodyPr>
          <a:lstStyle/>
          <a:p>
            <a:pPr marL="344488" indent="-344488" algn="just">
              <a:spcBef>
                <a:spcPts val="0"/>
              </a:spcBef>
            </a:pPr>
            <a:r>
              <a:rPr lang="en-GB" altLang="en-US" sz="3200" dirty="0" smtClean="0">
                <a:sym typeface="Symbol" pitchFamily="18" charset="2"/>
              </a:rPr>
              <a:t>How do you compare with the last &gt;1,000 patients seen over the last 17 </a:t>
            </a:r>
            <a:r>
              <a:rPr lang="en-GB" altLang="en-US" sz="3200" dirty="0" err="1" smtClean="0">
                <a:sym typeface="Symbol" pitchFamily="18" charset="2"/>
              </a:rPr>
              <a:t>yrs</a:t>
            </a:r>
            <a:endParaRPr lang="en-GB" altLang="en-US" sz="3200" dirty="0" smtClean="0">
              <a:sym typeface="Symbol" pitchFamily="18" charset="2"/>
            </a:endParaRPr>
          </a:p>
          <a:p>
            <a:pPr marL="344488" indent="-344488" algn="just">
              <a:spcBef>
                <a:spcPts val="0"/>
              </a:spcBef>
            </a:pPr>
            <a:endParaRPr lang="en-GB" altLang="en-US" sz="2000" dirty="0">
              <a:sym typeface="Symbol" pitchFamily="18" charset="2"/>
            </a:endParaRPr>
          </a:p>
          <a:p>
            <a:pPr marL="344488" indent="-344488" algn="just">
              <a:spcBef>
                <a:spcPts val="0"/>
              </a:spcBef>
            </a:pPr>
            <a:r>
              <a:rPr lang="en-GB" altLang="en-US" sz="3200" dirty="0" smtClean="0">
                <a:sym typeface="Symbol" pitchFamily="18" charset="2"/>
              </a:rPr>
              <a:t>Where do you fit on the spectrum – UMN </a:t>
            </a:r>
            <a:r>
              <a:rPr lang="en-GB" altLang="en-US" sz="3200" dirty="0" err="1" smtClean="0">
                <a:sym typeface="Symbol" pitchFamily="18" charset="2"/>
              </a:rPr>
              <a:t>vrs</a:t>
            </a:r>
            <a:r>
              <a:rPr lang="en-GB" altLang="en-US" sz="3200" dirty="0" smtClean="0">
                <a:sym typeface="Symbol" pitchFamily="18" charset="2"/>
              </a:rPr>
              <a:t> LMN involvement</a:t>
            </a:r>
          </a:p>
        </p:txBody>
      </p:sp>
    </p:spTree>
    <p:extLst>
      <p:ext uri="{BB962C8B-B14F-4D97-AF65-F5344CB8AC3E}">
        <p14:creationId xmlns:p14="http://schemas.microsoft.com/office/powerpoint/2010/main" val="41320041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/>
          <p:cNvSpPr>
            <a:spLocks noChangeShapeType="1"/>
          </p:cNvSpPr>
          <p:nvPr/>
        </p:nvSpPr>
        <p:spPr bwMode="auto">
          <a:xfrm>
            <a:off x="1403350" y="3609975"/>
            <a:ext cx="6553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885113" y="3284538"/>
            <a:ext cx="1258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itchFamily="34" charset="0"/>
              </a:rPr>
              <a:t>LMN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23850" y="3255963"/>
            <a:ext cx="11096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itchFamily="34" charset="0"/>
              </a:rPr>
              <a:t>UMN</a:t>
            </a: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827088" y="3933825"/>
            <a:ext cx="0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8388350" y="3933825"/>
            <a:ext cx="0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4572000" y="2565400"/>
            <a:ext cx="0" cy="7191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3563938" y="1844675"/>
            <a:ext cx="1963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itchFamily="34" charset="0"/>
              </a:rPr>
              <a:t>ALS/PBP</a:t>
            </a:r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323850" y="4797425"/>
            <a:ext cx="974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itchFamily="34" charset="0"/>
              </a:rPr>
              <a:t>PLS</a:t>
            </a:r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7812088" y="4724400"/>
            <a:ext cx="1087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itchFamily="34" charset="0"/>
              </a:rPr>
              <a:t>PMA</a:t>
            </a: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228600" y="690225"/>
            <a:ext cx="883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4400" dirty="0">
                <a:solidFill>
                  <a:schemeClr val="tx1"/>
                </a:solidFill>
                <a:latin typeface="+mn-lt"/>
              </a:rPr>
              <a:t>Disease </a:t>
            </a:r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phenotype dictates prognosis</a:t>
            </a:r>
            <a:endParaRPr lang="en-GB" alt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516" name="TextBox 11"/>
          <p:cNvSpPr txBox="1">
            <a:spLocks noChangeArrowheads="1"/>
          </p:cNvSpPr>
          <p:nvPr/>
        </p:nvSpPr>
        <p:spPr bwMode="auto">
          <a:xfrm>
            <a:off x="2627313" y="4437063"/>
            <a:ext cx="4537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AutoNum type="arabicPeriod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Limb onset ALS – 35/12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Bulbar onset – 27/12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Flail limb  - 60+/12</a:t>
            </a:r>
            <a:endParaRPr lang="en-GB" alt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9323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72400" cy="7921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Personalised prognosis</a:t>
            </a:r>
            <a:endParaRPr lang="en-US" altLang="en-US" sz="4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424862" cy="4572000"/>
          </a:xfrm>
        </p:spPr>
        <p:txBody>
          <a:bodyPr>
            <a:normAutofit/>
          </a:bodyPr>
          <a:lstStyle/>
          <a:p>
            <a:pPr marL="344488" indent="-344488" algn="just">
              <a:spcBef>
                <a:spcPts val="0"/>
              </a:spcBef>
            </a:pPr>
            <a:r>
              <a:rPr lang="en-GB" altLang="en-US" sz="3200" dirty="0" smtClean="0">
                <a:sym typeface="Symbol" pitchFamily="18" charset="2"/>
              </a:rPr>
              <a:t>How do you compare with the last &gt;1,000 patients seen over the last 17 </a:t>
            </a:r>
            <a:r>
              <a:rPr lang="en-GB" altLang="en-US" sz="3200" dirty="0" err="1" smtClean="0">
                <a:sym typeface="Symbol" pitchFamily="18" charset="2"/>
              </a:rPr>
              <a:t>yrs</a:t>
            </a:r>
            <a:endParaRPr lang="en-GB" altLang="en-US" sz="3200" dirty="0" smtClean="0">
              <a:sym typeface="Symbol" pitchFamily="18" charset="2"/>
            </a:endParaRPr>
          </a:p>
          <a:p>
            <a:pPr marL="344488" indent="-344488" algn="just">
              <a:spcBef>
                <a:spcPts val="0"/>
              </a:spcBef>
            </a:pPr>
            <a:endParaRPr lang="en-GB" altLang="en-US" sz="2000" dirty="0">
              <a:sym typeface="Symbol" pitchFamily="18" charset="2"/>
            </a:endParaRPr>
          </a:p>
          <a:p>
            <a:pPr marL="344488" indent="-344488" algn="just">
              <a:spcBef>
                <a:spcPts val="0"/>
              </a:spcBef>
            </a:pPr>
            <a:r>
              <a:rPr lang="en-GB" altLang="en-US" sz="3200" dirty="0" smtClean="0">
                <a:sym typeface="Symbol" pitchFamily="18" charset="2"/>
              </a:rPr>
              <a:t>Where do you fit on the spectrum – UMN </a:t>
            </a:r>
            <a:r>
              <a:rPr lang="en-GB" altLang="en-US" sz="3200" dirty="0" err="1" smtClean="0">
                <a:sym typeface="Symbol" pitchFamily="18" charset="2"/>
              </a:rPr>
              <a:t>vrs</a:t>
            </a:r>
            <a:r>
              <a:rPr lang="en-GB" altLang="en-US" sz="3200" dirty="0" smtClean="0">
                <a:sym typeface="Symbol" pitchFamily="18" charset="2"/>
              </a:rPr>
              <a:t> LMN involvement</a:t>
            </a:r>
          </a:p>
          <a:p>
            <a:pPr marL="344488" indent="-344488" algn="just">
              <a:spcBef>
                <a:spcPts val="0"/>
              </a:spcBef>
            </a:pPr>
            <a:endParaRPr lang="en-GB" altLang="en-US" sz="2000" dirty="0">
              <a:sym typeface="Symbol" pitchFamily="18" charset="2"/>
            </a:endParaRPr>
          </a:p>
          <a:p>
            <a:pPr marL="344488" indent="-344488" algn="just">
              <a:spcBef>
                <a:spcPts val="0"/>
              </a:spcBef>
            </a:pPr>
            <a:r>
              <a:rPr lang="en-GB" altLang="en-US" sz="3200" dirty="0" smtClean="0">
                <a:sym typeface="Symbol" pitchFamily="18" charset="2"/>
              </a:rPr>
              <a:t>Are there any clinical features of prognostic importance, e.g. just 1 limb, flail arm or leg</a:t>
            </a:r>
          </a:p>
        </p:txBody>
      </p:sp>
    </p:spTree>
    <p:extLst>
      <p:ext uri="{BB962C8B-B14F-4D97-AF65-F5344CB8AC3E}">
        <p14:creationId xmlns:p14="http://schemas.microsoft.com/office/powerpoint/2010/main" val="40753521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</p:spPr>
        <p:txBody>
          <a:bodyPr>
            <a:noAutofit/>
          </a:bodyPr>
          <a:lstStyle/>
          <a:p>
            <a:pPr marL="1882775" indent="-1882775"/>
            <a:r>
              <a:rPr lang="en-GB" sz="4400" dirty="0" smtClean="0">
                <a:solidFill>
                  <a:schemeClr val="tx1"/>
                </a:solidFill>
                <a:latin typeface="+mn-lt"/>
              </a:rPr>
              <a:t>MND – what’s the risk?</a:t>
            </a:r>
            <a:br>
              <a:rPr lang="en-GB" sz="4400" dirty="0" smtClean="0">
                <a:solidFill>
                  <a:schemeClr val="tx1"/>
                </a:solidFill>
                <a:latin typeface="+mn-lt"/>
              </a:rPr>
            </a:br>
            <a:endParaRPr lang="en-GB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543800" cy="40843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r>
              <a:rPr lang="en-GB" sz="3200" b="1" dirty="0"/>
              <a:t>Life time risk:</a:t>
            </a:r>
          </a:p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endParaRPr lang="en-GB" sz="2000" b="1" dirty="0"/>
          </a:p>
          <a:p>
            <a:pPr marL="0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GB" sz="3200" dirty="0"/>
              <a:t>MND: 	1 in 400-800</a:t>
            </a:r>
          </a:p>
          <a:p>
            <a:pPr marL="0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GB" sz="3200" dirty="0"/>
              <a:t>	0.25% if live to 80</a:t>
            </a:r>
          </a:p>
          <a:p>
            <a:pPr marL="0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GB" sz="3200" dirty="0"/>
              <a:t>	2.5% (1 in 40) if 1 parent affected</a:t>
            </a:r>
          </a:p>
          <a:p>
            <a:pPr marL="0" indent="0">
              <a:spcBef>
                <a:spcPts val="0"/>
              </a:spcBef>
              <a:buNone/>
              <a:tabLst>
                <a:tab pos="1371600" algn="l"/>
              </a:tabLst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  <a:tabLst>
                <a:tab pos="2112963" algn="l"/>
              </a:tabLst>
            </a:pPr>
            <a:r>
              <a:rPr lang="en-GB" sz="3200" dirty="0"/>
              <a:t>Dementia:	1 in 8</a:t>
            </a:r>
          </a:p>
          <a:p>
            <a:pPr marL="0" indent="0">
              <a:spcBef>
                <a:spcPts val="0"/>
              </a:spcBef>
              <a:buNone/>
              <a:tabLst>
                <a:tab pos="2112963" algn="l"/>
              </a:tabLst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  <a:tabLst>
                <a:tab pos="2112963" algn="l"/>
              </a:tabLst>
            </a:pPr>
            <a:r>
              <a:rPr lang="en-GB" sz="3200" dirty="0"/>
              <a:t>Parkinsonism:	1 in 15</a:t>
            </a:r>
          </a:p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938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458200" cy="129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Managing relentlessly progressive disease</a:t>
            </a:r>
            <a:endParaRPr lang="en-GB" alt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424862" cy="4419600"/>
          </a:xfrm>
        </p:spPr>
        <p:txBody>
          <a:bodyPr>
            <a:normAutofit/>
          </a:bodyPr>
          <a:lstStyle/>
          <a:p>
            <a:pPr marL="344488" indent="-344488" algn="just">
              <a:spcBef>
                <a:spcPts val="0"/>
              </a:spcBef>
            </a:pPr>
            <a:r>
              <a:rPr lang="en-US" altLang="en-US" sz="3000" dirty="0" smtClean="0">
                <a:sym typeface="Symbol" pitchFamily="18" charset="2"/>
              </a:rPr>
              <a:t>The mainstay of management is the timely provision of help and support to maintain independence</a:t>
            </a:r>
          </a:p>
          <a:p>
            <a:pPr marL="344488" indent="-344488" algn="just">
              <a:spcBef>
                <a:spcPts val="0"/>
              </a:spcBef>
            </a:pPr>
            <a:endParaRPr lang="en-US" altLang="en-US" sz="2000" dirty="0">
              <a:sym typeface="Symbol" pitchFamily="18" charset="2"/>
            </a:endParaRPr>
          </a:p>
          <a:p>
            <a:pPr algn="just">
              <a:spcBef>
                <a:spcPts val="0"/>
              </a:spcBef>
            </a:pPr>
            <a:r>
              <a:rPr lang="en-US" altLang="en-US" sz="3000" dirty="0" smtClean="0">
                <a:sym typeface="Symbol" pitchFamily="18" charset="2"/>
              </a:rPr>
              <a:t>Most patients/families want to remain in their own homes independently – not much to ask!</a:t>
            </a:r>
          </a:p>
          <a:p>
            <a:pPr marL="344488" indent="-344488" algn="just">
              <a:spcBef>
                <a:spcPts val="0"/>
              </a:spcBef>
            </a:pPr>
            <a:endParaRPr lang="en-US" altLang="en-US" sz="2000" dirty="0">
              <a:sym typeface="Symbol" pitchFamily="18" charset="2"/>
            </a:endParaRPr>
          </a:p>
          <a:p>
            <a:pPr marL="344488" indent="-344488" algn="just">
              <a:spcBef>
                <a:spcPts val="0"/>
              </a:spcBef>
            </a:pPr>
            <a:r>
              <a:rPr lang="en-US" altLang="en-US" sz="3000" dirty="0" smtClean="0">
                <a:sym typeface="Symbol" pitchFamily="18" charset="2"/>
              </a:rPr>
              <a:t>The MND </a:t>
            </a:r>
            <a:r>
              <a:rPr lang="en-US" altLang="en-US" sz="3000" dirty="0" err="1" smtClean="0">
                <a:sym typeface="Symbol" pitchFamily="18" charset="2"/>
              </a:rPr>
              <a:t>centre</a:t>
            </a:r>
            <a:r>
              <a:rPr lang="en-US" altLang="en-US" sz="3000" dirty="0" smtClean="0">
                <a:sym typeface="Symbol" pitchFamily="18" charset="2"/>
              </a:rPr>
              <a:t> will help to coordinate care with the multiple disciplines likely to be involved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altLang="en-US" sz="2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46083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458200" cy="129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Managing relentlessly progressive disease</a:t>
            </a:r>
            <a:endParaRPr lang="en-GB" alt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424862" cy="4419600"/>
          </a:xfrm>
        </p:spPr>
        <p:txBody>
          <a:bodyPr>
            <a:normAutofit/>
          </a:bodyPr>
          <a:lstStyle/>
          <a:p>
            <a:pPr marL="344488" indent="-344488" algn="just">
              <a:spcBef>
                <a:spcPts val="0"/>
              </a:spcBef>
            </a:pPr>
            <a:r>
              <a:rPr lang="en-US" altLang="en-US" sz="3000" dirty="0" smtClean="0">
                <a:sym typeface="Symbol" pitchFamily="18" charset="2"/>
              </a:rPr>
              <a:t>We will consider and discuss appropriate and timely interventions</a:t>
            </a:r>
          </a:p>
          <a:p>
            <a:pPr marL="344488" indent="-344488" algn="just">
              <a:spcBef>
                <a:spcPts val="0"/>
              </a:spcBef>
            </a:pPr>
            <a:endParaRPr lang="en-US" altLang="en-US" sz="2000" dirty="0">
              <a:sym typeface="Symbol" pitchFamily="18" charset="2"/>
            </a:endParaRPr>
          </a:p>
          <a:p>
            <a:pPr marL="344488" indent="-344488" algn="just">
              <a:spcBef>
                <a:spcPts val="0"/>
              </a:spcBef>
            </a:pPr>
            <a:r>
              <a:rPr lang="en-US" altLang="en-US" sz="3000" dirty="0" smtClean="0">
                <a:sym typeface="Symbol" pitchFamily="18" charset="2"/>
              </a:rPr>
              <a:t>But……</a:t>
            </a:r>
            <a:endParaRPr lang="en-US" altLang="en-US" sz="3000" dirty="0">
              <a:sym typeface="Symbol" pitchFamily="18" charset="2"/>
            </a:endParaRPr>
          </a:p>
          <a:p>
            <a:pPr marL="914400" indent="-914400" algn="just">
              <a:spcBef>
                <a:spcPts val="0"/>
              </a:spcBef>
              <a:buNone/>
            </a:pPr>
            <a:r>
              <a:rPr lang="en-US" altLang="en-US" sz="3000" dirty="0" smtClean="0">
                <a:sym typeface="Symbol" pitchFamily="18" charset="2"/>
              </a:rPr>
              <a:t>	the ultimately fatal nature of MND should temper management decisions</a:t>
            </a:r>
          </a:p>
        </p:txBody>
      </p:sp>
    </p:spTree>
    <p:extLst>
      <p:ext uri="{BB962C8B-B14F-4D97-AF65-F5344CB8AC3E}">
        <p14:creationId xmlns:p14="http://schemas.microsoft.com/office/powerpoint/2010/main" val="38501505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7921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Treatment (drugs, pills and potions)</a:t>
            </a:r>
            <a:endParaRPr lang="en-US" altLang="en-US" sz="4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424862" cy="4724400"/>
          </a:xfrm>
        </p:spPr>
        <p:txBody>
          <a:bodyPr>
            <a:normAutofit/>
          </a:bodyPr>
          <a:lstStyle/>
          <a:p>
            <a:pPr marL="344488" indent="-344488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altLang="en-US" sz="3000" dirty="0" smtClean="0">
                <a:sym typeface="Symbol" pitchFamily="18" charset="2"/>
              </a:rPr>
              <a:t>Limited and the last aspect of management I discuss.</a:t>
            </a:r>
          </a:p>
          <a:p>
            <a:pPr marL="344488" indent="-344488" algn="just" eaLnBrk="1" hangingPunct="1">
              <a:spcBef>
                <a:spcPts val="0"/>
              </a:spcBef>
              <a:buFont typeface="+mj-lt"/>
              <a:buAutoNum type="arabicPeriod"/>
            </a:pPr>
            <a:endParaRPr lang="en-US" altLang="en-US" sz="2000" dirty="0">
              <a:sym typeface="Symbol" pitchFamily="18" charset="2"/>
            </a:endParaRPr>
          </a:p>
          <a:p>
            <a:pPr marL="344488" indent="-344488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altLang="en-US" sz="3000" dirty="0" err="1" smtClean="0">
                <a:sym typeface="Symbol" pitchFamily="18" charset="2"/>
              </a:rPr>
              <a:t>Riluzole</a:t>
            </a:r>
            <a:r>
              <a:rPr lang="en-US" altLang="en-US" sz="3000" dirty="0" smtClean="0">
                <a:sym typeface="Symbol" pitchFamily="18" charset="2"/>
              </a:rPr>
              <a:t> is the only licensed therapy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en-US" altLang="en-US" sz="2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46083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762000"/>
          </a:xfrm>
        </p:spPr>
        <p:txBody>
          <a:bodyPr>
            <a:noAutofit/>
          </a:bodyPr>
          <a:lstStyle/>
          <a:p>
            <a:r>
              <a:rPr lang="en-US" altLang="en-US" sz="4400" dirty="0">
                <a:solidFill>
                  <a:schemeClr val="tx1"/>
                </a:solidFill>
                <a:latin typeface="+mn-lt"/>
              </a:rPr>
              <a:t>Neurodegenerative disease</a:t>
            </a:r>
            <a:endParaRPr lang="en-GB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846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GB" altLang="en-US" sz="3200" dirty="0" smtClean="0"/>
              <a:t>Characterised </a:t>
            </a:r>
            <a:r>
              <a:rPr lang="en-GB" altLang="en-US" sz="3200" dirty="0"/>
              <a:t>by: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GB" altLang="en-US" sz="8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selective(?) irreversible loss of a specific group(s) of neurones.</a:t>
            </a:r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onset in late/middle life (60 plus, 17-90’s).</a:t>
            </a:r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relentlessly progressive</a:t>
            </a:r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no clear understanding of aetiology.</a:t>
            </a:r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357188" indent="-357188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rgbClr val="FF0000"/>
                </a:solidFill>
              </a:rPr>
              <a:t>no disease modifying treatments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3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acksho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762000"/>
            <a:ext cx="7737475" cy="5273675"/>
          </a:xfrm>
          <a:prstGeom prst="rect">
            <a:avLst/>
          </a:prstGeom>
          <a:noFill/>
          <a:ln>
            <a:noFill/>
          </a:ln>
          <a:effectLst>
            <a:outerShdw dist="252088" dir="2945137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8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7921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Treatment (drugs, pills and potions)</a:t>
            </a:r>
            <a:endParaRPr lang="en-US" altLang="en-US" sz="4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424863" cy="4724400"/>
          </a:xfrm>
        </p:spPr>
        <p:txBody>
          <a:bodyPr>
            <a:normAutofit fontScale="92500"/>
          </a:bodyPr>
          <a:lstStyle/>
          <a:p>
            <a:pPr marL="344488" indent="-344488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altLang="en-US" sz="3000" dirty="0" smtClean="0">
                <a:sym typeface="Symbol" pitchFamily="18" charset="2"/>
              </a:rPr>
              <a:t>Limited, and the last aspect of management discussed</a:t>
            </a:r>
          </a:p>
          <a:p>
            <a:pPr marL="344488" indent="-344488" algn="just" eaLnBrk="1" hangingPunct="1">
              <a:spcBef>
                <a:spcPts val="0"/>
              </a:spcBef>
              <a:buFont typeface="+mj-lt"/>
              <a:buAutoNum type="arabicPeriod"/>
            </a:pPr>
            <a:endParaRPr lang="en-US" altLang="en-US" sz="2000" dirty="0">
              <a:sym typeface="Symbol" pitchFamily="18" charset="2"/>
            </a:endParaRPr>
          </a:p>
          <a:p>
            <a:pPr marL="344488" indent="-344488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altLang="en-US" sz="3000" dirty="0" err="1" smtClean="0">
                <a:sym typeface="Symbol" pitchFamily="18" charset="2"/>
              </a:rPr>
              <a:t>Riluzole</a:t>
            </a:r>
            <a:r>
              <a:rPr lang="en-US" altLang="en-US" sz="3000" dirty="0" smtClean="0">
                <a:sym typeface="Symbol" pitchFamily="18" charset="2"/>
              </a:rPr>
              <a:t> the only licensed therapy</a:t>
            </a:r>
          </a:p>
          <a:p>
            <a:pPr marL="344488" indent="-344488" algn="just" eaLnBrk="1" hangingPunct="1">
              <a:spcBef>
                <a:spcPts val="0"/>
              </a:spcBef>
              <a:buFont typeface="+mj-lt"/>
              <a:buAutoNum type="arabicPeriod"/>
            </a:pPr>
            <a:endParaRPr lang="en-US" altLang="en-US" sz="2000" dirty="0">
              <a:sym typeface="Symbol" pitchFamily="18" charset="2"/>
            </a:endParaRPr>
          </a:p>
          <a:p>
            <a:pPr marL="344488" indent="-344488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altLang="en-US" sz="3000" dirty="0" smtClean="0">
                <a:sym typeface="Symbol" pitchFamily="18" charset="2"/>
              </a:rPr>
              <a:t>Has a modest (10%) effect on/slowing of disease progression</a:t>
            </a:r>
          </a:p>
          <a:p>
            <a:pPr marL="344488" indent="-344488" algn="just" eaLnBrk="1" hangingPunct="1">
              <a:spcBef>
                <a:spcPts val="0"/>
              </a:spcBef>
              <a:buFont typeface="+mj-lt"/>
              <a:buAutoNum type="arabicPeriod"/>
            </a:pPr>
            <a:endParaRPr lang="en-US" altLang="en-US" sz="2000" dirty="0">
              <a:sym typeface="Symbol" pitchFamily="18" charset="2"/>
            </a:endParaRPr>
          </a:p>
          <a:p>
            <a:pPr marL="344488" indent="-344488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altLang="en-US" sz="3000" dirty="0" smtClean="0">
                <a:sym typeface="Symbol" pitchFamily="18" charset="2"/>
              </a:rPr>
              <a:t>Won’t give back strength &amp; won’t stop progression</a:t>
            </a:r>
          </a:p>
          <a:p>
            <a:pPr marL="344488" indent="-344488" algn="just" eaLnBrk="1" hangingPunct="1">
              <a:spcBef>
                <a:spcPts val="0"/>
              </a:spcBef>
              <a:buFont typeface="+mj-lt"/>
              <a:buAutoNum type="arabicPeriod"/>
            </a:pPr>
            <a:endParaRPr lang="en-US" altLang="en-US" sz="2000" dirty="0">
              <a:sym typeface="Symbol" pitchFamily="18" charset="2"/>
            </a:endParaRPr>
          </a:p>
          <a:p>
            <a:pPr marL="344488" indent="-344488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altLang="en-US" sz="3000" dirty="0" smtClean="0">
                <a:sym typeface="Symbol" pitchFamily="18" charset="2"/>
              </a:rPr>
              <a:t>Doesn’t have a symptomatic effect, but does have side effects!</a:t>
            </a:r>
          </a:p>
        </p:txBody>
      </p:sp>
    </p:spTree>
    <p:extLst>
      <p:ext uri="{BB962C8B-B14F-4D97-AF65-F5344CB8AC3E}">
        <p14:creationId xmlns:p14="http://schemas.microsoft.com/office/powerpoint/2010/main" val="8749700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610600" cy="1295400"/>
          </a:xfrm>
        </p:spPr>
        <p:txBody>
          <a:bodyPr>
            <a:noAutofit/>
          </a:bodyPr>
          <a:lstStyle/>
          <a:p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Other stuff I discuss at diagnostic or first </a:t>
            </a:r>
            <a:r>
              <a:rPr lang="en-GB" altLang="en-US" sz="4400" dirty="0" err="1">
                <a:solidFill>
                  <a:schemeClr val="tx1"/>
                </a:solidFill>
                <a:latin typeface="+mn-lt"/>
              </a:rPr>
              <a:t>appt</a:t>
            </a:r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 (if prompted)</a:t>
            </a:r>
            <a:endParaRPr lang="en-US" altLang="en-US" sz="4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424862" cy="5029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3200" dirty="0" smtClean="0">
                <a:sym typeface="Symbol" pitchFamily="18" charset="2"/>
              </a:rPr>
              <a:t>That I think about two stages in coming to terms with MND: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1700" dirty="0" smtClean="0">
              <a:sym typeface="Symbol" pitchFamily="18" charset="2"/>
            </a:endParaRP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3200" dirty="0" smtClean="0">
                <a:sym typeface="Symbol" pitchFamily="18" charset="2"/>
              </a:rPr>
              <a:t>Accepting the diagnosis of MND – relatively easy (he says!)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en-US" sz="1700" dirty="0">
              <a:sym typeface="Symbol" pitchFamily="18" charset="2"/>
            </a:endParaRP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3200" dirty="0" smtClean="0">
                <a:sym typeface="Symbol" pitchFamily="18" charset="2"/>
              </a:rPr>
              <a:t>What the diagnosis means e.g. progression &amp; death – the difficult bit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1700" dirty="0">
              <a:sym typeface="Symbol" pitchFamily="18" charset="2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3200" dirty="0" smtClean="0">
                <a:sym typeface="Symbol" pitchFamily="18" charset="2"/>
              </a:rPr>
              <a:t>Treatments &amp; Trials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1700" dirty="0" smtClean="0">
              <a:sym typeface="Symbol" pitchFamily="18" charset="2"/>
            </a:endParaRPr>
          </a:p>
          <a:p>
            <a:pPr marL="344488" indent="-344488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3200" dirty="0" smtClean="0">
                <a:sym typeface="Symbol" pitchFamily="18" charset="2"/>
              </a:rPr>
              <a:t>What we’re involved in and why</a:t>
            </a:r>
          </a:p>
          <a:p>
            <a:pPr marL="344488" indent="-344488" algn="just">
              <a:lnSpc>
                <a:spcPct val="110000"/>
              </a:lnSpc>
              <a:spcBef>
                <a:spcPts val="0"/>
              </a:spcBef>
            </a:pPr>
            <a:endParaRPr lang="en-US" altLang="en-US" sz="1700" dirty="0">
              <a:sym typeface="Symbol" pitchFamily="18" charset="2"/>
            </a:endParaRPr>
          </a:p>
          <a:p>
            <a:pPr marL="344488" indent="-344488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3200" dirty="0" smtClean="0">
                <a:sym typeface="Symbol" pitchFamily="18" charset="2"/>
              </a:rPr>
              <a:t>Trials/treatments you might read about</a:t>
            </a:r>
          </a:p>
        </p:txBody>
      </p:sp>
    </p:spTree>
    <p:extLst>
      <p:ext uri="{BB962C8B-B14F-4D97-AF65-F5344CB8AC3E}">
        <p14:creationId xmlns:p14="http://schemas.microsoft.com/office/powerpoint/2010/main" val="22146083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8305800" cy="13716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Other stuff I don’t discuss at diagnostic or first </a:t>
            </a:r>
            <a:r>
              <a:rPr lang="en-GB" altLang="en-US" sz="4400" dirty="0" err="1" smtClean="0">
                <a:solidFill>
                  <a:schemeClr val="tx1"/>
                </a:solidFill>
                <a:latin typeface="+mn-lt"/>
              </a:rPr>
              <a:t>appt</a:t>
            </a:r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 (unless prompted)</a:t>
            </a:r>
            <a:endParaRPr lang="en-US" altLang="en-US" sz="4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276600"/>
            <a:ext cx="8424862" cy="327660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en-US" altLang="en-US" sz="3000" dirty="0" smtClean="0">
                <a:sym typeface="Symbol" pitchFamily="18" charset="2"/>
              </a:rPr>
              <a:t>End of life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endParaRPr lang="en-US" altLang="en-US" sz="1600" dirty="0" smtClean="0">
              <a:sym typeface="Symbol" pitchFamily="18" charset="2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en-US" altLang="en-US" sz="3000" dirty="0" smtClean="0">
                <a:sym typeface="Symbol" pitchFamily="18" charset="2"/>
              </a:rPr>
              <a:t>Gastrostomy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endParaRPr lang="en-US" altLang="en-US" sz="1600" dirty="0" smtClean="0">
              <a:sym typeface="Symbol" pitchFamily="18" charset="2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en-US" altLang="en-US" sz="3000" dirty="0" err="1" smtClean="0">
                <a:sym typeface="Symbol" pitchFamily="18" charset="2"/>
              </a:rPr>
              <a:t>Resp</a:t>
            </a:r>
            <a:r>
              <a:rPr lang="en-US" altLang="en-US" sz="3000" dirty="0" smtClean="0">
                <a:sym typeface="Symbol" pitchFamily="18" charset="2"/>
              </a:rPr>
              <a:t> failure and support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endParaRPr lang="en-US" altLang="en-US" sz="1600" dirty="0">
              <a:sym typeface="Symbol" pitchFamily="18" charset="2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en-US" altLang="en-US" sz="3000" dirty="0" smtClean="0">
                <a:sym typeface="Symbol" pitchFamily="18" charset="2"/>
              </a:rPr>
              <a:t>Genetics where there is no familial history – its too complicated!</a:t>
            </a:r>
          </a:p>
        </p:txBody>
      </p:sp>
    </p:spTree>
    <p:extLst>
      <p:ext uri="{BB962C8B-B14F-4D97-AF65-F5344CB8AC3E}">
        <p14:creationId xmlns:p14="http://schemas.microsoft.com/office/powerpoint/2010/main" val="18110029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772400" cy="7921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4400" dirty="0" smtClean="0">
                <a:solidFill>
                  <a:schemeClr val="tx1"/>
                </a:solidFill>
                <a:latin typeface="+mn-lt"/>
              </a:rPr>
              <a:t>And then……….</a:t>
            </a:r>
            <a:endParaRPr lang="en-US" altLang="en-US" sz="4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424862" cy="4086225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GB" altLang="en-US" sz="3200" dirty="0" smtClean="0"/>
              <a:t>The patients, their families and carers are  psychological wrecks and I pass them through to one of the care coordinators!!</a:t>
            </a:r>
            <a:endParaRPr lang="en-US" altLang="en-US" sz="3200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46083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62000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/>
                </a:solidFill>
                <a:latin typeface="+mn-lt"/>
              </a:rPr>
              <a:t>MND cases – where from?</a:t>
            </a:r>
            <a:endParaRPr lang="en-GB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534400" cy="3657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r>
              <a:rPr lang="en-GB" sz="3200" dirty="0" smtClean="0"/>
              <a:t>~ 75% from fellow neurologists</a:t>
            </a:r>
          </a:p>
          <a:p>
            <a:pPr marL="396875" indent="-396875">
              <a:spcBef>
                <a:spcPts val="0"/>
              </a:spcBef>
              <a:tabLst>
                <a:tab pos="2225675" algn="l"/>
              </a:tabLst>
            </a:pPr>
            <a:endParaRPr lang="en-GB" sz="2000" dirty="0"/>
          </a:p>
          <a:p>
            <a:pPr marL="344488" indent="-344488">
              <a:spcBef>
                <a:spcPts val="0"/>
              </a:spcBef>
              <a:buNone/>
              <a:tabLst>
                <a:tab pos="2225675" algn="l"/>
              </a:tabLst>
            </a:pPr>
            <a:r>
              <a:rPr lang="en-GB" sz="3200" dirty="0" smtClean="0"/>
              <a:t>~ 20% from other specialists: care of the elderly/medicine, ENT surgery, orthopaedics, neurosurgery, </a:t>
            </a:r>
          </a:p>
          <a:p>
            <a:pPr marL="344488" indent="-344488">
              <a:spcBef>
                <a:spcPts val="0"/>
              </a:spcBef>
              <a:buNone/>
              <a:tabLst>
                <a:tab pos="2225675" algn="l"/>
              </a:tabLst>
            </a:pPr>
            <a:endParaRPr lang="en-GB" sz="2000" dirty="0" smtClean="0"/>
          </a:p>
          <a:p>
            <a:pPr marL="344488" indent="-344488">
              <a:spcBef>
                <a:spcPts val="0"/>
              </a:spcBef>
              <a:buNone/>
              <a:tabLst>
                <a:tab pos="2225675" algn="l"/>
              </a:tabLst>
            </a:pPr>
            <a:r>
              <a:rPr lang="en-GB" sz="3200" dirty="0" smtClean="0"/>
              <a:t>~ 5% from primary care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454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My Documents\My Pictures\North_of_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9" b="39758"/>
          <a:stretch>
            <a:fillRect/>
          </a:stretch>
        </p:blipFill>
        <p:spPr bwMode="auto">
          <a:xfrm>
            <a:off x="76200" y="1121092"/>
            <a:ext cx="8991600" cy="545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06400" y="285750"/>
            <a:ext cx="833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4400" dirty="0" smtClean="0"/>
              <a:t>Our Patch</a:t>
            </a:r>
            <a:endParaRPr lang="en-US" altLang="en-US" sz="4400" dirty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2743200" y="1121092"/>
            <a:ext cx="2819400" cy="33366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1320800" y="5143500"/>
            <a:ext cx="6451600" cy="1314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200400" y="5035851"/>
            <a:ext cx="6928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9600" dirty="0">
                <a:solidFill>
                  <a:srgbClr val="FFFF00"/>
                </a:solidFill>
              </a:rPr>
              <a:t>®</a:t>
            </a:r>
            <a:endParaRPr lang="en-GB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239000" cy="762000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/>
                </a:solidFill>
                <a:latin typeface="+mn-lt"/>
              </a:rPr>
              <a:t>MND presentations:</a:t>
            </a:r>
            <a:endParaRPr lang="en-GB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r>
              <a:rPr lang="en-GB" sz="3200" b="1" dirty="0" smtClean="0"/>
              <a:t>~ 80% spinal or limb onset</a:t>
            </a:r>
          </a:p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endParaRPr lang="en-GB" sz="800" dirty="0" smtClean="0"/>
          </a:p>
          <a:p>
            <a:pPr marL="457200" indent="-457200">
              <a:spcBef>
                <a:spcPts val="0"/>
              </a:spcBef>
              <a:buNone/>
              <a:tabLst>
                <a:tab pos="1147763" algn="l"/>
              </a:tabLst>
            </a:pPr>
            <a:r>
              <a:rPr lang="en-GB" sz="3200" dirty="0"/>
              <a:t>	</a:t>
            </a:r>
            <a:r>
              <a:rPr lang="en-GB" sz="3200" dirty="0" smtClean="0"/>
              <a:t>ALS – amyotrophic lateral sclerosis</a:t>
            </a:r>
          </a:p>
          <a:p>
            <a:pPr marL="457200" indent="-457200">
              <a:spcBef>
                <a:spcPts val="0"/>
              </a:spcBef>
              <a:buNone/>
              <a:tabLst>
                <a:tab pos="1147763" algn="l"/>
              </a:tabLst>
            </a:pPr>
            <a:r>
              <a:rPr lang="en-GB" sz="3200" dirty="0"/>
              <a:t>	</a:t>
            </a:r>
            <a:r>
              <a:rPr lang="en-GB" sz="3200" dirty="0" smtClean="0"/>
              <a:t>PMA - progressive muscular atrophy or predominantly LMN (</a:t>
            </a:r>
            <a:r>
              <a:rPr lang="en-GB" sz="3200" dirty="0" err="1" smtClean="0"/>
              <a:t>pLMN</a:t>
            </a:r>
            <a:r>
              <a:rPr lang="en-GB" sz="3200" dirty="0" smtClean="0"/>
              <a:t>, flail arm, flail leg), </a:t>
            </a:r>
          </a:p>
          <a:p>
            <a:pPr marL="457200" indent="-457200">
              <a:spcBef>
                <a:spcPts val="0"/>
              </a:spcBef>
              <a:buNone/>
              <a:tabLst>
                <a:tab pos="1147763" algn="l"/>
              </a:tabLst>
            </a:pPr>
            <a:r>
              <a:rPr lang="en-GB" sz="3200" dirty="0" smtClean="0"/>
              <a:t>	PLS - primary lateral sclerosis or predominantly UMN (</a:t>
            </a:r>
            <a:r>
              <a:rPr lang="en-GB" sz="3200" dirty="0" err="1" smtClean="0"/>
              <a:t>pUMN</a:t>
            </a:r>
            <a:r>
              <a:rPr lang="en-GB" sz="3200" dirty="0" smtClean="0"/>
              <a:t>)</a:t>
            </a:r>
          </a:p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r>
              <a:rPr lang="en-GB" sz="3200" b="1" dirty="0" smtClean="0"/>
              <a:t>~ 20% speech onset</a:t>
            </a:r>
          </a:p>
          <a:p>
            <a:pPr marL="0" indent="0">
              <a:spcBef>
                <a:spcPts val="0"/>
              </a:spcBef>
              <a:buNone/>
              <a:tabLst>
                <a:tab pos="2225675" algn="l"/>
              </a:tabLst>
            </a:pPr>
            <a:endParaRPr lang="en-GB" sz="800" b="1" dirty="0" smtClean="0"/>
          </a:p>
          <a:p>
            <a:pPr marL="457200" indent="-457200">
              <a:spcBef>
                <a:spcPts val="0"/>
              </a:spcBef>
              <a:buNone/>
              <a:tabLst>
                <a:tab pos="1198563" algn="l"/>
              </a:tabLst>
            </a:pPr>
            <a:r>
              <a:rPr lang="en-GB" sz="3200" dirty="0"/>
              <a:t>	</a:t>
            </a:r>
            <a:r>
              <a:rPr lang="en-GB" sz="3200" dirty="0" smtClean="0"/>
              <a:t>Bulbar onset MND</a:t>
            </a:r>
          </a:p>
          <a:p>
            <a:pPr marL="457200" indent="-457200">
              <a:spcBef>
                <a:spcPts val="0"/>
              </a:spcBef>
              <a:buNone/>
              <a:tabLst>
                <a:tab pos="1198563" algn="l"/>
              </a:tabLst>
            </a:pPr>
            <a:r>
              <a:rPr lang="en-GB" sz="3200" dirty="0"/>
              <a:t>	</a:t>
            </a:r>
            <a:r>
              <a:rPr lang="en-GB" sz="3200" dirty="0" smtClean="0"/>
              <a:t>PBP - </a:t>
            </a:r>
            <a:r>
              <a:rPr lang="en-GB" sz="3200" dirty="0"/>
              <a:t>progressive bulbar palsy 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37798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ND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29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/>
          <p:cNvSpPr>
            <a:spLocks/>
          </p:cNvSpPr>
          <p:nvPr/>
        </p:nvSpPr>
        <p:spPr bwMode="auto">
          <a:xfrm>
            <a:off x="1935163" y="298450"/>
            <a:ext cx="5272087" cy="2370138"/>
          </a:xfrm>
          <a:custGeom>
            <a:avLst/>
            <a:gdLst>
              <a:gd name="T0" fmla="*/ 1191 w 2491"/>
              <a:gd name="T1" fmla="*/ 1288 h 1990"/>
              <a:gd name="T2" fmla="*/ 877 w 2491"/>
              <a:gd name="T3" fmla="*/ 1278 h 1990"/>
              <a:gd name="T4" fmla="*/ 751 w 2491"/>
              <a:gd name="T5" fmla="*/ 1205 h 1990"/>
              <a:gd name="T6" fmla="*/ 646 w 2491"/>
              <a:gd name="T7" fmla="*/ 1173 h 1990"/>
              <a:gd name="T8" fmla="*/ 521 w 2491"/>
              <a:gd name="T9" fmla="*/ 1121 h 1990"/>
              <a:gd name="T10" fmla="*/ 343 w 2491"/>
              <a:gd name="T11" fmla="*/ 964 h 1990"/>
              <a:gd name="T12" fmla="*/ 207 w 2491"/>
              <a:gd name="T13" fmla="*/ 870 h 1990"/>
              <a:gd name="T14" fmla="*/ 175 w 2491"/>
              <a:gd name="T15" fmla="*/ 838 h 1990"/>
              <a:gd name="T16" fmla="*/ 133 w 2491"/>
              <a:gd name="T17" fmla="*/ 817 h 1990"/>
              <a:gd name="T18" fmla="*/ 29 w 2491"/>
              <a:gd name="T19" fmla="*/ 692 h 1990"/>
              <a:gd name="T20" fmla="*/ 18 w 2491"/>
              <a:gd name="T21" fmla="*/ 650 h 1990"/>
              <a:gd name="T22" fmla="*/ 196 w 2491"/>
              <a:gd name="T23" fmla="*/ 63 h 1990"/>
              <a:gd name="T24" fmla="*/ 573 w 2491"/>
              <a:gd name="T25" fmla="*/ 0 h 1990"/>
              <a:gd name="T26" fmla="*/ 1034 w 2491"/>
              <a:gd name="T27" fmla="*/ 32 h 1990"/>
              <a:gd name="T28" fmla="*/ 1369 w 2491"/>
              <a:gd name="T29" fmla="*/ 105 h 1990"/>
              <a:gd name="T30" fmla="*/ 1641 w 2491"/>
              <a:gd name="T31" fmla="*/ 157 h 1990"/>
              <a:gd name="T32" fmla="*/ 1704 w 2491"/>
              <a:gd name="T33" fmla="*/ 199 h 1990"/>
              <a:gd name="T34" fmla="*/ 1851 w 2491"/>
              <a:gd name="T35" fmla="*/ 252 h 1990"/>
              <a:gd name="T36" fmla="*/ 1924 w 2491"/>
              <a:gd name="T37" fmla="*/ 304 h 1990"/>
              <a:gd name="T38" fmla="*/ 2008 w 2491"/>
              <a:gd name="T39" fmla="*/ 346 h 1990"/>
              <a:gd name="T40" fmla="*/ 2155 w 2491"/>
              <a:gd name="T41" fmla="*/ 503 h 1990"/>
              <a:gd name="T42" fmla="*/ 2207 w 2491"/>
              <a:gd name="T43" fmla="*/ 555 h 1990"/>
              <a:gd name="T44" fmla="*/ 2301 w 2491"/>
              <a:gd name="T45" fmla="*/ 723 h 1990"/>
              <a:gd name="T46" fmla="*/ 2406 w 2491"/>
              <a:gd name="T47" fmla="*/ 911 h 1990"/>
              <a:gd name="T48" fmla="*/ 2469 w 2491"/>
              <a:gd name="T49" fmla="*/ 1184 h 1990"/>
              <a:gd name="T50" fmla="*/ 2406 w 2491"/>
              <a:gd name="T51" fmla="*/ 1676 h 1990"/>
              <a:gd name="T52" fmla="*/ 2395 w 2491"/>
              <a:gd name="T53" fmla="*/ 1707 h 1990"/>
              <a:gd name="T54" fmla="*/ 2364 w 2491"/>
              <a:gd name="T55" fmla="*/ 1728 h 1990"/>
              <a:gd name="T56" fmla="*/ 2312 w 2491"/>
              <a:gd name="T57" fmla="*/ 1802 h 1990"/>
              <a:gd name="T58" fmla="*/ 2081 w 2491"/>
              <a:gd name="T59" fmla="*/ 1969 h 1990"/>
              <a:gd name="T60" fmla="*/ 1997 w 2491"/>
              <a:gd name="T61" fmla="*/ 1990 h 1990"/>
              <a:gd name="T62" fmla="*/ 1222 w 2491"/>
              <a:gd name="T63" fmla="*/ 1938 h 1990"/>
              <a:gd name="T64" fmla="*/ 961 w 2491"/>
              <a:gd name="T65" fmla="*/ 1875 h 1990"/>
              <a:gd name="T66" fmla="*/ 929 w 2491"/>
              <a:gd name="T67" fmla="*/ 1854 h 1990"/>
              <a:gd name="T68" fmla="*/ 898 w 2491"/>
              <a:gd name="T69" fmla="*/ 1844 h 1990"/>
              <a:gd name="T70" fmla="*/ 625 w 2491"/>
              <a:gd name="T71" fmla="*/ 1540 h 1990"/>
              <a:gd name="T72" fmla="*/ 573 w 2491"/>
              <a:gd name="T73" fmla="*/ 1341 h 1990"/>
              <a:gd name="T74" fmla="*/ 573 w 2491"/>
              <a:gd name="T75" fmla="*/ 1163 h 1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91" h="1990">
                <a:moveTo>
                  <a:pt x="1191" y="1288"/>
                </a:moveTo>
                <a:cubicBezTo>
                  <a:pt x="1086" y="1285"/>
                  <a:pt x="981" y="1287"/>
                  <a:pt x="877" y="1278"/>
                </a:cubicBezTo>
                <a:cubicBezTo>
                  <a:pt x="835" y="1274"/>
                  <a:pt x="790" y="1222"/>
                  <a:pt x="751" y="1205"/>
                </a:cubicBezTo>
                <a:cubicBezTo>
                  <a:pt x="717" y="1190"/>
                  <a:pt x="681" y="1185"/>
                  <a:pt x="646" y="1173"/>
                </a:cubicBezTo>
                <a:cubicBezTo>
                  <a:pt x="603" y="1158"/>
                  <a:pt x="564" y="1135"/>
                  <a:pt x="521" y="1121"/>
                </a:cubicBezTo>
                <a:cubicBezTo>
                  <a:pt x="464" y="1064"/>
                  <a:pt x="409" y="1013"/>
                  <a:pt x="343" y="964"/>
                </a:cubicBezTo>
                <a:cubicBezTo>
                  <a:pt x="296" y="929"/>
                  <a:pt x="264" y="888"/>
                  <a:pt x="207" y="870"/>
                </a:cubicBezTo>
                <a:cubicBezTo>
                  <a:pt x="196" y="859"/>
                  <a:pt x="187" y="847"/>
                  <a:pt x="175" y="838"/>
                </a:cubicBezTo>
                <a:cubicBezTo>
                  <a:pt x="162" y="829"/>
                  <a:pt x="144" y="828"/>
                  <a:pt x="133" y="817"/>
                </a:cubicBezTo>
                <a:cubicBezTo>
                  <a:pt x="95" y="779"/>
                  <a:pt x="67" y="730"/>
                  <a:pt x="29" y="692"/>
                </a:cubicBezTo>
                <a:cubicBezTo>
                  <a:pt x="25" y="678"/>
                  <a:pt x="18" y="664"/>
                  <a:pt x="18" y="650"/>
                </a:cubicBezTo>
                <a:cubicBezTo>
                  <a:pt x="18" y="512"/>
                  <a:pt x="0" y="151"/>
                  <a:pt x="196" y="63"/>
                </a:cubicBezTo>
                <a:cubicBezTo>
                  <a:pt x="306" y="14"/>
                  <a:pt x="455" y="11"/>
                  <a:pt x="573" y="0"/>
                </a:cubicBezTo>
                <a:cubicBezTo>
                  <a:pt x="739" y="6"/>
                  <a:pt x="877" y="6"/>
                  <a:pt x="1034" y="32"/>
                </a:cubicBezTo>
                <a:cubicBezTo>
                  <a:pt x="1147" y="51"/>
                  <a:pt x="1256" y="87"/>
                  <a:pt x="1369" y="105"/>
                </a:cubicBezTo>
                <a:cubicBezTo>
                  <a:pt x="1455" y="136"/>
                  <a:pt x="1551" y="145"/>
                  <a:pt x="1641" y="157"/>
                </a:cubicBezTo>
                <a:cubicBezTo>
                  <a:pt x="1662" y="171"/>
                  <a:pt x="1680" y="192"/>
                  <a:pt x="1704" y="199"/>
                </a:cubicBezTo>
                <a:cubicBezTo>
                  <a:pt x="1758" y="215"/>
                  <a:pt x="1801" y="224"/>
                  <a:pt x="1851" y="252"/>
                </a:cubicBezTo>
                <a:cubicBezTo>
                  <a:pt x="1877" y="267"/>
                  <a:pt x="1897" y="291"/>
                  <a:pt x="1924" y="304"/>
                </a:cubicBezTo>
                <a:cubicBezTo>
                  <a:pt x="1952" y="318"/>
                  <a:pt x="1980" y="332"/>
                  <a:pt x="2008" y="346"/>
                </a:cubicBezTo>
                <a:cubicBezTo>
                  <a:pt x="2073" y="379"/>
                  <a:pt x="2111" y="451"/>
                  <a:pt x="2155" y="503"/>
                </a:cubicBezTo>
                <a:cubicBezTo>
                  <a:pt x="2171" y="522"/>
                  <a:pt x="2191" y="536"/>
                  <a:pt x="2207" y="555"/>
                </a:cubicBezTo>
                <a:cubicBezTo>
                  <a:pt x="2249" y="603"/>
                  <a:pt x="2266" y="671"/>
                  <a:pt x="2301" y="723"/>
                </a:cubicBezTo>
                <a:cubicBezTo>
                  <a:pt x="2343" y="785"/>
                  <a:pt x="2378" y="841"/>
                  <a:pt x="2406" y="911"/>
                </a:cubicBezTo>
                <a:cubicBezTo>
                  <a:pt x="2441" y="998"/>
                  <a:pt x="2445" y="1094"/>
                  <a:pt x="2469" y="1184"/>
                </a:cubicBezTo>
                <a:cubicBezTo>
                  <a:pt x="2462" y="1397"/>
                  <a:pt x="2491" y="1512"/>
                  <a:pt x="2406" y="1676"/>
                </a:cubicBezTo>
                <a:cubicBezTo>
                  <a:pt x="2401" y="1686"/>
                  <a:pt x="2402" y="1698"/>
                  <a:pt x="2395" y="1707"/>
                </a:cubicBezTo>
                <a:cubicBezTo>
                  <a:pt x="2387" y="1717"/>
                  <a:pt x="2373" y="1719"/>
                  <a:pt x="2364" y="1728"/>
                </a:cubicBezTo>
                <a:cubicBezTo>
                  <a:pt x="2316" y="1777"/>
                  <a:pt x="2349" y="1758"/>
                  <a:pt x="2312" y="1802"/>
                </a:cubicBezTo>
                <a:cubicBezTo>
                  <a:pt x="2248" y="1877"/>
                  <a:pt x="2161" y="1916"/>
                  <a:pt x="2081" y="1969"/>
                </a:cubicBezTo>
                <a:cubicBezTo>
                  <a:pt x="2057" y="1985"/>
                  <a:pt x="1997" y="1990"/>
                  <a:pt x="1997" y="1990"/>
                </a:cubicBezTo>
                <a:cubicBezTo>
                  <a:pt x="1737" y="1965"/>
                  <a:pt x="1484" y="1947"/>
                  <a:pt x="1222" y="1938"/>
                </a:cubicBezTo>
                <a:cubicBezTo>
                  <a:pt x="1136" y="1915"/>
                  <a:pt x="1046" y="1903"/>
                  <a:pt x="961" y="1875"/>
                </a:cubicBezTo>
                <a:cubicBezTo>
                  <a:pt x="950" y="1868"/>
                  <a:pt x="940" y="1860"/>
                  <a:pt x="929" y="1854"/>
                </a:cubicBezTo>
                <a:cubicBezTo>
                  <a:pt x="919" y="1849"/>
                  <a:pt x="907" y="1850"/>
                  <a:pt x="898" y="1844"/>
                </a:cubicBezTo>
                <a:cubicBezTo>
                  <a:pt x="807" y="1788"/>
                  <a:pt x="676" y="1641"/>
                  <a:pt x="625" y="1540"/>
                </a:cubicBezTo>
                <a:cubicBezTo>
                  <a:pt x="611" y="1483"/>
                  <a:pt x="576" y="1401"/>
                  <a:pt x="573" y="1341"/>
                </a:cubicBezTo>
                <a:cubicBezTo>
                  <a:pt x="570" y="1282"/>
                  <a:pt x="573" y="1222"/>
                  <a:pt x="573" y="11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23" name="Freeform 3"/>
          <p:cNvSpPr>
            <a:spLocks/>
          </p:cNvSpPr>
          <p:nvPr/>
        </p:nvSpPr>
        <p:spPr bwMode="auto">
          <a:xfrm>
            <a:off x="4516438" y="2606675"/>
            <a:ext cx="1446212" cy="4140200"/>
          </a:xfrm>
          <a:custGeom>
            <a:avLst/>
            <a:gdLst>
              <a:gd name="T0" fmla="*/ 97 w 683"/>
              <a:gd name="T1" fmla="*/ 0 h 3477"/>
              <a:gd name="T2" fmla="*/ 139 w 683"/>
              <a:gd name="T3" fmla="*/ 146 h 3477"/>
              <a:gd name="T4" fmla="*/ 44 w 683"/>
              <a:gd name="T5" fmla="*/ 1246 h 3477"/>
              <a:gd name="T6" fmla="*/ 65 w 683"/>
              <a:gd name="T7" fmla="*/ 2639 h 3477"/>
              <a:gd name="T8" fmla="*/ 139 w 683"/>
              <a:gd name="T9" fmla="*/ 3047 h 3477"/>
              <a:gd name="T10" fmla="*/ 222 w 683"/>
              <a:gd name="T11" fmla="*/ 3477 h 3477"/>
              <a:gd name="T12" fmla="*/ 275 w 683"/>
              <a:gd name="T13" fmla="*/ 3225 h 3477"/>
              <a:gd name="T14" fmla="*/ 212 w 683"/>
              <a:gd name="T15" fmla="*/ 1236 h 3477"/>
              <a:gd name="T16" fmla="*/ 222 w 683"/>
              <a:gd name="T17" fmla="*/ 827 h 3477"/>
              <a:gd name="T18" fmla="*/ 317 w 683"/>
              <a:gd name="T19" fmla="*/ 482 h 3477"/>
              <a:gd name="T20" fmla="*/ 421 w 683"/>
              <a:gd name="T21" fmla="*/ 157 h 3477"/>
              <a:gd name="T22" fmla="*/ 516 w 683"/>
              <a:gd name="T23" fmla="*/ 115 h 3477"/>
              <a:gd name="T24" fmla="*/ 683 w 683"/>
              <a:gd name="T25" fmla="*/ 10 h 3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3" h="3477">
                <a:moveTo>
                  <a:pt x="97" y="0"/>
                </a:moveTo>
                <a:cubicBezTo>
                  <a:pt x="109" y="49"/>
                  <a:pt x="126" y="97"/>
                  <a:pt x="139" y="146"/>
                </a:cubicBezTo>
                <a:cubicBezTo>
                  <a:pt x="171" y="519"/>
                  <a:pt x="83" y="878"/>
                  <a:pt x="44" y="1246"/>
                </a:cubicBezTo>
                <a:cubicBezTo>
                  <a:pt x="48" y="1710"/>
                  <a:pt x="0" y="2179"/>
                  <a:pt x="65" y="2639"/>
                </a:cubicBezTo>
                <a:cubicBezTo>
                  <a:pt x="84" y="2774"/>
                  <a:pt x="114" y="2912"/>
                  <a:pt x="139" y="3047"/>
                </a:cubicBezTo>
                <a:cubicBezTo>
                  <a:pt x="165" y="3189"/>
                  <a:pt x="179" y="3339"/>
                  <a:pt x="222" y="3477"/>
                </a:cubicBezTo>
                <a:cubicBezTo>
                  <a:pt x="237" y="3392"/>
                  <a:pt x="262" y="3311"/>
                  <a:pt x="275" y="3225"/>
                </a:cubicBezTo>
                <a:cubicBezTo>
                  <a:pt x="260" y="2562"/>
                  <a:pt x="230" y="1899"/>
                  <a:pt x="212" y="1236"/>
                </a:cubicBezTo>
                <a:cubicBezTo>
                  <a:pt x="215" y="1100"/>
                  <a:pt x="216" y="963"/>
                  <a:pt x="222" y="827"/>
                </a:cubicBezTo>
                <a:cubicBezTo>
                  <a:pt x="227" y="711"/>
                  <a:pt x="289" y="593"/>
                  <a:pt x="317" y="482"/>
                </a:cubicBezTo>
                <a:cubicBezTo>
                  <a:pt x="346" y="367"/>
                  <a:pt x="354" y="257"/>
                  <a:pt x="421" y="157"/>
                </a:cubicBezTo>
                <a:cubicBezTo>
                  <a:pt x="438" y="132"/>
                  <a:pt x="490" y="123"/>
                  <a:pt x="516" y="115"/>
                </a:cubicBezTo>
                <a:cubicBezTo>
                  <a:pt x="570" y="79"/>
                  <a:pt x="638" y="60"/>
                  <a:pt x="683" y="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>
            <a:off x="1538288" y="3041650"/>
            <a:ext cx="657225" cy="3055938"/>
          </a:xfrm>
          <a:custGeom>
            <a:avLst/>
            <a:gdLst>
              <a:gd name="T0" fmla="*/ 236 w 310"/>
              <a:gd name="T1" fmla="*/ 0 h 2566"/>
              <a:gd name="T2" fmla="*/ 174 w 310"/>
              <a:gd name="T3" fmla="*/ 503 h 2566"/>
              <a:gd name="T4" fmla="*/ 121 w 310"/>
              <a:gd name="T5" fmla="*/ 671 h 2566"/>
              <a:gd name="T6" fmla="*/ 17 w 310"/>
              <a:gd name="T7" fmla="*/ 1372 h 2566"/>
              <a:gd name="T8" fmla="*/ 79 w 310"/>
              <a:gd name="T9" fmla="*/ 1760 h 2566"/>
              <a:gd name="T10" fmla="*/ 142 w 310"/>
              <a:gd name="T11" fmla="*/ 1906 h 2566"/>
              <a:gd name="T12" fmla="*/ 174 w 310"/>
              <a:gd name="T13" fmla="*/ 1938 h 2566"/>
              <a:gd name="T14" fmla="*/ 216 w 310"/>
              <a:gd name="T15" fmla="*/ 2022 h 2566"/>
              <a:gd name="T16" fmla="*/ 278 w 310"/>
              <a:gd name="T17" fmla="*/ 2158 h 2566"/>
              <a:gd name="T18" fmla="*/ 310 w 310"/>
              <a:gd name="T19" fmla="*/ 2566 h 2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0" h="2566">
                <a:moveTo>
                  <a:pt x="236" y="0"/>
                </a:moveTo>
                <a:cubicBezTo>
                  <a:pt x="229" y="148"/>
                  <a:pt x="221" y="357"/>
                  <a:pt x="174" y="503"/>
                </a:cubicBezTo>
                <a:cubicBezTo>
                  <a:pt x="164" y="568"/>
                  <a:pt x="157" y="617"/>
                  <a:pt x="121" y="671"/>
                </a:cubicBezTo>
                <a:cubicBezTo>
                  <a:pt x="62" y="903"/>
                  <a:pt x="38" y="1133"/>
                  <a:pt x="17" y="1372"/>
                </a:cubicBezTo>
                <a:cubicBezTo>
                  <a:pt x="23" y="1519"/>
                  <a:pt x="0" y="1640"/>
                  <a:pt x="79" y="1760"/>
                </a:cubicBezTo>
                <a:cubicBezTo>
                  <a:pt x="93" y="1812"/>
                  <a:pt x="110" y="1862"/>
                  <a:pt x="142" y="1906"/>
                </a:cubicBezTo>
                <a:cubicBezTo>
                  <a:pt x="151" y="1918"/>
                  <a:pt x="166" y="1925"/>
                  <a:pt x="174" y="1938"/>
                </a:cubicBezTo>
                <a:cubicBezTo>
                  <a:pt x="191" y="1964"/>
                  <a:pt x="202" y="1994"/>
                  <a:pt x="216" y="2022"/>
                </a:cubicBezTo>
                <a:cubicBezTo>
                  <a:pt x="247" y="2085"/>
                  <a:pt x="262" y="2091"/>
                  <a:pt x="278" y="2158"/>
                </a:cubicBezTo>
                <a:cubicBezTo>
                  <a:pt x="285" y="2262"/>
                  <a:pt x="310" y="2443"/>
                  <a:pt x="310" y="25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25" name="Freeform 5"/>
          <p:cNvSpPr>
            <a:spLocks/>
          </p:cNvSpPr>
          <p:nvPr/>
        </p:nvSpPr>
        <p:spPr bwMode="auto">
          <a:xfrm>
            <a:off x="1930400" y="3143250"/>
            <a:ext cx="768350" cy="3011488"/>
          </a:xfrm>
          <a:custGeom>
            <a:avLst/>
            <a:gdLst>
              <a:gd name="T0" fmla="*/ 59 w 363"/>
              <a:gd name="T1" fmla="*/ 0 h 2529"/>
              <a:gd name="T2" fmla="*/ 27 w 363"/>
              <a:gd name="T3" fmla="*/ 209 h 2529"/>
              <a:gd name="T4" fmla="*/ 101 w 363"/>
              <a:gd name="T5" fmla="*/ 502 h 2529"/>
              <a:gd name="T6" fmla="*/ 195 w 363"/>
              <a:gd name="T7" fmla="*/ 639 h 2529"/>
              <a:gd name="T8" fmla="*/ 226 w 363"/>
              <a:gd name="T9" fmla="*/ 701 h 2529"/>
              <a:gd name="T10" fmla="*/ 279 w 363"/>
              <a:gd name="T11" fmla="*/ 764 h 2529"/>
              <a:gd name="T12" fmla="*/ 363 w 363"/>
              <a:gd name="T13" fmla="*/ 1057 h 2529"/>
              <a:gd name="T14" fmla="*/ 331 w 363"/>
              <a:gd name="T15" fmla="*/ 1455 h 2529"/>
              <a:gd name="T16" fmla="*/ 247 w 363"/>
              <a:gd name="T17" fmla="*/ 1759 h 2529"/>
              <a:gd name="T18" fmla="*/ 206 w 363"/>
              <a:gd name="T19" fmla="*/ 1853 h 2529"/>
              <a:gd name="T20" fmla="*/ 164 w 363"/>
              <a:gd name="T21" fmla="*/ 1916 h 2529"/>
              <a:gd name="T22" fmla="*/ 90 w 363"/>
              <a:gd name="T23" fmla="*/ 2136 h 2529"/>
              <a:gd name="T24" fmla="*/ 101 w 363"/>
              <a:gd name="T25" fmla="*/ 2314 h 2529"/>
              <a:gd name="T26" fmla="*/ 122 w 363"/>
              <a:gd name="T27" fmla="*/ 2471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3" h="2529">
                <a:moveTo>
                  <a:pt x="59" y="0"/>
                </a:moveTo>
                <a:cubicBezTo>
                  <a:pt x="50" y="70"/>
                  <a:pt x="38" y="139"/>
                  <a:pt x="27" y="209"/>
                </a:cubicBezTo>
                <a:cubicBezTo>
                  <a:pt x="33" y="326"/>
                  <a:pt x="0" y="436"/>
                  <a:pt x="101" y="502"/>
                </a:cubicBezTo>
                <a:cubicBezTo>
                  <a:pt x="130" y="546"/>
                  <a:pt x="171" y="591"/>
                  <a:pt x="195" y="639"/>
                </a:cubicBezTo>
                <a:cubicBezTo>
                  <a:pt x="217" y="682"/>
                  <a:pt x="193" y="661"/>
                  <a:pt x="226" y="701"/>
                </a:cubicBezTo>
                <a:cubicBezTo>
                  <a:pt x="299" y="790"/>
                  <a:pt x="223" y="681"/>
                  <a:pt x="279" y="764"/>
                </a:cubicBezTo>
                <a:cubicBezTo>
                  <a:pt x="309" y="861"/>
                  <a:pt x="337" y="959"/>
                  <a:pt x="363" y="1057"/>
                </a:cubicBezTo>
                <a:cubicBezTo>
                  <a:pt x="352" y="1374"/>
                  <a:pt x="355" y="1274"/>
                  <a:pt x="331" y="1455"/>
                </a:cubicBezTo>
                <a:cubicBezTo>
                  <a:pt x="317" y="1558"/>
                  <a:pt x="307" y="1670"/>
                  <a:pt x="247" y="1759"/>
                </a:cubicBezTo>
                <a:cubicBezTo>
                  <a:pt x="237" y="1790"/>
                  <a:pt x="222" y="1824"/>
                  <a:pt x="206" y="1853"/>
                </a:cubicBezTo>
                <a:cubicBezTo>
                  <a:pt x="194" y="1875"/>
                  <a:pt x="172" y="1892"/>
                  <a:pt x="164" y="1916"/>
                </a:cubicBezTo>
                <a:cubicBezTo>
                  <a:pt x="140" y="1989"/>
                  <a:pt x="116" y="2063"/>
                  <a:pt x="90" y="2136"/>
                </a:cubicBezTo>
                <a:cubicBezTo>
                  <a:pt x="94" y="2195"/>
                  <a:pt x="95" y="2255"/>
                  <a:pt x="101" y="2314"/>
                </a:cubicBezTo>
                <a:cubicBezTo>
                  <a:pt x="125" y="2529"/>
                  <a:pt x="122" y="2359"/>
                  <a:pt x="122" y="24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26" name="Freeform 6"/>
          <p:cNvSpPr>
            <a:spLocks/>
          </p:cNvSpPr>
          <p:nvPr/>
        </p:nvSpPr>
        <p:spPr bwMode="auto">
          <a:xfrm>
            <a:off x="1828800" y="3771900"/>
            <a:ext cx="147638" cy="423863"/>
          </a:xfrm>
          <a:custGeom>
            <a:avLst/>
            <a:gdLst>
              <a:gd name="T0" fmla="*/ 70 w 70"/>
              <a:gd name="T1" fmla="*/ 0 h 356"/>
              <a:gd name="T2" fmla="*/ 18 w 70"/>
              <a:gd name="T3" fmla="*/ 168 h 356"/>
              <a:gd name="T4" fmla="*/ 7 w 70"/>
              <a:gd name="T5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" h="356">
                <a:moveTo>
                  <a:pt x="70" y="0"/>
                </a:moveTo>
                <a:cubicBezTo>
                  <a:pt x="61" y="59"/>
                  <a:pt x="51" y="117"/>
                  <a:pt x="18" y="168"/>
                </a:cubicBezTo>
                <a:cubicBezTo>
                  <a:pt x="0" y="272"/>
                  <a:pt x="7" y="210"/>
                  <a:pt x="7" y="3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27" name="Freeform 7"/>
          <p:cNvSpPr>
            <a:spLocks/>
          </p:cNvSpPr>
          <p:nvPr/>
        </p:nvSpPr>
        <p:spPr bwMode="auto">
          <a:xfrm>
            <a:off x="1982788" y="4079875"/>
            <a:ext cx="149225" cy="423863"/>
          </a:xfrm>
          <a:custGeom>
            <a:avLst/>
            <a:gdLst>
              <a:gd name="T0" fmla="*/ 70 w 70"/>
              <a:gd name="T1" fmla="*/ 0 h 356"/>
              <a:gd name="T2" fmla="*/ 18 w 70"/>
              <a:gd name="T3" fmla="*/ 168 h 356"/>
              <a:gd name="T4" fmla="*/ 7 w 70"/>
              <a:gd name="T5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" h="356">
                <a:moveTo>
                  <a:pt x="70" y="0"/>
                </a:moveTo>
                <a:cubicBezTo>
                  <a:pt x="61" y="59"/>
                  <a:pt x="51" y="117"/>
                  <a:pt x="18" y="168"/>
                </a:cubicBezTo>
                <a:cubicBezTo>
                  <a:pt x="0" y="272"/>
                  <a:pt x="7" y="210"/>
                  <a:pt x="7" y="3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28" name="Freeform 8"/>
          <p:cNvSpPr>
            <a:spLocks/>
          </p:cNvSpPr>
          <p:nvPr/>
        </p:nvSpPr>
        <p:spPr bwMode="auto">
          <a:xfrm>
            <a:off x="1727200" y="4572000"/>
            <a:ext cx="147638" cy="423863"/>
          </a:xfrm>
          <a:custGeom>
            <a:avLst/>
            <a:gdLst>
              <a:gd name="T0" fmla="*/ 70 w 70"/>
              <a:gd name="T1" fmla="*/ 0 h 356"/>
              <a:gd name="T2" fmla="*/ 18 w 70"/>
              <a:gd name="T3" fmla="*/ 168 h 356"/>
              <a:gd name="T4" fmla="*/ 7 w 70"/>
              <a:gd name="T5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" h="356">
                <a:moveTo>
                  <a:pt x="70" y="0"/>
                </a:moveTo>
                <a:cubicBezTo>
                  <a:pt x="61" y="59"/>
                  <a:pt x="51" y="117"/>
                  <a:pt x="18" y="168"/>
                </a:cubicBezTo>
                <a:cubicBezTo>
                  <a:pt x="0" y="272"/>
                  <a:pt x="7" y="210"/>
                  <a:pt x="7" y="3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29" name="Freeform 9"/>
          <p:cNvSpPr>
            <a:spLocks/>
          </p:cNvSpPr>
          <p:nvPr/>
        </p:nvSpPr>
        <p:spPr bwMode="auto">
          <a:xfrm>
            <a:off x="1930400" y="4800600"/>
            <a:ext cx="147638" cy="423863"/>
          </a:xfrm>
          <a:custGeom>
            <a:avLst/>
            <a:gdLst>
              <a:gd name="T0" fmla="*/ 70 w 70"/>
              <a:gd name="T1" fmla="*/ 0 h 356"/>
              <a:gd name="T2" fmla="*/ 18 w 70"/>
              <a:gd name="T3" fmla="*/ 168 h 356"/>
              <a:gd name="T4" fmla="*/ 7 w 70"/>
              <a:gd name="T5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" h="356">
                <a:moveTo>
                  <a:pt x="70" y="0"/>
                </a:moveTo>
                <a:cubicBezTo>
                  <a:pt x="61" y="59"/>
                  <a:pt x="51" y="117"/>
                  <a:pt x="18" y="168"/>
                </a:cubicBezTo>
                <a:cubicBezTo>
                  <a:pt x="0" y="272"/>
                  <a:pt x="7" y="210"/>
                  <a:pt x="7" y="3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0" name="Freeform 10"/>
          <p:cNvSpPr>
            <a:spLocks/>
          </p:cNvSpPr>
          <p:nvPr/>
        </p:nvSpPr>
        <p:spPr bwMode="auto">
          <a:xfrm>
            <a:off x="1727200" y="4229100"/>
            <a:ext cx="147638" cy="423863"/>
          </a:xfrm>
          <a:custGeom>
            <a:avLst/>
            <a:gdLst>
              <a:gd name="T0" fmla="*/ 70 w 70"/>
              <a:gd name="T1" fmla="*/ 0 h 356"/>
              <a:gd name="T2" fmla="*/ 18 w 70"/>
              <a:gd name="T3" fmla="*/ 168 h 356"/>
              <a:gd name="T4" fmla="*/ 7 w 70"/>
              <a:gd name="T5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" h="356">
                <a:moveTo>
                  <a:pt x="70" y="0"/>
                </a:moveTo>
                <a:cubicBezTo>
                  <a:pt x="61" y="59"/>
                  <a:pt x="51" y="117"/>
                  <a:pt x="18" y="168"/>
                </a:cubicBezTo>
                <a:cubicBezTo>
                  <a:pt x="0" y="272"/>
                  <a:pt x="7" y="210"/>
                  <a:pt x="7" y="3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1" name="Freeform 11"/>
          <p:cNvSpPr>
            <a:spLocks/>
          </p:cNvSpPr>
          <p:nvPr/>
        </p:nvSpPr>
        <p:spPr bwMode="auto">
          <a:xfrm>
            <a:off x="2239963" y="4189413"/>
            <a:ext cx="88900" cy="323850"/>
          </a:xfrm>
          <a:custGeom>
            <a:avLst/>
            <a:gdLst>
              <a:gd name="T0" fmla="*/ 42 w 42"/>
              <a:gd name="T1" fmla="*/ 0 h 272"/>
              <a:gd name="T2" fmla="*/ 0 w 42"/>
              <a:gd name="T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" h="272">
                <a:moveTo>
                  <a:pt x="42" y="0"/>
                </a:moveTo>
                <a:cubicBezTo>
                  <a:pt x="36" y="103"/>
                  <a:pt x="42" y="183"/>
                  <a:pt x="0" y="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2" name="Freeform 12"/>
          <p:cNvSpPr>
            <a:spLocks/>
          </p:cNvSpPr>
          <p:nvPr/>
        </p:nvSpPr>
        <p:spPr bwMode="auto">
          <a:xfrm>
            <a:off x="2443163" y="4303713"/>
            <a:ext cx="88900" cy="323850"/>
          </a:xfrm>
          <a:custGeom>
            <a:avLst/>
            <a:gdLst>
              <a:gd name="T0" fmla="*/ 42 w 42"/>
              <a:gd name="T1" fmla="*/ 0 h 272"/>
              <a:gd name="T2" fmla="*/ 0 w 42"/>
              <a:gd name="T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" h="272">
                <a:moveTo>
                  <a:pt x="42" y="0"/>
                </a:moveTo>
                <a:cubicBezTo>
                  <a:pt x="36" y="103"/>
                  <a:pt x="42" y="183"/>
                  <a:pt x="0" y="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3" name="Freeform 13"/>
          <p:cNvSpPr>
            <a:spLocks/>
          </p:cNvSpPr>
          <p:nvPr/>
        </p:nvSpPr>
        <p:spPr bwMode="auto">
          <a:xfrm>
            <a:off x="2336800" y="4743450"/>
            <a:ext cx="88900" cy="323850"/>
          </a:xfrm>
          <a:custGeom>
            <a:avLst/>
            <a:gdLst>
              <a:gd name="T0" fmla="*/ 42 w 42"/>
              <a:gd name="T1" fmla="*/ 0 h 272"/>
              <a:gd name="T2" fmla="*/ 0 w 42"/>
              <a:gd name="T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" h="272">
                <a:moveTo>
                  <a:pt x="42" y="0"/>
                </a:moveTo>
                <a:cubicBezTo>
                  <a:pt x="36" y="103"/>
                  <a:pt x="42" y="183"/>
                  <a:pt x="0" y="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4" name="Freeform 14"/>
          <p:cNvSpPr>
            <a:spLocks/>
          </p:cNvSpPr>
          <p:nvPr/>
        </p:nvSpPr>
        <p:spPr bwMode="auto">
          <a:xfrm>
            <a:off x="2133600" y="5143500"/>
            <a:ext cx="88900" cy="323850"/>
          </a:xfrm>
          <a:custGeom>
            <a:avLst/>
            <a:gdLst>
              <a:gd name="T0" fmla="*/ 42 w 42"/>
              <a:gd name="T1" fmla="*/ 0 h 272"/>
              <a:gd name="T2" fmla="*/ 0 w 42"/>
              <a:gd name="T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" h="272">
                <a:moveTo>
                  <a:pt x="42" y="0"/>
                </a:moveTo>
                <a:cubicBezTo>
                  <a:pt x="36" y="103"/>
                  <a:pt x="42" y="183"/>
                  <a:pt x="0" y="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5" name="Oval 15"/>
          <p:cNvSpPr>
            <a:spLocks noChangeArrowheads="1"/>
          </p:cNvSpPr>
          <p:nvPr/>
        </p:nvSpPr>
        <p:spPr bwMode="auto">
          <a:xfrm>
            <a:off x="3962400" y="400050"/>
            <a:ext cx="5080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336" name="Oval 16"/>
          <p:cNvSpPr>
            <a:spLocks noChangeArrowheads="1"/>
          </p:cNvSpPr>
          <p:nvPr/>
        </p:nvSpPr>
        <p:spPr bwMode="auto">
          <a:xfrm>
            <a:off x="4787900" y="5229225"/>
            <a:ext cx="200025" cy="1158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GB" altLang="en-US">
              <a:solidFill>
                <a:srgbClr val="FF3300"/>
              </a:solidFill>
            </a:endParaRPr>
          </a:p>
        </p:txBody>
      </p:sp>
      <p:sp>
        <p:nvSpPr>
          <p:cNvPr id="56337" name="Freeform 17"/>
          <p:cNvSpPr>
            <a:spLocks/>
          </p:cNvSpPr>
          <p:nvPr/>
        </p:nvSpPr>
        <p:spPr bwMode="auto">
          <a:xfrm>
            <a:off x="4278313" y="574675"/>
            <a:ext cx="776287" cy="4741863"/>
          </a:xfrm>
          <a:custGeom>
            <a:avLst/>
            <a:gdLst>
              <a:gd name="T0" fmla="*/ 0 w 367"/>
              <a:gd name="T1" fmla="*/ 0 h 3983"/>
              <a:gd name="T2" fmla="*/ 105 w 367"/>
              <a:gd name="T3" fmla="*/ 377 h 3983"/>
              <a:gd name="T4" fmla="*/ 147 w 367"/>
              <a:gd name="T5" fmla="*/ 502 h 3983"/>
              <a:gd name="T6" fmla="*/ 241 w 367"/>
              <a:gd name="T7" fmla="*/ 869 h 3983"/>
              <a:gd name="T8" fmla="*/ 335 w 367"/>
              <a:gd name="T9" fmla="*/ 1204 h 3983"/>
              <a:gd name="T10" fmla="*/ 367 w 367"/>
              <a:gd name="T11" fmla="*/ 1822 h 3983"/>
              <a:gd name="T12" fmla="*/ 335 w 367"/>
              <a:gd name="T13" fmla="*/ 2230 h 3983"/>
              <a:gd name="T14" fmla="*/ 304 w 367"/>
              <a:gd name="T15" fmla="*/ 2377 h 3983"/>
              <a:gd name="T16" fmla="*/ 262 w 367"/>
              <a:gd name="T17" fmla="*/ 2754 h 3983"/>
              <a:gd name="T18" fmla="*/ 220 w 367"/>
              <a:gd name="T19" fmla="*/ 3089 h 3983"/>
              <a:gd name="T20" fmla="*/ 252 w 367"/>
              <a:gd name="T21" fmla="*/ 3519 h 3983"/>
              <a:gd name="T22" fmla="*/ 283 w 367"/>
              <a:gd name="T23" fmla="*/ 3885 h 3983"/>
              <a:gd name="T24" fmla="*/ 273 w 367"/>
              <a:gd name="T25" fmla="*/ 3927 h 3983"/>
              <a:gd name="T26" fmla="*/ 273 w 367"/>
              <a:gd name="T27" fmla="*/ 3937 h 3983"/>
              <a:gd name="T28" fmla="*/ 283 w 367"/>
              <a:gd name="T29" fmla="*/ 3906 h 3983"/>
              <a:gd name="T30" fmla="*/ 304 w 367"/>
              <a:gd name="T31" fmla="*/ 3937 h 3983"/>
              <a:gd name="T32" fmla="*/ 346 w 367"/>
              <a:gd name="T33" fmla="*/ 3969 h 3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7" h="3983">
                <a:moveTo>
                  <a:pt x="0" y="0"/>
                </a:moveTo>
                <a:cubicBezTo>
                  <a:pt x="44" y="123"/>
                  <a:pt x="64" y="253"/>
                  <a:pt x="105" y="377"/>
                </a:cubicBezTo>
                <a:cubicBezTo>
                  <a:pt x="120" y="421"/>
                  <a:pt x="120" y="463"/>
                  <a:pt x="147" y="502"/>
                </a:cubicBezTo>
                <a:cubicBezTo>
                  <a:pt x="176" y="625"/>
                  <a:pt x="205" y="748"/>
                  <a:pt x="241" y="869"/>
                </a:cubicBezTo>
                <a:cubicBezTo>
                  <a:pt x="274" y="980"/>
                  <a:pt x="313" y="1089"/>
                  <a:pt x="335" y="1204"/>
                </a:cubicBezTo>
                <a:cubicBezTo>
                  <a:pt x="343" y="1406"/>
                  <a:pt x="332" y="1623"/>
                  <a:pt x="367" y="1822"/>
                </a:cubicBezTo>
                <a:cubicBezTo>
                  <a:pt x="359" y="1957"/>
                  <a:pt x="348" y="2096"/>
                  <a:pt x="335" y="2230"/>
                </a:cubicBezTo>
                <a:cubicBezTo>
                  <a:pt x="330" y="2277"/>
                  <a:pt x="312" y="2329"/>
                  <a:pt x="304" y="2377"/>
                </a:cubicBezTo>
                <a:cubicBezTo>
                  <a:pt x="295" y="2569"/>
                  <a:pt x="285" y="2598"/>
                  <a:pt x="262" y="2754"/>
                </a:cubicBezTo>
                <a:cubicBezTo>
                  <a:pt x="255" y="2869"/>
                  <a:pt x="249" y="2978"/>
                  <a:pt x="220" y="3089"/>
                </a:cubicBezTo>
                <a:cubicBezTo>
                  <a:pt x="222" y="3111"/>
                  <a:pt x="248" y="3446"/>
                  <a:pt x="252" y="3519"/>
                </a:cubicBezTo>
                <a:cubicBezTo>
                  <a:pt x="259" y="3652"/>
                  <a:pt x="253" y="3761"/>
                  <a:pt x="283" y="3885"/>
                </a:cubicBezTo>
                <a:cubicBezTo>
                  <a:pt x="280" y="3899"/>
                  <a:pt x="280" y="3915"/>
                  <a:pt x="273" y="3927"/>
                </a:cubicBezTo>
                <a:cubicBezTo>
                  <a:pt x="261" y="3948"/>
                  <a:pt x="203" y="3983"/>
                  <a:pt x="273" y="3937"/>
                </a:cubicBezTo>
                <a:cubicBezTo>
                  <a:pt x="276" y="3927"/>
                  <a:pt x="272" y="3906"/>
                  <a:pt x="283" y="3906"/>
                </a:cubicBezTo>
                <a:cubicBezTo>
                  <a:pt x="295" y="3906"/>
                  <a:pt x="295" y="3928"/>
                  <a:pt x="304" y="3937"/>
                </a:cubicBezTo>
                <a:cubicBezTo>
                  <a:pt x="316" y="3949"/>
                  <a:pt x="334" y="3957"/>
                  <a:pt x="346" y="396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666456" y="1002268"/>
            <a:ext cx="375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upper motor neurone</a:t>
            </a:r>
            <a:endParaRPr lang="en-US" altLang="en-US" b="1" dirty="0"/>
          </a:p>
        </p:txBody>
      </p:sp>
      <p:sp>
        <p:nvSpPr>
          <p:cNvPr id="56339" name="Freeform 19"/>
          <p:cNvSpPr>
            <a:spLocks/>
          </p:cNvSpPr>
          <p:nvPr/>
        </p:nvSpPr>
        <p:spPr bwMode="auto">
          <a:xfrm>
            <a:off x="2411413" y="4365625"/>
            <a:ext cx="2443162" cy="993775"/>
          </a:xfrm>
          <a:custGeom>
            <a:avLst/>
            <a:gdLst>
              <a:gd name="T0" fmla="*/ 1154 w 1154"/>
              <a:gd name="T1" fmla="*/ 775 h 835"/>
              <a:gd name="T2" fmla="*/ 965 w 1154"/>
              <a:gd name="T3" fmla="*/ 828 h 835"/>
              <a:gd name="T4" fmla="*/ 746 w 1154"/>
              <a:gd name="T5" fmla="*/ 744 h 835"/>
              <a:gd name="T6" fmla="*/ 547 w 1154"/>
              <a:gd name="T7" fmla="*/ 503 h 835"/>
              <a:gd name="T8" fmla="*/ 494 w 1154"/>
              <a:gd name="T9" fmla="*/ 440 h 835"/>
              <a:gd name="T10" fmla="*/ 473 w 1154"/>
              <a:gd name="T11" fmla="*/ 409 h 835"/>
              <a:gd name="T12" fmla="*/ 379 w 1154"/>
              <a:gd name="T13" fmla="*/ 336 h 835"/>
              <a:gd name="T14" fmla="*/ 264 w 1154"/>
              <a:gd name="T15" fmla="*/ 210 h 835"/>
              <a:gd name="T16" fmla="*/ 96 w 1154"/>
              <a:gd name="T17" fmla="*/ 105 h 835"/>
              <a:gd name="T18" fmla="*/ 65 w 1154"/>
              <a:gd name="T19" fmla="*/ 74 h 835"/>
              <a:gd name="T20" fmla="*/ 33 w 1154"/>
              <a:gd name="T21" fmla="*/ 210 h 835"/>
              <a:gd name="T22" fmla="*/ 12 w 1154"/>
              <a:gd name="T23" fmla="*/ 241 h 835"/>
              <a:gd name="T24" fmla="*/ 75 w 1154"/>
              <a:gd name="T25" fmla="*/ 199 h 835"/>
              <a:gd name="T26" fmla="*/ 75 w 1154"/>
              <a:gd name="T27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4" h="835">
                <a:moveTo>
                  <a:pt x="1154" y="775"/>
                </a:moveTo>
                <a:cubicBezTo>
                  <a:pt x="1090" y="792"/>
                  <a:pt x="1030" y="815"/>
                  <a:pt x="965" y="828"/>
                </a:cubicBezTo>
                <a:cubicBezTo>
                  <a:pt x="844" y="817"/>
                  <a:pt x="813" y="835"/>
                  <a:pt x="746" y="744"/>
                </a:cubicBezTo>
                <a:cubicBezTo>
                  <a:pt x="711" y="644"/>
                  <a:pt x="629" y="567"/>
                  <a:pt x="547" y="503"/>
                </a:cubicBezTo>
                <a:cubicBezTo>
                  <a:pt x="503" y="414"/>
                  <a:pt x="553" y="498"/>
                  <a:pt x="494" y="440"/>
                </a:cubicBezTo>
                <a:cubicBezTo>
                  <a:pt x="485" y="431"/>
                  <a:pt x="481" y="419"/>
                  <a:pt x="473" y="409"/>
                </a:cubicBezTo>
                <a:cubicBezTo>
                  <a:pt x="440" y="369"/>
                  <a:pt x="428" y="368"/>
                  <a:pt x="379" y="336"/>
                </a:cubicBezTo>
                <a:cubicBezTo>
                  <a:pt x="325" y="301"/>
                  <a:pt x="306" y="247"/>
                  <a:pt x="264" y="210"/>
                </a:cubicBezTo>
                <a:cubicBezTo>
                  <a:pt x="214" y="166"/>
                  <a:pt x="151" y="141"/>
                  <a:pt x="96" y="105"/>
                </a:cubicBezTo>
                <a:cubicBezTo>
                  <a:pt x="71" y="31"/>
                  <a:pt x="82" y="21"/>
                  <a:pt x="65" y="74"/>
                </a:cubicBezTo>
                <a:cubicBezTo>
                  <a:pt x="77" y="137"/>
                  <a:pt x="93" y="171"/>
                  <a:pt x="33" y="210"/>
                </a:cubicBezTo>
                <a:cubicBezTo>
                  <a:pt x="26" y="220"/>
                  <a:pt x="0" y="244"/>
                  <a:pt x="12" y="241"/>
                </a:cubicBezTo>
                <a:cubicBezTo>
                  <a:pt x="36" y="235"/>
                  <a:pt x="75" y="199"/>
                  <a:pt x="75" y="199"/>
                </a:cubicBezTo>
                <a:cubicBezTo>
                  <a:pt x="98" y="133"/>
                  <a:pt x="75" y="70"/>
                  <a:pt x="75" y="0"/>
                </a:cubicBez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2454956" y="5359400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lower motor neurone</a:t>
            </a:r>
            <a:endParaRPr lang="en-US" altLang="en-US" b="1" dirty="0"/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2132013" y="405493"/>
            <a:ext cx="172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FF3300"/>
                </a:solidFill>
              </a:rPr>
              <a:t>BRAIN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5181600" y="394335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FF3300"/>
                </a:solidFill>
              </a:rPr>
              <a:t>SPINAL</a:t>
            </a:r>
            <a:r>
              <a:rPr lang="en-GB" altLang="en-US" b="1" dirty="0"/>
              <a:t> </a:t>
            </a:r>
            <a:r>
              <a:rPr lang="en-GB" altLang="en-US" b="1" dirty="0">
                <a:solidFill>
                  <a:srgbClr val="FF3300"/>
                </a:solidFill>
              </a:rPr>
              <a:t>CORD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349931" y="3857047"/>
            <a:ext cx="12210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FF3300"/>
                </a:solidFill>
              </a:rPr>
              <a:t>MUSCLE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58200" cy="1143000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/>
                </a:solidFill>
                <a:latin typeface="+mn-lt"/>
              </a:rPr>
              <a:t>What I tell patients, their families and carers</a:t>
            </a:r>
            <a:endParaRPr lang="en-GB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534400" cy="38100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  <a:tabLst>
                <a:tab pos="2225675" algn="l"/>
              </a:tabLst>
            </a:pPr>
            <a:r>
              <a:rPr lang="en-GB" sz="3200" dirty="0" smtClean="0"/>
              <a:t>I confirm the diagnosis of MND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  <a:tabLst>
                <a:tab pos="2225675" algn="l"/>
              </a:tabLst>
            </a:pPr>
            <a:endParaRPr lang="en-GB" sz="20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tabLst>
                <a:tab pos="2225675" algn="l"/>
              </a:tabLst>
            </a:pPr>
            <a:r>
              <a:rPr lang="en-GB" sz="3200" dirty="0" smtClean="0"/>
              <a:t>No alternative inflammatory, infective, structural or metabolic cause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  <a:tabLst>
                <a:tab pos="2225675" algn="l"/>
              </a:tabLst>
            </a:pPr>
            <a:endParaRPr lang="en-GB" sz="20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tabLst>
                <a:tab pos="2225675" algn="l"/>
              </a:tabLst>
            </a:pPr>
            <a:r>
              <a:rPr lang="en-GB" sz="3200" dirty="0" smtClean="0"/>
              <a:t>MND is a neurodegenerative disorder – similar but much less common than Alzheimer’s or Parkinson’s disease</a:t>
            </a:r>
          </a:p>
        </p:txBody>
      </p:sp>
    </p:spTree>
    <p:extLst>
      <p:ext uri="{BB962C8B-B14F-4D97-AF65-F5344CB8AC3E}">
        <p14:creationId xmlns:p14="http://schemas.microsoft.com/office/powerpoint/2010/main" val="99585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390</TotalTime>
  <Words>1109</Words>
  <Application>Microsoft Office PowerPoint</Application>
  <PresentationFormat>On-screen Show (4:3)</PresentationFormat>
  <Paragraphs>247</Paragraphs>
  <Slides>38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MS PGothic</vt:lpstr>
      <vt:lpstr>msgothic</vt:lpstr>
      <vt:lpstr>Arial</vt:lpstr>
      <vt:lpstr>Calibri</vt:lpstr>
      <vt:lpstr>Constantia</vt:lpstr>
      <vt:lpstr>Symbol</vt:lpstr>
      <vt:lpstr>Times New Roman</vt:lpstr>
      <vt:lpstr>Wingdings</vt:lpstr>
      <vt:lpstr>Wingdings 2</vt:lpstr>
      <vt:lpstr>Flow</vt:lpstr>
      <vt:lpstr>Document</vt:lpstr>
      <vt:lpstr>PowerPoint Presentation</vt:lpstr>
      <vt:lpstr>MND – how much is there? </vt:lpstr>
      <vt:lpstr>MND – what’s the risk? </vt:lpstr>
      <vt:lpstr>MND cases – where from?</vt:lpstr>
      <vt:lpstr>PowerPoint Presentation</vt:lpstr>
      <vt:lpstr>MND presentations:</vt:lpstr>
      <vt:lpstr>PowerPoint Presentation</vt:lpstr>
      <vt:lpstr>PowerPoint Presentation</vt:lpstr>
      <vt:lpstr>What I tell patients, their families and carers</vt:lpstr>
      <vt:lpstr>Neurodegenerative disease</vt:lpstr>
      <vt:lpstr>Age-related neurodegenerative diseases</vt:lpstr>
      <vt:lpstr>PowerPoint Presentation</vt:lpstr>
      <vt:lpstr>Neurodegenerative disease</vt:lpstr>
      <vt:lpstr>Aetiology</vt:lpstr>
      <vt:lpstr>PowerPoint Presentation</vt:lpstr>
      <vt:lpstr>PowerPoint Presentation</vt:lpstr>
      <vt:lpstr>The genetic risk of MND</vt:lpstr>
      <vt:lpstr>Neurodegenerative disease</vt:lpstr>
      <vt:lpstr>PowerPoint Presentation</vt:lpstr>
      <vt:lpstr>What I tell patients, their families and carers</vt:lpstr>
      <vt:lpstr>Why say clearly that MND is fatal?</vt:lpstr>
      <vt:lpstr>Prognosis</vt:lpstr>
      <vt:lpstr>PowerPoint Presentation</vt:lpstr>
      <vt:lpstr>Prognosis</vt:lpstr>
      <vt:lpstr>PowerPoint Presentation</vt:lpstr>
      <vt:lpstr>PowerPoint Presentation</vt:lpstr>
      <vt:lpstr>Personalised prognosis</vt:lpstr>
      <vt:lpstr>PowerPoint Presentation</vt:lpstr>
      <vt:lpstr>Personalised prognosis</vt:lpstr>
      <vt:lpstr>Managing relentlessly progressive disease</vt:lpstr>
      <vt:lpstr>Managing relentlessly progressive disease</vt:lpstr>
      <vt:lpstr>Treatment (drugs, pills and potions)</vt:lpstr>
      <vt:lpstr>Neurodegenerative disease</vt:lpstr>
      <vt:lpstr>PowerPoint Presentation</vt:lpstr>
      <vt:lpstr>Treatment (drugs, pills and potions)</vt:lpstr>
      <vt:lpstr>Other stuff I discuss at diagnostic or first appt (if prompted)</vt:lpstr>
      <vt:lpstr>Other stuff I don’t discuss at diagnostic or first appt (unless prompted)</vt:lpstr>
      <vt:lpstr>And then……….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</dc:creator>
  <cp:lastModifiedBy>Marian Dent</cp:lastModifiedBy>
  <cp:revision>35</cp:revision>
  <dcterms:created xsi:type="dcterms:W3CDTF">2016-10-31T18:12:38Z</dcterms:created>
  <dcterms:modified xsi:type="dcterms:W3CDTF">2017-05-17T07:26:30Z</dcterms:modified>
</cp:coreProperties>
</file>