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42" r:id="rId4"/>
    <p:sldId id="345" r:id="rId5"/>
    <p:sldId id="344" r:id="rId6"/>
    <p:sldId id="347" r:id="rId7"/>
    <p:sldId id="351" r:id="rId8"/>
    <p:sldId id="348" r:id="rId9"/>
    <p:sldId id="349" r:id="rId10"/>
    <p:sldId id="352" r:id="rId11"/>
    <p:sldId id="350" r:id="rId12"/>
    <p:sldId id="366" r:id="rId13"/>
    <p:sldId id="362" r:id="rId14"/>
    <p:sldId id="363" r:id="rId15"/>
    <p:sldId id="367" r:id="rId16"/>
    <p:sldId id="364" r:id="rId17"/>
    <p:sldId id="353" r:id="rId18"/>
    <p:sldId id="293" r:id="rId19"/>
    <p:sldId id="354" r:id="rId20"/>
    <p:sldId id="265" r:id="rId21"/>
    <p:sldId id="355" r:id="rId22"/>
    <p:sldId id="268" r:id="rId23"/>
    <p:sldId id="294" r:id="rId24"/>
    <p:sldId id="269" r:id="rId25"/>
    <p:sldId id="270" r:id="rId26"/>
    <p:sldId id="271" r:id="rId27"/>
    <p:sldId id="274" r:id="rId28"/>
    <p:sldId id="275" r:id="rId29"/>
    <p:sldId id="368" r:id="rId30"/>
    <p:sldId id="356" r:id="rId31"/>
    <p:sldId id="357" r:id="rId32"/>
    <p:sldId id="375" r:id="rId33"/>
    <p:sldId id="358" r:id="rId34"/>
    <p:sldId id="359" r:id="rId35"/>
    <p:sldId id="369" r:id="rId36"/>
    <p:sldId id="360" r:id="rId37"/>
    <p:sldId id="346" r:id="rId38"/>
    <p:sldId id="306" r:id="rId39"/>
    <p:sldId id="317" r:id="rId40"/>
    <p:sldId id="318" r:id="rId41"/>
    <p:sldId id="292" r:id="rId42"/>
    <p:sldId id="288" r:id="rId43"/>
    <p:sldId id="319" r:id="rId44"/>
    <p:sldId id="320" r:id="rId45"/>
    <p:sldId id="321" r:id="rId46"/>
    <p:sldId id="289" r:id="rId47"/>
    <p:sldId id="307" r:id="rId48"/>
    <p:sldId id="290" r:id="rId49"/>
    <p:sldId id="291" r:id="rId50"/>
    <p:sldId id="313" r:id="rId51"/>
    <p:sldId id="278" r:id="rId52"/>
    <p:sldId id="308" r:id="rId53"/>
    <p:sldId id="309" r:id="rId54"/>
    <p:sldId id="310" r:id="rId55"/>
    <p:sldId id="311" r:id="rId56"/>
    <p:sldId id="279" r:id="rId57"/>
    <p:sldId id="280" r:id="rId58"/>
    <p:sldId id="282" r:id="rId59"/>
    <p:sldId id="281" r:id="rId60"/>
    <p:sldId id="283" r:id="rId61"/>
    <p:sldId id="284" r:id="rId62"/>
    <p:sldId id="285" r:id="rId63"/>
    <p:sldId id="286" r:id="rId64"/>
    <p:sldId id="287" r:id="rId65"/>
    <p:sldId id="299" r:id="rId66"/>
    <p:sldId id="298" r:id="rId67"/>
    <p:sldId id="322" r:id="rId68"/>
    <p:sldId id="295" r:id="rId69"/>
    <p:sldId id="323" r:id="rId70"/>
    <p:sldId id="296" r:id="rId71"/>
    <p:sldId id="325" r:id="rId72"/>
    <p:sldId id="297" r:id="rId73"/>
    <p:sldId id="327" r:id="rId74"/>
    <p:sldId id="300" r:id="rId75"/>
    <p:sldId id="301" r:id="rId76"/>
    <p:sldId id="328" r:id="rId77"/>
    <p:sldId id="329" r:id="rId78"/>
    <p:sldId id="302" r:id="rId79"/>
    <p:sldId id="330" r:id="rId80"/>
    <p:sldId id="331" r:id="rId81"/>
    <p:sldId id="333" r:id="rId82"/>
    <p:sldId id="303" r:id="rId83"/>
    <p:sldId id="334" r:id="rId84"/>
    <p:sldId id="337" r:id="rId85"/>
    <p:sldId id="336" r:id="rId86"/>
    <p:sldId id="335" r:id="rId87"/>
    <p:sldId id="304" r:id="rId88"/>
    <p:sldId id="338" r:id="rId89"/>
    <p:sldId id="340" r:id="rId90"/>
    <p:sldId id="339" r:id="rId91"/>
    <p:sldId id="305" r:id="rId92"/>
    <p:sldId id="341" r:id="rId93"/>
    <p:sldId id="370" r:id="rId94"/>
    <p:sldId id="372" r:id="rId95"/>
    <p:sldId id="371" r:id="rId96"/>
    <p:sldId id="374" r:id="rId97"/>
    <p:sldId id="373" r:id="rId98"/>
    <p:sldId id="314"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0" d="100"/>
          <a:sy n="80" d="100"/>
        </p:scale>
        <p:origin x="126" y="7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smtClean="0"/>
              <a:t>Level</a:t>
            </a:r>
            <a:r>
              <a:rPr lang="en-GB" baseline="0" dirty="0" smtClean="0"/>
              <a:t> of Anaesthesia Vs Dose</a:t>
            </a:r>
            <a:endParaRPr lang="en-GB"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MAC 0.25</c:v>
                </c:pt>
                <c:pt idx="1">
                  <c:v>MAC 0.5</c:v>
                </c:pt>
                <c:pt idx="2">
                  <c:v>MAC 0.75</c:v>
                </c:pt>
                <c:pt idx="3">
                  <c:v>MAC 1</c:v>
                </c:pt>
              </c:strCache>
            </c:strRef>
          </c:cat>
          <c:val>
            <c:numRef>
              <c:f>Sheet1!$B$2:$B$5</c:f>
              <c:numCache>
                <c:formatCode>General</c:formatCode>
                <c:ptCount val="4"/>
                <c:pt idx="0">
                  <c:v>1</c:v>
                </c:pt>
                <c:pt idx="1">
                  <c:v>1</c:v>
                </c:pt>
                <c:pt idx="2">
                  <c:v>1</c:v>
                </c:pt>
                <c:pt idx="3">
                  <c:v>0.25</c:v>
                </c:pt>
              </c:numCache>
            </c:numRef>
          </c:val>
          <c:smooth val="0"/>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Sheet1!$A$2:$A$5</c:f>
              <c:strCache>
                <c:ptCount val="4"/>
                <c:pt idx="0">
                  <c:v>MAC 0.25</c:v>
                </c:pt>
                <c:pt idx="1">
                  <c:v>MAC 0.5</c:v>
                </c:pt>
                <c:pt idx="2">
                  <c:v>MAC 0.75</c:v>
                </c:pt>
                <c:pt idx="3">
                  <c:v>MAC 1</c:v>
                </c:pt>
              </c:strCache>
            </c:strRef>
          </c:cat>
          <c:val>
            <c:numRef>
              <c:f>Sheet1!$C$2:$C$5</c:f>
              <c:numCache>
                <c:formatCode>General</c:formatCode>
                <c:ptCount val="4"/>
              </c:numCache>
            </c:numRef>
          </c:val>
          <c:smooth val="0"/>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Sheet1!$A$2:$A$5</c:f>
              <c:strCache>
                <c:ptCount val="4"/>
                <c:pt idx="0">
                  <c:v>MAC 0.25</c:v>
                </c:pt>
                <c:pt idx="1">
                  <c:v>MAC 0.5</c:v>
                </c:pt>
                <c:pt idx="2">
                  <c:v>MAC 0.75</c:v>
                </c:pt>
                <c:pt idx="3">
                  <c:v>MAC 1</c:v>
                </c:pt>
              </c:strCache>
            </c:strRef>
          </c:cat>
          <c:val>
            <c:numRef>
              <c:f>Sheet1!$D$2:$D$5</c:f>
              <c:numCache>
                <c:formatCode>General</c:formatCode>
                <c:ptCount val="4"/>
              </c:numCache>
            </c:numRef>
          </c:val>
          <c:smooth val="0"/>
        </c:ser>
        <c:dLbls>
          <c:showLegendKey val="0"/>
          <c:showVal val="0"/>
          <c:showCatName val="0"/>
          <c:showSerName val="0"/>
          <c:showPercent val="0"/>
          <c:showBubbleSize val="0"/>
        </c:dLbls>
        <c:smooth val="0"/>
        <c:axId val="310991224"/>
        <c:axId val="310984952"/>
      </c:lineChart>
      <c:catAx>
        <c:axId val="31099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984952"/>
        <c:crosses val="autoZero"/>
        <c:auto val="1"/>
        <c:lblAlgn val="ctr"/>
        <c:lblOffset val="100"/>
        <c:noMultiLvlLbl val="0"/>
      </c:catAx>
      <c:valAx>
        <c:axId val="3109849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991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smtClean="0"/>
              <a:t>Level</a:t>
            </a:r>
            <a:r>
              <a:rPr lang="en-GB" baseline="0" dirty="0" smtClean="0"/>
              <a:t> of Anaesthesia Vs Dose</a:t>
            </a:r>
            <a:endParaRPr lang="en-GB"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MAC 0.25</c:v>
                </c:pt>
                <c:pt idx="1">
                  <c:v>MAC 0.5</c:v>
                </c:pt>
                <c:pt idx="2">
                  <c:v>MAC 0.75</c:v>
                </c:pt>
                <c:pt idx="3">
                  <c:v>Category 4</c:v>
                </c:pt>
              </c:strCache>
            </c:strRef>
          </c:cat>
          <c:val>
            <c:numRef>
              <c:f>Sheet1!$B$2:$B$5</c:f>
              <c:numCache>
                <c:formatCode>General</c:formatCode>
                <c:ptCount val="4"/>
                <c:pt idx="0">
                  <c:v>1</c:v>
                </c:pt>
                <c:pt idx="1">
                  <c:v>0.75</c:v>
                </c:pt>
                <c:pt idx="2">
                  <c:v>0.5</c:v>
                </c:pt>
                <c:pt idx="3">
                  <c:v>0.25</c:v>
                </c:pt>
              </c:numCache>
            </c:numRef>
          </c:val>
          <c:smooth val="0"/>
        </c:ser>
        <c:ser>
          <c:idx val="1"/>
          <c:order val="1"/>
          <c:tx>
            <c:strRef>
              <c:f>Sheet1!$C$1</c:f>
              <c:strCache>
                <c:ptCount val="1"/>
                <c:pt idx="0">
                  <c:v>Column1</c:v>
                </c:pt>
              </c:strCache>
            </c:strRef>
          </c:tx>
          <c:spPr>
            <a:ln w="28575" cap="rnd">
              <a:solidFill>
                <a:schemeClr val="accent2"/>
              </a:solidFill>
              <a:round/>
            </a:ln>
            <a:effectLst/>
          </c:spPr>
          <c:marker>
            <c:symbol val="none"/>
          </c:marker>
          <c:cat>
            <c:strRef>
              <c:f>Sheet1!$A$2:$A$5</c:f>
              <c:strCache>
                <c:ptCount val="4"/>
                <c:pt idx="0">
                  <c:v>MAC 0.25</c:v>
                </c:pt>
                <c:pt idx="1">
                  <c:v>MAC 0.5</c:v>
                </c:pt>
                <c:pt idx="2">
                  <c:v>MAC 0.75</c:v>
                </c:pt>
                <c:pt idx="3">
                  <c:v>Category 4</c:v>
                </c:pt>
              </c:strCache>
            </c:strRef>
          </c:cat>
          <c:val>
            <c:numRef>
              <c:f>Sheet1!$C$2:$C$5</c:f>
              <c:numCache>
                <c:formatCode>General</c:formatCode>
                <c:ptCount val="4"/>
              </c:numCache>
            </c:numRef>
          </c:val>
          <c:smooth val="0"/>
        </c:ser>
        <c:ser>
          <c:idx val="2"/>
          <c:order val="2"/>
          <c:tx>
            <c:strRef>
              <c:f>Sheet1!$D$1</c:f>
              <c:strCache>
                <c:ptCount val="1"/>
                <c:pt idx="0">
                  <c:v>Column2</c:v>
                </c:pt>
              </c:strCache>
            </c:strRef>
          </c:tx>
          <c:spPr>
            <a:ln w="28575" cap="rnd">
              <a:solidFill>
                <a:schemeClr val="accent3"/>
              </a:solidFill>
              <a:round/>
            </a:ln>
            <a:effectLst/>
          </c:spPr>
          <c:marker>
            <c:symbol val="none"/>
          </c:marker>
          <c:cat>
            <c:strRef>
              <c:f>Sheet1!$A$2:$A$5</c:f>
              <c:strCache>
                <c:ptCount val="4"/>
                <c:pt idx="0">
                  <c:v>MAC 0.25</c:v>
                </c:pt>
                <c:pt idx="1">
                  <c:v>MAC 0.5</c:v>
                </c:pt>
                <c:pt idx="2">
                  <c:v>MAC 0.75</c:v>
                </c:pt>
                <c:pt idx="3">
                  <c:v>Category 4</c:v>
                </c:pt>
              </c:strCache>
            </c:strRef>
          </c:cat>
          <c:val>
            <c:numRef>
              <c:f>Sheet1!$D$2:$D$5</c:f>
              <c:numCache>
                <c:formatCode>General</c:formatCode>
                <c:ptCount val="4"/>
              </c:numCache>
            </c:numRef>
          </c:val>
          <c:smooth val="0"/>
        </c:ser>
        <c:dLbls>
          <c:showLegendKey val="0"/>
          <c:showVal val="0"/>
          <c:showCatName val="0"/>
          <c:showSerName val="0"/>
          <c:showPercent val="0"/>
          <c:showBubbleSize val="0"/>
        </c:dLbls>
        <c:smooth val="0"/>
        <c:axId val="257062208"/>
        <c:axId val="257062600"/>
      </c:lineChart>
      <c:catAx>
        <c:axId val="25706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7062600"/>
        <c:crosses val="autoZero"/>
        <c:auto val="1"/>
        <c:lblAlgn val="ctr"/>
        <c:lblOffset val="100"/>
        <c:noMultiLvlLbl val="0"/>
      </c:catAx>
      <c:valAx>
        <c:axId val="2570626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7062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EAC51D-316A-4874-AECC-375E294F2D4C}"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DE903-03D7-4C4E-8997-5E8B24EE7F62}" type="slidenum">
              <a:rPr lang="en-GB" smtClean="0"/>
              <a:t>‹#›</a:t>
            </a:fld>
            <a:endParaRPr lang="en-GB"/>
          </a:p>
        </p:txBody>
      </p:sp>
    </p:spTree>
    <p:extLst>
      <p:ext uri="{BB962C8B-B14F-4D97-AF65-F5344CB8AC3E}">
        <p14:creationId xmlns:p14="http://schemas.microsoft.com/office/powerpoint/2010/main" val="309881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EAC51D-316A-4874-AECC-375E294F2D4C}"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DE903-03D7-4C4E-8997-5E8B24EE7F62}" type="slidenum">
              <a:rPr lang="en-GB" smtClean="0"/>
              <a:t>‹#›</a:t>
            </a:fld>
            <a:endParaRPr lang="en-GB"/>
          </a:p>
        </p:txBody>
      </p:sp>
    </p:spTree>
    <p:extLst>
      <p:ext uri="{BB962C8B-B14F-4D97-AF65-F5344CB8AC3E}">
        <p14:creationId xmlns:p14="http://schemas.microsoft.com/office/powerpoint/2010/main" val="3205310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EAC51D-316A-4874-AECC-375E294F2D4C}"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DE903-03D7-4C4E-8997-5E8B24EE7F62}" type="slidenum">
              <a:rPr lang="en-GB" smtClean="0"/>
              <a:t>‹#›</a:t>
            </a:fld>
            <a:endParaRPr lang="en-GB"/>
          </a:p>
        </p:txBody>
      </p:sp>
    </p:spTree>
    <p:extLst>
      <p:ext uri="{BB962C8B-B14F-4D97-AF65-F5344CB8AC3E}">
        <p14:creationId xmlns:p14="http://schemas.microsoft.com/office/powerpoint/2010/main" val="331308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EAC51D-316A-4874-AECC-375E294F2D4C}"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DE903-03D7-4C4E-8997-5E8B24EE7F62}" type="slidenum">
              <a:rPr lang="en-GB" smtClean="0"/>
              <a:t>‹#›</a:t>
            </a:fld>
            <a:endParaRPr lang="en-GB"/>
          </a:p>
        </p:txBody>
      </p:sp>
    </p:spTree>
    <p:extLst>
      <p:ext uri="{BB962C8B-B14F-4D97-AF65-F5344CB8AC3E}">
        <p14:creationId xmlns:p14="http://schemas.microsoft.com/office/powerpoint/2010/main" val="316242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EAC51D-316A-4874-AECC-375E294F2D4C}" type="datetimeFigureOut">
              <a:rPr lang="en-GB" smtClean="0"/>
              <a:t>17/05/2017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DE903-03D7-4C4E-8997-5E8B24EE7F62}" type="slidenum">
              <a:rPr lang="en-GB" smtClean="0"/>
              <a:t>‹#›</a:t>
            </a:fld>
            <a:endParaRPr lang="en-GB"/>
          </a:p>
        </p:txBody>
      </p:sp>
    </p:spTree>
    <p:extLst>
      <p:ext uri="{BB962C8B-B14F-4D97-AF65-F5344CB8AC3E}">
        <p14:creationId xmlns:p14="http://schemas.microsoft.com/office/powerpoint/2010/main" val="4160147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EAC51D-316A-4874-AECC-375E294F2D4C}" type="datetimeFigureOut">
              <a:rPr lang="en-GB" smtClean="0"/>
              <a:t>17/05/2017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DE903-03D7-4C4E-8997-5E8B24EE7F62}" type="slidenum">
              <a:rPr lang="en-GB" smtClean="0"/>
              <a:t>‹#›</a:t>
            </a:fld>
            <a:endParaRPr lang="en-GB"/>
          </a:p>
        </p:txBody>
      </p:sp>
    </p:spTree>
    <p:extLst>
      <p:ext uri="{BB962C8B-B14F-4D97-AF65-F5344CB8AC3E}">
        <p14:creationId xmlns:p14="http://schemas.microsoft.com/office/powerpoint/2010/main" val="138009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EAC51D-316A-4874-AECC-375E294F2D4C}" type="datetimeFigureOut">
              <a:rPr lang="en-GB" smtClean="0"/>
              <a:t>17/05/2017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8DE903-03D7-4C4E-8997-5E8B24EE7F62}" type="slidenum">
              <a:rPr lang="en-GB" smtClean="0"/>
              <a:t>‹#›</a:t>
            </a:fld>
            <a:endParaRPr lang="en-GB"/>
          </a:p>
        </p:txBody>
      </p:sp>
    </p:spTree>
    <p:extLst>
      <p:ext uri="{BB962C8B-B14F-4D97-AF65-F5344CB8AC3E}">
        <p14:creationId xmlns:p14="http://schemas.microsoft.com/office/powerpoint/2010/main" val="26170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EAC51D-316A-4874-AECC-375E294F2D4C}" type="datetimeFigureOut">
              <a:rPr lang="en-GB" smtClean="0"/>
              <a:t>17/05/2017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8DE903-03D7-4C4E-8997-5E8B24EE7F62}" type="slidenum">
              <a:rPr lang="en-GB" smtClean="0"/>
              <a:t>‹#›</a:t>
            </a:fld>
            <a:endParaRPr lang="en-GB"/>
          </a:p>
        </p:txBody>
      </p:sp>
    </p:spTree>
    <p:extLst>
      <p:ext uri="{BB962C8B-B14F-4D97-AF65-F5344CB8AC3E}">
        <p14:creationId xmlns:p14="http://schemas.microsoft.com/office/powerpoint/2010/main" val="258221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AC51D-316A-4874-AECC-375E294F2D4C}" type="datetimeFigureOut">
              <a:rPr lang="en-GB" smtClean="0"/>
              <a:t>17/05/2017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DE903-03D7-4C4E-8997-5E8B24EE7F62}" type="slidenum">
              <a:rPr lang="en-GB" smtClean="0"/>
              <a:t>‹#›</a:t>
            </a:fld>
            <a:endParaRPr lang="en-GB"/>
          </a:p>
        </p:txBody>
      </p:sp>
    </p:spTree>
    <p:extLst>
      <p:ext uri="{BB962C8B-B14F-4D97-AF65-F5344CB8AC3E}">
        <p14:creationId xmlns:p14="http://schemas.microsoft.com/office/powerpoint/2010/main" val="168219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AC51D-316A-4874-AECC-375E294F2D4C}" type="datetimeFigureOut">
              <a:rPr lang="en-GB" smtClean="0"/>
              <a:t>17/05/2017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DE903-03D7-4C4E-8997-5E8B24EE7F62}" type="slidenum">
              <a:rPr lang="en-GB" smtClean="0"/>
              <a:t>‹#›</a:t>
            </a:fld>
            <a:endParaRPr lang="en-GB"/>
          </a:p>
        </p:txBody>
      </p:sp>
    </p:spTree>
    <p:extLst>
      <p:ext uri="{BB962C8B-B14F-4D97-AF65-F5344CB8AC3E}">
        <p14:creationId xmlns:p14="http://schemas.microsoft.com/office/powerpoint/2010/main" val="277142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AC51D-316A-4874-AECC-375E294F2D4C}" type="datetimeFigureOut">
              <a:rPr lang="en-GB" smtClean="0"/>
              <a:t>17/05/2017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DE903-03D7-4C4E-8997-5E8B24EE7F62}" type="slidenum">
              <a:rPr lang="en-GB" smtClean="0"/>
              <a:t>‹#›</a:t>
            </a:fld>
            <a:endParaRPr lang="en-GB"/>
          </a:p>
        </p:txBody>
      </p:sp>
    </p:spTree>
    <p:extLst>
      <p:ext uri="{BB962C8B-B14F-4D97-AF65-F5344CB8AC3E}">
        <p14:creationId xmlns:p14="http://schemas.microsoft.com/office/powerpoint/2010/main" val="133427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AC51D-316A-4874-AECC-375E294F2D4C}" type="datetimeFigureOut">
              <a:rPr lang="en-GB" smtClean="0"/>
              <a:t>17/05/2017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DE903-03D7-4C4E-8997-5E8B24EE7F62}" type="slidenum">
              <a:rPr lang="en-GB" smtClean="0"/>
              <a:t>‹#›</a:t>
            </a:fld>
            <a:endParaRPr lang="en-GB"/>
          </a:p>
        </p:txBody>
      </p:sp>
    </p:spTree>
    <p:extLst>
      <p:ext uri="{BB962C8B-B14F-4D97-AF65-F5344CB8AC3E}">
        <p14:creationId xmlns:p14="http://schemas.microsoft.com/office/powerpoint/2010/main" val="19955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upload.wikimedia.org/wikipedia/commons/e/ed/Propofol_molecule_ball.png"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upload.wikimedia.org/wikipedia/commons/6/60/Norepinephrine_ball-and-stick_model.png" TargetMode="External"/><Relationship Id="rId1" Type="http://schemas.openxmlformats.org/officeDocument/2006/relationships/slideLayout" Target="../slideLayouts/slideLayout7.xml"/><Relationship Id="rId6" Type="http://schemas.openxmlformats.org/officeDocument/2006/relationships/hyperlink" Target="//upload.wikimedia.org/wikipedia/commons/5/5d/Endotracheal_tube_colored.png" TargetMode="External"/><Relationship Id="rId5" Type="http://schemas.openxmlformats.org/officeDocument/2006/relationships/image" Target="../media/image10.jpeg"/><Relationship Id="rId4" Type="http://schemas.openxmlformats.org/officeDocument/2006/relationships/hyperlink" Target="https://www.google.co.uk/url?url=https://www.tes.com/lessons/Nnx4D_nTO-TrIg/hydrogen-and-oxygen&amp;rct=j&amp;frm=1&amp;q=&amp;esrc=s&amp;sa=U&amp;ved=0ahUKEwjXup6quNHTAhVkL8AKHeS5BxEQwW4IIjAG&amp;usg=AFQjCNHJbmhf3trnfcB3yx_Sa6-Ry-4cjQ"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Mechanical Ventilation in MND</a:t>
            </a:r>
            <a:endParaRPr lang="en-GB" dirty="0"/>
          </a:p>
        </p:txBody>
      </p:sp>
      <p:sp>
        <p:nvSpPr>
          <p:cNvPr id="3" name="Subtitle 2"/>
          <p:cNvSpPr>
            <a:spLocks noGrp="1"/>
          </p:cNvSpPr>
          <p:nvPr>
            <p:ph type="subTitle" idx="1"/>
          </p:nvPr>
        </p:nvSpPr>
        <p:spPr/>
        <p:txBody>
          <a:bodyPr/>
          <a:lstStyle/>
          <a:p>
            <a:r>
              <a:rPr lang="en-GB" dirty="0" smtClean="0"/>
              <a:t>Ben Messer</a:t>
            </a:r>
          </a:p>
          <a:p>
            <a:r>
              <a:rPr lang="en-GB" dirty="0" smtClean="0"/>
              <a:t>May 2017</a:t>
            </a:r>
            <a:endParaRPr lang="en-GB" dirty="0"/>
          </a:p>
        </p:txBody>
      </p:sp>
    </p:spTree>
    <p:extLst>
      <p:ext uri="{BB962C8B-B14F-4D97-AF65-F5344CB8AC3E}">
        <p14:creationId xmlns:p14="http://schemas.microsoft.com/office/powerpoint/2010/main" val="2635535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Indicators</a:t>
            </a:r>
          </a:p>
        </p:txBody>
      </p:sp>
      <p:sp>
        <p:nvSpPr>
          <p:cNvPr id="3" name="Content Placeholder 2"/>
          <p:cNvSpPr>
            <a:spLocks noGrp="1"/>
          </p:cNvSpPr>
          <p:nvPr>
            <p:ph idx="1"/>
          </p:nvPr>
        </p:nvSpPr>
        <p:spPr/>
        <p:txBody>
          <a:bodyPr/>
          <a:lstStyle/>
          <a:p>
            <a:r>
              <a:rPr lang="en-GB" dirty="0" smtClean="0"/>
              <a:t>Sniff Nasal Pressure correlates with nocturnal hypoxaemia and hypercapnia</a:t>
            </a:r>
          </a:p>
          <a:p>
            <a:endParaRPr lang="en-GB" dirty="0" smtClean="0"/>
          </a:p>
          <a:p>
            <a:r>
              <a:rPr lang="en-GB" dirty="0" smtClean="0"/>
              <a:t>Overnight desaturation on oximetry adversely affects survival</a:t>
            </a:r>
          </a:p>
          <a:p>
            <a:pPr lvl="2"/>
            <a:r>
              <a:rPr lang="en-GB" sz="1200" dirty="0" smtClean="0"/>
              <a:t>Rev </a:t>
            </a:r>
            <a:r>
              <a:rPr lang="en-GB" sz="1200" dirty="0" err="1" smtClean="0"/>
              <a:t>Neurol</a:t>
            </a:r>
            <a:r>
              <a:rPr lang="en-GB" sz="1200" dirty="0" smtClean="0"/>
              <a:t> 2002; 158: 575-8</a:t>
            </a:r>
          </a:p>
        </p:txBody>
      </p:sp>
    </p:spTree>
    <p:extLst>
      <p:ext uri="{BB962C8B-B14F-4D97-AF65-F5344CB8AC3E}">
        <p14:creationId xmlns:p14="http://schemas.microsoft.com/office/powerpoint/2010/main" val="3146293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Indicators</a:t>
            </a:r>
          </a:p>
        </p:txBody>
      </p:sp>
      <p:sp>
        <p:nvSpPr>
          <p:cNvPr id="3" name="Content Placeholder 2"/>
          <p:cNvSpPr>
            <a:spLocks noGrp="1"/>
          </p:cNvSpPr>
          <p:nvPr>
            <p:ph idx="1"/>
          </p:nvPr>
        </p:nvSpPr>
        <p:spPr/>
        <p:txBody>
          <a:bodyPr/>
          <a:lstStyle/>
          <a:p>
            <a:r>
              <a:rPr lang="en-GB" dirty="0" smtClean="0"/>
              <a:t>Conclusion</a:t>
            </a:r>
          </a:p>
          <a:p>
            <a:pPr lvl="1"/>
            <a:endParaRPr lang="en-GB" dirty="0" smtClean="0"/>
          </a:p>
          <a:p>
            <a:pPr lvl="1"/>
            <a:r>
              <a:rPr lang="en-GB" dirty="0" smtClean="0"/>
              <a:t>Respiratory failure unlikely if FVC &gt;75% predicted</a:t>
            </a:r>
          </a:p>
          <a:p>
            <a:pPr lvl="1"/>
            <a:endParaRPr lang="en-GB" dirty="0" smtClean="0"/>
          </a:p>
          <a:p>
            <a:pPr lvl="1"/>
            <a:r>
              <a:rPr lang="en-GB" dirty="0" smtClean="0"/>
              <a:t>Monitor regularly when falls below this value</a:t>
            </a:r>
          </a:p>
          <a:p>
            <a:pPr lvl="1"/>
            <a:endParaRPr lang="en-GB" dirty="0" smtClean="0"/>
          </a:p>
          <a:p>
            <a:pPr lvl="1"/>
            <a:r>
              <a:rPr lang="en-GB" dirty="0" smtClean="0"/>
              <a:t>Respiratory failure inevitable if FVC&lt;30% predicted</a:t>
            </a:r>
          </a:p>
          <a:p>
            <a:pPr lvl="2"/>
            <a:r>
              <a:rPr lang="en-GB" sz="1200" dirty="0"/>
              <a:t>Non-invasive Ventilation 2</a:t>
            </a:r>
            <a:r>
              <a:rPr lang="en-GB" sz="1200" baseline="30000" dirty="0"/>
              <a:t>nd</a:t>
            </a:r>
            <a:r>
              <a:rPr lang="en-GB" sz="1200" dirty="0"/>
              <a:t> Edition.  J-F Muir, N </a:t>
            </a:r>
            <a:r>
              <a:rPr lang="en-GB" sz="1200" dirty="0" err="1"/>
              <a:t>Ambrosino</a:t>
            </a:r>
            <a:r>
              <a:rPr lang="en-GB" sz="1200" dirty="0"/>
              <a:t> and AK </a:t>
            </a:r>
            <a:r>
              <a:rPr lang="en-GB" sz="1200" dirty="0" smtClean="0"/>
              <a:t>Simonds</a:t>
            </a:r>
          </a:p>
          <a:p>
            <a:pPr lvl="1"/>
            <a:endParaRPr lang="en-GB" dirty="0" smtClean="0"/>
          </a:p>
        </p:txBody>
      </p:sp>
    </p:spTree>
    <p:extLst>
      <p:ext uri="{BB962C8B-B14F-4D97-AF65-F5344CB8AC3E}">
        <p14:creationId xmlns:p14="http://schemas.microsoft.com/office/powerpoint/2010/main" val="3585013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do</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671854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GB" altLang="en-US" smtClean="0"/>
          </a:p>
        </p:txBody>
      </p:sp>
      <p:pic>
        <p:nvPicPr>
          <p:cNvPr id="19459"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5851"/>
            <a:ext cx="121920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3215218" y="2636839"/>
            <a:ext cx="5185833" cy="20145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b="1" dirty="0">
                <a:solidFill>
                  <a:schemeClr val="tx1"/>
                </a:solidFill>
              </a:rPr>
              <a:t>SIGNS AND SYMPTOMS </a:t>
            </a:r>
          </a:p>
        </p:txBody>
      </p:sp>
      <p:sp>
        <p:nvSpPr>
          <p:cNvPr id="7" name="TextBox 6"/>
          <p:cNvSpPr txBox="1"/>
          <p:nvPr/>
        </p:nvSpPr>
        <p:spPr>
          <a:xfrm>
            <a:off x="1771651" y="1989138"/>
            <a:ext cx="1329210" cy="369332"/>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en-GB" dirty="0"/>
              <a:t>Orthopnoea</a:t>
            </a:r>
          </a:p>
        </p:txBody>
      </p:sp>
      <p:sp>
        <p:nvSpPr>
          <p:cNvPr id="8" name="TextBox 7"/>
          <p:cNvSpPr txBox="1"/>
          <p:nvPr/>
        </p:nvSpPr>
        <p:spPr>
          <a:xfrm>
            <a:off x="239185" y="3059114"/>
            <a:ext cx="1574149" cy="369332"/>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en-GB" dirty="0"/>
              <a:t>Breathlessness</a:t>
            </a:r>
          </a:p>
        </p:txBody>
      </p:sp>
      <p:sp>
        <p:nvSpPr>
          <p:cNvPr id="9" name="TextBox 8"/>
          <p:cNvSpPr txBox="1"/>
          <p:nvPr/>
        </p:nvSpPr>
        <p:spPr>
          <a:xfrm>
            <a:off x="8140700" y="1989138"/>
            <a:ext cx="2047355" cy="369332"/>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en-GB" dirty="0"/>
              <a:t>Morning headaches</a:t>
            </a:r>
          </a:p>
        </p:txBody>
      </p:sp>
      <p:sp>
        <p:nvSpPr>
          <p:cNvPr id="10" name="TextBox 9"/>
          <p:cNvSpPr txBox="1"/>
          <p:nvPr/>
        </p:nvSpPr>
        <p:spPr>
          <a:xfrm>
            <a:off x="8737601" y="3059114"/>
            <a:ext cx="2164439" cy="369332"/>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en-GB" dirty="0"/>
              <a:t>Daytime somnolence</a:t>
            </a:r>
          </a:p>
        </p:txBody>
      </p:sp>
      <p:sp>
        <p:nvSpPr>
          <p:cNvPr id="11" name="TextBox 10"/>
          <p:cNvSpPr txBox="1"/>
          <p:nvPr/>
        </p:nvSpPr>
        <p:spPr>
          <a:xfrm>
            <a:off x="4692651" y="1547813"/>
            <a:ext cx="1653658" cy="369332"/>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en-GB" dirty="0"/>
              <a:t>Disturbed sleep</a:t>
            </a:r>
          </a:p>
        </p:txBody>
      </p:sp>
      <p:sp>
        <p:nvSpPr>
          <p:cNvPr id="12" name="TextBox 11"/>
          <p:cNvSpPr txBox="1"/>
          <p:nvPr/>
        </p:nvSpPr>
        <p:spPr>
          <a:xfrm>
            <a:off x="624418" y="5075239"/>
            <a:ext cx="2228046" cy="369332"/>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en-GB" dirty="0"/>
              <a:t>Weakness and apathy</a:t>
            </a:r>
          </a:p>
        </p:txBody>
      </p:sp>
      <p:sp>
        <p:nvSpPr>
          <p:cNvPr id="13" name="TextBox 12"/>
          <p:cNvSpPr txBox="1"/>
          <p:nvPr/>
        </p:nvSpPr>
        <p:spPr>
          <a:xfrm>
            <a:off x="9258300" y="4149725"/>
            <a:ext cx="1262525" cy="369332"/>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en-GB" dirty="0"/>
              <a:t>Weight loss</a:t>
            </a:r>
          </a:p>
        </p:txBody>
      </p:sp>
      <p:sp>
        <p:nvSpPr>
          <p:cNvPr id="14" name="TextBox 13"/>
          <p:cNvSpPr txBox="1"/>
          <p:nvPr/>
        </p:nvSpPr>
        <p:spPr>
          <a:xfrm>
            <a:off x="7766051" y="5075239"/>
            <a:ext cx="2629631" cy="369332"/>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en-GB" dirty="0"/>
              <a:t>Recurrent chest infections</a:t>
            </a:r>
          </a:p>
        </p:txBody>
      </p:sp>
      <p:sp>
        <p:nvSpPr>
          <p:cNvPr id="15" name="TextBox 14"/>
          <p:cNvSpPr txBox="1"/>
          <p:nvPr/>
        </p:nvSpPr>
        <p:spPr>
          <a:xfrm>
            <a:off x="4464051" y="5651500"/>
            <a:ext cx="1832938" cy="369332"/>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en-GB" dirty="0"/>
              <a:t>Impaired swallow</a:t>
            </a:r>
          </a:p>
        </p:txBody>
      </p:sp>
      <p:sp>
        <p:nvSpPr>
          <p:cNvPr id="16" name="TextBox 15"/>
          <p:cNvSpPr txBox="1"/>
          <p:nvPr/>
        </p:nvSpPr>
        <p:spPr>
          <a:xfrm>
            <a:off x="143933" y="4179888"/>
            <a:ext cx="1982146" cy="369332"/>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en-GB" dirty="0"/>
              <a:t>Poor concentration</a:t>
            </a:r>
          </a:p>
        </p:txBody>
      </p:sp>
    </p:spTree>
    <p:extLst>
      <p:ext uri="{BB962C8B-B14F-4D97-AF65-F5344CB8AC3E}">
        <p14:creationId xmlns:p14="http://schemas.microsoft.com/office/powerpoint/2010/main" val="2325214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2300" y="790575"/>
            <a:ext cx="10947400" cy="5276850"/>
          </a:xfrm>
          <a:prstGeom prst="rect">
            <a:avLst/>
          </a:prstGeom>
        </p:spPr>
      </p:pic>
    </p:spTree>
    <p:extLst>
      <p:ext uri="{BB962C8B-B14F-4D97-AF65-F5344CB8AC3E}">
        <p14:creationId xmlns:p14="http://schemas.microsoft.com/office/powerpoint/2010/main" val="3886317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3176" y="1905001"/>
            <a:ext cx="5252824" cy="2950911"/>
          </a:xfrm>
          <a:prstGeom prst="rect">
            <a:avLst/>
          </a:prstGeom>
        </p:spPr>
      </p:pic>
    </p:spTree>
    <p:extLst>
      <p:ext uri="{BB962C8B-B14F-4D97-AF65-F5344CB8AC3E}">
        <p14:creationId xmlns:p14="http://schemas.microsoft.com/office/powerpoint/2010/main" val="576130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Jordan O'Neill"/>
          <p:cNvPicPr>
            <a:picLocks noChangeAspect="1" noChangeArrowheads="1"/>
          </p:cNvPicPr>
          <p:nvPr/>
        </p:nvPicPr>
        <p:blipFill rotWithShape="1">
          <a:blip r:embed="rId2">
            <a:extLst>
              <a:ext uri="{28A0092B-C50C-407E-A947-70E740481C1C}">
                <a14:useLocalDpi xmlns:a14="http://schemas.microsoft.com/office/drawing/2010/main" val="0"/>
              </a:ext>
            </a:extLst>
          </a:blip>
          <a:srcRect t="2746"/>
          <a:stretch/>
        </p:blipFill>
        <p:spPr bwMode="auto">
          <a:xfrm>
            <a:off x="262467" y="1124744"/>
            <a:ext cx="11135784"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45777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American Academy of Neurology </a:t>
            </a:r>
            <a:r>
              <a:rPr lang="en-GB" dirty="0" smtClean="0"/>
              <a:t>Practice 1999/2009</a:t>
            </a:r>
            <a:endParaRPr lang="en-GB" dirty="0"/>
          </a:p>
        </p:txBody>
      </p:sp>
      <p:sp>
        <p:nvSpPr>
          <p:cNvPr id="3" name="Content Placeholder 2"/>
          <p:cNvSpPr>
            <a:spLocks noGrp="1"/>
          </p:cNvSpPr>
          <p:nvPr>
            <p:ph idx="1"/>
          </p:nvPr>
        </p:nvSpPr>
        <p:spPr/>
        <p:txBody>
          <a:bodyPr>
            <a:normAutofit/>
          </a:bodyPr>
          <a:lstStyle/>
          <a:p>
            <a:r>
              <a:rPr lang="en-GB" dirty="0"/>
              <a:t>What are the early indicators of RF</a:t>
            </a:r>
            <a:r>
              <a:rPr lang="en-GB" dirty="0" smtClean="0"/>
              <a:t>?</a:t>
            </a:r>
          </a:p>
          <a:p>
            <a:r>
              <a:rPr lang="en-GB" dirty="0" smtClean="0"/>
              <a:t>Does NIV improve respiratory function or increase survival?</a:t>
            </a:r>
          </a:p>
          <a:p>
            <a:r>
              <a:rPr lang="en-GB" dirty="0" smtClean="0"/>
              <a:t>How do invasive and non-invasive ventilation affect quality of life?</a:t>
            </a:r>
          </a:p>
          <a:p>
            <a:r>
              <a:rPr lang="en-GB" dirty="0" smtClean="0"/>
              <a:t>What factors influence acceptance of invasive and non-invasive ventilation?</a:t>
            </a:r>
          </a:p>
          <a:p>
            <a:r>
              <a:rPr lang="en-GB" dirty="0" smtClean="0"/>
              <a:t>What is the efficacy of targeted respiratory interventions for clearing secretions?</a:t>
            </a:r>
          </a:p>
          <a:p>
            <a:r>
              <a:rPr lang="en-GB" dirty="0" smtClean="0"/>
              <a:t>What’s </a:t>
            </a:r>
            <a:r>
              <a:rPr lang="en-GB" dirty="0"/>
              <a:t>the optimal method for withdrawal of MV?</a:t>
            </a:r>
          </a:p>
          <a:p>
            <a:endParaRPr lang="en-GB" dirty="0" smtClean="0"/>
          </a:p>
          <a:p>
            <a:endParaRPr lang="en-GB" dirty="0"/>
          </a:p>
        </p:txBody>
      </p:sp>
      <p:sp>
        <p:nvSpPr>
          <p:cNvPr id="4" name="Oval 3"/>
          <p:cNvSpPr/>
          <p:nvPr/>
        </p:nvSpPr>
        <p:spPr>
          <a:xfrm>
            <a:off x="1059366" y="2163337"/>
            <a:ext cx="8943278" cy="847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8291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 r="48000" b="8000"/>
          <a:stretch/>
        </p:blipFill>
        <p:spPr>
          <a:xfrm>
            <a:off x="3032760" y="1"/>
            <a:ext cx="5715000" cy="6860930"/>
          </a:xfrm>
          <a:prstGeom prst="rect">
            <a:avLst/>
          </a:prstGeom>
        </p:spPr>
      </p:pic>
    </p:spTree>
    <p:extLst>
      <p:ext uri="{BB962C8B-B14F-4D97-AF65-F5344CB8AC3E}">
        <p14:creationId xmlns:p14="http://schemas.microsoft.com/office/powerpoint/2010/main" val="1548695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NIV &amp; </a:t>
            </a:r>
            <a:r>
              <a:rPr lang="en-GB" dirty="0" smtClean="0"/>
              <a:t>survival/Pulmonary function tests</a:t>
            </a:r>
            <a:endParaRPr lang="en-GB" dirty="0"/>
          </a:p>
        </p:txBody>
      </p:sp>
      <p:sp>
        <p:nvSpPr>
          <p:cNvPr id="3" name="Content Placeholder 2"/>
          <p:cNvSpPr>
            <a:spLocks noGrp="1"/>
          </p:cNvSpPr>
          <p:nvPr>
            <p:ph idx="1"/>
          </p:nvPr>
        </p:nvSpPr>
        <p:spPr/>
        <p:txBody>
          <a:bodyPr/>
          <a:lstStyle/>
          <a:p>
            <a:r>
              <a:rPr lang="en-GB" dirty="0" smtClean="0"/>
              <a:t>Slower rate of decline in FVC in NIV group </a:t>
            </a:r>
          </a:p>
          <a:p>
            <a:r>
              <a:rPr lang="en-GB" dirty="0" smtClean="0"/>
              <a:t>Especially in those using NIV &gt; 4 Hours per day</a:t>
            </a:r>
            <a:endParaRPr lang="en-GB" dirty="0"/>
          </a:p>
        </p:txBody>
      </p:sp>
    </p:spTree>
    <p:extLst>
      <p:ext uri="{BB962C8B-B14F-4D97-AF65-F5344CB8AC3E}">
        <p14:creationId xmlns:p14="http://schemas.microsoft.com/office/powerpoint/2010/main" val="4160819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t>Key respiratory issues in MND</a:t>
            </a:r>
          </a:p>
          <a:p>
            <a:r>
              <a:rPr lang="en-GB" dirty="0" smtClean="0"/>
              <a:t>Withdrawal of mechanical ventilation </a:t>
            </a:r>
          </a:p>
          <a:p>
            <a:r>
              <a:rPr lang="en-GB" dirty="0" smtClean="0"/>
              <a:t>APM guidelines</a:t>
            </a:r>
          </a:p>
          <a:p>
            <a:pPr lvl="1"/>
            <a:r>
              <a:rPr lang="en-GB" dirty="0" smtClean="0"/>
              <a:t>Important bits</a:t>
            </a:r>
          </a:p>
          <a:p>
            <a:pPr lvl="1"/>
            <a:r>
              <a:rPr lang="en-GB" dirty="0" smtClean="0"/>
              <a:t>Lessons from ICU</a:t>
            </a:r>
          </a:p>
          <a:p>
            <a:r>
              <a:rPr lang="en-GB" dirty="0" smtClean="0"/>
              <a:t>Case series</a:t>
            </a:r>
          </a:p>
          <a:p>
            <a:r>
              <a:rPr lang="en-GB" dirty="0" smtClean="0"/>
              <a:t>Important lessons</a:t>
            </a:r>
          </a:p>
          <a:p>
            <a:r>
              <a:rPr lang="en-GB" dirty="0" smtClean="0"/>
              <a:t>Discussion</a:t>
            </a:r>
            <a:endParaRPr lang="en-GB" dirty="0"/>
          </a:p>
        </p:txBody>
      </p:sp>
    </p:spTree>
    <p:extLst>
      <p:ext uri="{BB962C8B-B14F-4D97-AF65-F5344CB8AC3E}">
        <p14:creationId xmlns:p14="http://schemas.microsoft.com/office/powerpoint/2010/main" val="402751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NIV &amp; survival</a:t>
            </a:r>
          </a:p>
        </p:txBody>
      </p:sp>
      <p:sp>
        <p:nvSpPr>
          <p:cNvPr id="3" name="Content Placeholder 2"/>
          <p:cNvSpPr>
            <a:spLocks noGrp="1"/>
          </p:cNvSpPr>
          <p:nvPr>
            <p:ph idx="1"/>
          </p:nvPr>
        </p:nvSpPr>
        <p:spPr/>
        <p:txBody>
          <a:bodyPr/>
          <a:lstStyle/>
          <a:p>
            <a:r>
              <a:rPr lang="en-GB" dirty="0" smtClean="0"/>
              <a:t>Conclusion</a:t>
            </a:r>
          </a:p>
          <a:p>
            <a:r>
              <a:rPr lang="en-GB" dirty="0" smtClean="0"/>
              <a:t>The available data are in favour of NIV improving survival and rate of decline in pulmonary function as assessed by FVC </a:t>
            </a:r>
            <a:endParaRPr lang="en-GB" dirty="0"/>
          </a:p>
        </p:txBody>
      </p:sp>
    </p:spTree>
    <p:extLst>
      <p:ext uri="{BB962C8B-B14F-4D97-AF65-F5344CB8AC3E}">
        <p14:creationId xmlns:p14="http://schemas.microsoft.com/office/powerpoint/2010/main" val="160804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American Academy of Neurology </a:t>
            </a:r>
            <a:r>
              <a:rPr lang="en-GB" dirty="0" smtClean="0"/>
              <a:t>Practice 1999/2009</a:t>
            </a:r>
            <a:endParaRPr lang="en-GB" dirty="0"/>
          </a:p>
        </p:txBody>
      </p:sp>
      <p:sp>
        <p:nvSpPr>
          <p:cNvPr id="3" name="Content Placeholder 2"/>
          <p:cNvSpPr>
            <a:spLocks noGrp="1"/>
          </p:cNvSpPr>
          <p:nvPr>
            <p:ph idx="1"/>
          </p:nvPr>
        </p:nvSpPr>
        <p:spPr/>
        <p:txBody>
          <a:bodyPr>
            <a:normAutofit/>
          </a:bodyPr>
          <a:lstStyle/>
          <a:p>
            <a:r>
              <a:rPr lang="en-GB" dirty="0"/>
              <a:t>What are the early indicators of RF</a:t>
            </a:r>
            <a:r>
              <a:rPr lang="en-GB" dirty="0" smtClean="0"/>
              <a:t>?</a:t>
            </a:r>
          </a:p>
          <a:p>
            <a:r>
              <a:rPr lang="en-GB" dirty="0" smtClean="0"/>
              <a:t>Does NIV improve respiratory function or increase survival?</a:t>
            </a:r>
          </a:p>
          <a:p>
            <a:r>
              <a:rPr lang="en-GB" dirty="0" smtClean="0"/>
              <a:t>How do invasive and non-invasive ventilation affect quality of life?</a:t>
            </a:r>
          </a:p>
          <a:p>
            <a:r>
              <a:rPr lang="en-GB" dirty="0" smtClean="0"/>
              <a:t>What factors influence acceptance of invasive and non-invasive ventilation?</a:t>
            </a:r>
          </a:p>
          <a:p>
            <a:r>
              <a:rPr lang="en-GB" dirty="0" smtClean="0"/>
              <a:t>What is the efficacy of targeted respiratory interventions for clearing secretions?</a:t>
            </a:r>
          </a:p>
          <a:p>
            <a:r>
              <a:rPr lang="en-GB" dirty="0" smtClean="0"/>
              <a:t>What’s </a:t>
            </a:r>
            <a:r>
              <a:rPr lang="en-GB" dirty="0"/>
              <a:t>the optimal method for withdrawal of MV?</a:t>
            </a:r>
          </a:p>
          <a:p>
            <a:endParaRPr lang="en-GB" dirty="0" smtClean="0"/>
          </a:p>
          <a:p>
            <a:endParaRPr lang="en-GB" dirty="0"/>
          </a:p>
        </p:txBody>
      </p:sp>
      <p:sp>
        <p:nvSpPr>
          <p:cNvPr id="4" name="Oval 3"/>
          <p:cNvSpPr/>
          <p:nvPr/>
        </p:nvSpPr>
        <p:spPr>
          <a:xfrm>
            <a:off x="1066800" y="2743199"/>
            <a:ext cx="10058400" cy="68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5904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NIV &amp; </a:t>
            </a:r>
            <a:r>
              <a:rPr lang="en-GB" dirty="0" err="1" smtClean="0"/>
              <a:t>QoL</a:t>
            </a:r>
            <a:endParaRPr lang="en-GB" dirty="0"/>
          </a:p>
        </p:txBody>
      </p:sp>
      <p:sp>
        <p:nvSpPr>
          <p:cNvPr id="3" name="Content Placeholder 2"/>
          <p:cNvSpPr>
            <a:spLocks noGrp="1"/>
          </p:cNvSpPr>
          <p:nvPr>
            <p:ph idx="1"/>
          </p:nvPr>
        </p:nvSpPr>
        <p:spPr/>
        <p:txBody>
          <a:bodyPr/>
          <a:lstStyle/>
          <a:p>
            <a:r>
              <a:rPr lang="en-GB" dirty="0" smtClean="0"/>
              <a:t>Study from Newcastle</a:t>
            </a:r>
          </a:p>
          <a:p>
            <a:endParaRPr lang="en-GB" dirty="0" smtClean="0"/>
          </a:p>
          <a:p>
            <a:r>
              <a:rPr lang="en-GB" dirty="0" err="1" smtClean="0"/>
              <a:t>QoL</a:t>
            </a:r>
            <a:endParaRPr lang="en-GB" dirty="0"/>
          </a:p>
          <a:p>
            <a:pPr lvl="1"/>
            <a:endParaRPr lang="en-GB" dirty="0" smtClean="0"/>
          </a:p>
          <a:p>
            <a:pPr lvl="1"/>
            <a:r>
              <a:rPr lang="en-GB" dirty="0" smtClean="0"/>
              <a:t>Improved </a:t>
            </a:r>
            <a:r>
              <a:rPr lang="en-GB" dirty="0"/>
              <a:t>globally by NIV (SF-36)</a:t>
            </a:r>
          </a:p>
          <a:p>
            <a:pPr lvl="1"/>
            <a:endParaRPr lang="en-GB" dirty="0" smtClean="0"/>
          </a:p>
          <a:p>
            <a:pPr lvl="1"/>
            <a:r>
              <a:rPr lang="en-GB" dirty="0" smtClean="0"/>
              <a:t>With </a:t>
            </a:r>
            <a:r>
              <a:rPr lang="en-GB" dirty="0"/>
              <a:t>poor bulbar function-no difference in SF-36</a:t>
            </a:r>
          </a:p>
          <a:p>
            <a:pPr lvl="2"/>
            <a:r>
              <a:rPr lang="en-GB" sz="1200" dirty="0"/>
              <a:t>Lancet </a:t>
            </a:r>
            <a:r>
              <a:rPr lang="en-GB" sz="1200" dirty="0" err="1"/>
              <a:t>Neurol</a:t>
            </a:r>
            <a:r>
              <a:rPr lang="en-GB" sz="1200" dirty="0"/>
              <a:t> 2006;5: 140-7</a:t>
            </a:r>
          </a:p>
          <a:p>
            <a:pPr marL="0" indent="0">
              <a:buNone/>
            </a:pPr>
            <a:endParaRPr lang="en-GB" dirty="0"/>
          </a:p>
        </p:txBody>
      </p:sp>
    </p:spTree>
    <p:extLst>
      <p:ext uri="{BB962C8B-B14F-4D97-AF65-F5344CB8AC3E}">
        <p14:creationId xmlns:p14="http://schemas.microsoft.com/office/powerpoint/2010/main" val="3195888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1500" t="1556" b="8116"/>
          <a:stretch/>
        </p:blipFill>
        <p:spPr>
          <a:xfrm>
            <a:off x="3444241" y="0"/>
            <a:ext cx="5364480" cy="6858000"/>
          </a:xfrm>
          <a:prstGeom prst="rect">
            <a:avLst/>
          </a:prstGeom>
        </p:spPr>
      </p:pic>
    </p:spTree>
    <p:extLst>
      <p:ext uri="{BB962C8B-B14F-4D97-AF65-F5344CB8AC3E}">
        <p14:creationId xmlns:p14="http://schemas.microsoft.com/office/powerpoint/2010/main" val="794516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NIV &amp; </a:t>
            </a:r>
            <a:r>
              <a:rPr lang="en-GB" dirty="0" err="1"/>
              <a:t>QoL</a:t>
            </a:r>
            <a:endParaRPr lang="en-GB" dirty="0"/>
          </a:p>
        </p:txBody>
      </p:sp>
      <p:sp>
        <p:nvSpPr>
          <p:cNvPr id="3" name="Content Placeholder 2"/>
          <p:cNvSpPr>
            <a:spLocks noGrp="1"/>
          </p:cNvSpPr>
          <p:nvPr>
            <p:ph idx="1"/>
          </p:nvPr>
        </p:nvSpPr>
        <p:spPr/>
        <p:txBody>
          <a:bodyPr/>
          <a:lstStyle/>
          <a:p>
            <a:r>
              <a:rPr lang="en-GB" dirty="0" smtClean="0"/>
              <a:t>9 patients with sleep disturbance and </a:t>
            </a:r>
            <a:r>
              <a:rPr lang="en-GB" dirty="0" err="1" smtClean="0"/>
              <a:t>hypersomnolence</a:t>
            </a:r>
            <a:endParaRPr lang="en-GB" dirty="0" smtClean="0"/>
          </a:p>
          <a:p>
            <a:endParaRPr lang="en-GB" dirty="0" smtClean="0"/>
          </a:p>
          <a:p>
            <a:pPr lvl="1"/>
            <a:r>
              <a:rPr lang="en-GB" dirty="0" smtClean="0"/>
              <a:t>Improved ESS (9-&gt;4) at 6 weeks</a:t>
            </a:r>
          </a:p>
          <a:p>
            <a:pPr lvl="1"/>
            <a:endParaRPr lang="en-GB" dirty="0" smtClean="0"/>
          </a:p>
          <a:p>
            <a:pPr lvl="1"/>
            <a:r>
              <a:rPr lang="en-GB" dirty="0" smtClean="0"/>
              <a:t>Improved cognitive functioning</a:t>
            </a:r>
          </a:p>
          <a:p>
            <a:pPr lvl="2"/>
            <a:r>
              <a:rPr lang="en-GB" sz="1200" dirty="0"/>
              <a:t>J </a:t>
            </a:r>
            <a:r>
              <a:rPr lang="en-GB" sz="1200" dirty="0" err="1"/>
              <a:t>Neurol</a:t>
            </a:r>
            <a:r>
              <a:rPr lang="en-GB" sz="1200" dirty="0"/>
              <a:t> </a:t>
            </a:r>
            <a:r>
              <a:rPr lang="en-GB" sz="1200" dirty="0" err="1"/>
              <a:t>Neurosurg</a:t>
            </a:r>
            <a:r>
              <a:rPr lang="en-GB" sz="1200" dirty="0"/>
              <a:t> Psychiatry 2001;71: 482-7</a:t>
            </a:r>
          </a:p>
        </p:txBody>
      </p:sp>
    </p:spTree>
    <p:extLst>
      <p:ext uri="{BB962C8B-B14F-4D97-AF65-F5344CB8AC3E}">
        <p14:creationId xmlns:p14="http://schemas.microsoft.com/office/powerpoint/2010/main" val="2588260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MV &amp; </a:t>
            </a:r>
            <a:r>
              <a:rPr lang="en-GB" dirty="0" err="1" smtClean="0"/>
              <a:t>QoL</a:t>
            </a:r>
            <a:endParaRPr lang="en-GB" dirty="0"/>
          </a:p>
        </p:txBody>
      </p:sp>
      <p:sp>
        <p:nvSpPr>
          <p:cNvPr id="3" name="Content Placeholder 2"/>
          <p:cNvSpPr>
            <a:spLocks noGrp="1"/>
          </p:cNvSpPr>
          <p:nvPr>
            <p:ph idx="1"/>
          </p:nvPr>
        </p:nvSpPr>
        <p:spPr/>
        <p:txBody>
          <a:bodyPr>
            <a:normAutofit lnSpcReduction="10000"/>
          </a:bodyPr>
          <a:lstStyle/>
          <a:p>
            <a:r>
              <a:rPr lang="en-GB" dirty="0" smtClean="0"/>
              <a:t>German postal survey of 102 patients </a:t>
            </a:r>
          </a:p>
          <a:p>
            <a:endParaRPr lang="en-GB" dirty="0" smtClean="0"/>
          </a:p>
          <a:p>
            <a:r>
              <a:rPr lang="en-GB" dirty="0" smtClean="0"/>
              <a:t>32 NIV, 21 TV</a:t>
            </a:r>
          </a:p>
          <a:p>
            <a:endParaRPr lang="en-GB" dirty="0" smtClean="0"/>
          </a:p>
          <a:p>
            <a:r>
              <a:rPr lang="en-GB" dirty="0" smtClean="0"/>
              <a:t>All but one TV patient 24/7 ventilated</a:t>
            </a:r>
          </a:p>
          <a:p>
            <a:endParaRPr lang="en-GB" dirty="0" smtClean="0"/>
          </a:p>
          <a:p>
            <a:r>
              <a:rPr lang="en-GB" dirty="0" smtClean="0"/>
              <a:t>Only 2/32 NIV 24/7 ventilated</a:t>
            </a:r>
          </a:p>
          <a:p>
            <a:endParaRPr lang="en-GB" dirty="0" smtClean="0"/>
          </a:p>
          <a:p>
            <a:r>
              <a:rPr lang="en-GB" dirty="0" smtClean="0"/>
              <a:t>NIV 14 months TV 35 months use prior to the survey</a:t>
            </a:r>
          </a:p>
          <a:p>
            <a:endParaRPr lang="en-GB" dirty="0"/>
          </a:p>
        </p:txBody>
      </p:sp>
    </p:spTree>
    <p:extLst>
      <p:ext uri="{BB962C8B-B14F-4D97-AF65-F5344CB8AC3E}">
        <p14:creationId xmlns:p14="http://schemas.microsoft.com/office/powerpoint/2010/main" val="390447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
            </a:r>
            <a:r>
              <a:rPr lang="en-GB" dirty="0" smtClean="0"/>
              <a:t>V </a:t>
            </a:r>
            <a:r>
              <a:rPr lang="en-GB" dirty="0"/>
              <a:t>&amp; </a:t>
            </a:r>
            <a:r>
              <a:rPr lang="en-GB" dirty="0" err="1"/>
              <a:t>QoL</a:t>
            </a:r>
            <a:endParaRPr lang="en-GB" dirty="0"/>
          </a:p>
        </p:txBody>
      </p:sp>
      <p:sp>
        <p:nvSpPr>
          <p:cNvPr id="3" name="Content Placeholder 2"/>
          <p:cNvSpPr>
            <a:spLocks noGrp="1"/>
          </p:cNvSpPr>
          <p:nvPr>
            <p:ph idx="1"/>
          </p:nvPr>
        </p:nvSpPr>
        <p:spPr/>
        <p:txBody>
          <a:bodyPr/>
          <a:lstStyle/>
          <a:p>
            <a:r>
              <a:rPr lang="en-GB" dirty="0" smtClean="0"/>
              <a:t>94% NIV would choose it again Vs </a:t>
            </a:r>
            <a:r>
              <a:rPr lang="en-GB" dirty="0"/>
              <a:t>81% TV</a:t>
            </a:r>
          </a:p>
          <a:p>
            <a:endParaRPr lang="en-GB" dirty="0" smtClean="0"/>
          </a:p>
          <a:p>
            <a:r>
              <a:rPr lang="en-GB" dirty="0" smtClean="0"/>
              <a:t>97% Caregivers would advise a relative to have NIV Vs 75% for TV</a:t>
            </a:r>
          </a:p>
          <a:p>
            <a:endParaRPr lang="en-GB" dirty="0" smtClean="0"/>
          </a:p>
          <a:p>
            <a:r>
              <a:rPr lang="en-GB" dirty="0" smtClean="0"/>
              <a:t>94% Caregivers would opt for NIV for themselves Vs 50% for TV</a:t>
            </a:r>
          </a:p>
          <a:p>
            <a:endParaRPr lang="en-GB" dirty="0" smtClean="0"/>
          </a:p>
          <a:p>
            <a:r>
              <a:rPr lang="en-GB" dirty="0" smtClean="0"/>
              <a:t>30% of caregivers in TV rated their </a:t>
            </a:r>
            <a:r>
              <a:rPr lang="en-GB" dirty="0" err="1" smtClean="0"/>
              <a:t>QoL</a:t>
            </a:r>
            <a:r>
              <a:rPr lang="en-GB" dirty="0" smtClean="0"/>
              <a:t> as lower than the MND patient</a:t>
            </a:r>
          </a:p>
          <a:p>
            <a:endParaRPr lang="en-GB" dirty="0" smtClean="0"/>
          </a:p>
        </p:txBody>
      </p:sp>
    </p:spTree>
    <p:extLst>
      <p:ext uri="{BB962C8B-B14F-4D97-AF65-F5344CB8AC3E}">
        <p14:creationId xmlns:p14="http://schemas.microsoft.com/office/powerpoint/2010/main" val="3659368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MV &amp; </a:t>
            </a:r>
            <a:r>
              <a:rPr lang="en-GB" dirty="0" err="1" smtClean="0"/>
              <a:t>QoL</a:t>
            </a:r>
            <a:endParaRPr lang="en-GB" dirty="0"/>
          </a:p>
        </p:txBody>
      </p:sp>
      <p:sp>
        <p:nvSpPr>
          <p:cNvPr id="3" name="Content Placeholder 2"/>
          <p:cNvSpPr>
            <a:spLocks noGrp="1"/>
          </p:cNvSpPr>
          <p:nvPr>
            <p:ph idx="1"/>
          </p:nvPr>
        </p:nvSpPr>
        <p:spPr/>
        <p:txBody>
          <a:bodyPr/>
          <a:lstStyle/>
          <a:p>
            <a:r>
              <a:rPr lang="en-GB" dirty="0" smtClean="0"/>
              <a:t>13 patients interviewed 19 months after tracheostomy</a:t>
            </a:r>
          </a:p>
          <a:p>
            <a:endParaRPr lang="en-GB" dirty="0" smtClean="0"/>
          </a:p>
          <a:p>
            <a:r>
              <a:rPr lang="en-GB" dirty="0" smtClean="0"/>
              <a:t>14 controls only 2 ventilated via NIV</a:t>
            </a:r>
          </a:p>
          <a:p>
            <a:endParaRPr lang="en-GB" dirty="0" smtClean="0"/>
          </a:p>
          <a:p>
            <a:r>
              <a:rPr lang="en-GB" dirty="0" smtClean="0"/>
              <a:t>No differences in </a:t>
            </a:r>
            <a:r>
              <a:rPr lang="en-GB" dirty="0" err="1" smtClean="0"/>
              <a:t>QoL</a:t>
            </a:r>
            <a:endParaRPr lang="en-GB" dirty="0" smtClean="0"/>
          </a:p>
          <a:p>
            <a:endParaRPr lang="en-GB" dirty="0" smtClean="0"/>
          </a:p>
          <a:p>
            <a:r>
              <a:rPr lang="en-GB" dirty="0" smtClean="0"/>
              <a:t>TV patients lower physical abilities but length of disease 57 months Vs 32 months</a:t>
            </a:r>
          </a:p>
          <a:p>
            <a:pPr lvl="2"/>
            <a:r>
              <a:rPr lang="en-US" sz="1200" dirty="0"/>
              <a:t>Journal of Critical Care (2011) 26, 329.e7–329.e14</a:t>
            </a:r>
            <a:endParaRPr lang="en-GB" sz="1200" dirty="0"/>
          </a:p>
        </p:txBody>
      </p:sp>
    </p:spTree>
    <p:extLst>
      <p:ext uri="{BB962C8B-B14F-4D97-AF65-F5344CB8AC3E}">
        <p14:creationId xmlns:p14="http://schemas.microsoft.com/office/powerpoint/2010/main" val="1743027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MV &amp; </a:t>
            </a:r>
            <a:r>
              <a:rPr lang="en-GB" dirty="0" err="1" smtClean="0"/>
              <a:t>QoL</a:t>
            </a:r>
            <a:endParaRPr lang="en-GB" dirty="0"/>
          </a:p>
        </p:txBody>
      </p:sp>
      <p:sp>
        <p:nvSpPr>
          <p:cNvPr id="3" name="Content Placeholder 2"/>
          <p:cNvSpPr>
            <a:spLocks noGrp="1"/>
          </p:cNvSpPr>
          <p:nvPr>
            <p:ph idx="1"/>
          </p:nvPr>
        </p:nvSpPr>
        <p:spPr/>
        <p:txBody>
          <a:bodyPr/>
          <a:lstStyle/>
          <a:p>
            <a:r>
              <a:rPr lang="en-GB" dirty="0" smtClean="0"/>
              <a:t>Conclusion</a:t>
            </a:r>
          </a:p>
          <a:p>
            <a:endParaRPr lang="en-GB" dirty="0" smtClean="0"/>
          </a:p>
          <a:p>
            <a:r>
              <a:rPr lang="en-GB" dirty="0" smtClean="0"/>
              <a:t>NIV seems to improve </a:t>
            </a:r>
            <a:r>
              <a:rPr lang="en-GB" dirty="0" err="1" smtClean="0"/>
              <a:t>QoL</a:t>
            </a:r>
            <a:r>
              <a:rPr lang="en-GB" dirty="0" smtClean="0"/>
              <a:t> in those without severe bulbar dysfunction</a:t>
            </a:r>
          </a:p>
          <a:p>
            <a:endParaRPr lang="en-GB" dirty="0" smtClean="0"/>
          </a:p>
          <a:p>
            <a:r>
              <a:rPr lang="en-GB" dirty="0" smtClean="0"/>
              <a:t>Tracheostomy appears acceptable to most patients</a:t>
            </a:r>
          </a:p>
          <a:p>
            <a:endParaRPr lang="en-GB" dirty="0" smtClean="0"/>
          </a:p>
          <a:p>
            <a:r>
              <a:rPr lang="en-GB" dirty="0" smtClean="0"/>
              <a:t>Major carer implication</a:t>
            </a:r>
          </a:p>
          <a:p>
            <a:endParaRPr lang="en-GB" dirty="0"/>
          </a:p>
        </p:txBody>
      </p:sp>
    </p:spTree>
    <p:extLst>
      <p:ext uri="{BB962C8B-B14F-4D97-AF65-F5344CB8AC3E}">
        <p14:creationId xmlns:p14="http://schemas.microsoft.com/office/powerpoint/2010/main" val="1280306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do</a:t>
            </a:r>
            <a:endParaRPr lang="en-GB" dirty="0"/>
          </a:p>
        </p:txBody>
      </p:sp>
      <p:sp>
        <p:nvSpPr>
          <p:cNvPr id="3" name="Content Placeholder 2"/>
          <p:cNvSpPr>
            <a:spLocks noGrp="1"/>
          </p:cNvSpPr>
          <p:nvPr>
            <p:ph idx="1"/>
          </p:nvPr>
        </p:nvSpPr>
        <p:spPr/>
        <p:txBody>
          <a:bodyPr>
            <a:normAutofit/>
          </a:bodyPr>
          <a:lstStyle/>
          <a:p>
            <a:r>
              <a:rPr lang="en-GB" dirty="0" smtClean="0"/>
              <a:t>Care package</a:t>
            </a:r>
          </a:p>
          <a:p>
            <a:pPr lvl="1"/>
            <a:r>
              <a:rPr lang="en-GB" dirty="0" smtClean="0"/>
              <a:t>Time in hospital (elective Vs emergency)</a:t>
            </a:r>
          </a:p>
          <a:p>
            <a:r>
              <a:rPr lang="en-GB" dirty="0" smtClean="0"/>
              <a:t>Swallow</a:t>
            </a:r>
          </a:p>
          <a:p>
            <a:r>
              <a:rPr lang="en-GB" dirty="0" smtClean="0"/>
              <a:t>Worsening dependence on MV</a:t>
            </a:r>
          </a:p>
          <a:p>
            <a:r>
              <a:rPr lang="en-GB" dirty="0" smtClean="0"/>
              <a:t>Procedural/GA risks</a:t>
            </a:r>
          </a:p>
          <a:p>
            <a:r>
              <a:rPr lang="en-GB" dirty="0"/>
              <a:t>Ability to communicate wishes about end of life</a:t>
            </a:r>
          </a:p>
          <a:p>
            <a:endParaRPr lang="en-GB" dirty="0"/>
          </a:p>
        </p:txBody>
      </p:sp>
    </p:spTree>
    <p:extLst>
      <p:ext uri="{BB962C8B-B14F-4D97-AF65-F5344CB8AC3E}">
        <p14:creationId xmlns:p14="http://schemas.microsoft.com/office/powerpoint/2010/main" val="230586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Abbreviations</a:t>
            </a:r>
            <a:endParaRPr lang="en-GB" dirty="0"/>
          </a:p>
        </p:txBody>
      </p:sp>
      <p:sp>
        <p:nvSpPr>
          <p:cNvPr id="3" name="Content Placeholder 2"/>
          <p:cNvSpPr>
            <a:spLocks noGrp="1"/>
          </p:cNvSpPr>
          <p:nvPr>
            <p:ph idx="1"/>
          </p:nvPr>
        </p:nvSpPr>
        <p:spPr/>
        <p:txBody>
          <a:bodyPr/>
          <a:lstStyle/>
          <a:p>
            <a:r>
              <a:rPr lang="en-GB" dirty="0" smtClean="0"/>
              <a:t>MV = Mechanical Ventilation</a:t>
            </a:r>
          </a:p>
          <a:p>
            <a:r>
              <a:rPr lang="en-GB" dirty="0" smtClean="0"/>
              <a:t>NIV = Non-Invasive Ventilation</a:t>
            </a:r>
            <a:endParaRPr lang="en-GB" dirty="0"/>
          </a:p>
          <a:p>
            <a:r>
              <a:rPr lang="en-GB" dirty="0" smtClean="0"/>
              <a:t>TV = Tracheostomy Ventilation</a:t>
            </a:r>
          </a:p>
          <a:p>
            <a:r>
              <a:rPr lang="en-GB" dirty="0" smtClean="0"/>
              <a:t>FVC = Forced Vital Capacity</a:t>
            </a:r>
            <a:endParaRPr lang="en-GB" dirty="0"/>
          </a:p>
        </p:txBody>
      </p:sp>
    </p:spTree>
    <p:extLst>
      <p:ext uri="{BB962C8B-B14F-4D97-AF65-F5344CB8AC3E}">
        <p14:creationId xmlns:p14="http://schemas.microsoft.com/office/powerpoint/2010/main" val="2818543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American Academy of Neurology </a:t>
            </a:r>
            <a:r>
              <a:rPr lang="en-GB" dirty="0" smtClean="0"/>
              <a:t>Practice 1999/2009</a:t>
            </a:r>
            <a:endParaRPr lang="en-GB" dirty="0"/>
          </a:p>
        </p:txBody>
      </p:sp>
      <p:sp>
        <p:nvSpPr>
          <p:cNvPr id="3" name="Content Placeholder 2"/>
          <p:cNvSpPr>
            <a:spLocks noGrp="1"/>
          </p:cNvSpPr>
          <p:nvPr>
            <p:ph idx="1"/>
          </p:nvPr>
        </p:nvSpPr>
        <p:spPr/>
        <p:txBody>
          <a:bodyPr>
            <a:normAutofit/>
          </a:bodyPr>
          <a:lstStyle/>
          <a:p>
            <a:r>
              <a:rPr lang="en-GB" dirty="0"/>
              <a:t>What are the early indicators of RF</a:t>
            </a:r>
            <a:r>
              <a:rPr lang="en-GB" dirty="0" smtClean="0"/>
              <a:t>?</a:t>
            </a:r>
          </a:p>
          <a:p>
            <a:r>
              <a:rPr lang="en-GB" dirty="0" smtClean="0"/>
              <a:t>Does NIV improve respiratory function or increase survival?</a:t>
            </a:r>
          </a:p>
          <a:p>
            <a:r>
              <a:rPr lang="en-GB" dirty="0" smtClean="0"/>
              <a:t>How do invasive and non-invasive ventilation affect quality of life?</a:t>
            </a:r>
          </a:p>
          <a:p>
            <a:r>
              <a:rPr lang="en-GB" dirty="0" smtClean="0"/>
              <a:t>What factors influence acceptance of invasive and non-invasive ventilation?</a:t>
            </a:r>
          </a:p>
          <a:p>
            <a:r>
              <a:rPr lang="en-GB" dirty="0" smtClean="0"/>
              <a:t>What is the efficacy of targeted respiratory interventions for clearing secretions?</a:t>
            </a:r>
          </a:p>
          <a:p>
            <a:r>
              <a:rPr lang="en-GB" dirty="0" smtClean="0"/>
              <a:t>What’s </a:t>
            </a:r>
            <a:r>
              <a:rPr lang="en-GB" dirty="0"/>
              <a:t>the optimal method for withdrawal of MV?</a:t>
            </a:r>
          </a:p>
          <a:p>
            <a:endParaRPr lang="en-GB" dirty="0" smtClean="0"/>
          </a:p>
          <a:p>
            <a:endParaRPr lang="en-GB" dirty="0"/>
          </a:p>
        </p:txBody>
      </p:sp>
      <p:sp>
        <p:nvSpPr>
          <p:cNvPr id="4" name="Oval 3"/>
          <p:cNvSpPr/>
          <p:nvPr/>
        </p:nvSpPr>
        <p:spPr>
          <a:xfrm>
            <a:off x="758283" y="3122342"/>
            <a:ext cx="9612351" cy="1237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3813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Factors influencing acceptance of NIV</a:t>
            </a:r>
            <a:endParaRPr lang="en-GB" dirty="0"/>
          </a:p>
        </p:txBody>
      </p:sp>
      <p:sp>
        <p:nvSpPr>
          <p:cNvPr id="3" name="Content Placeholder 2"/>
          <p:cNvSpPr>
            <a:spLocks noGrp="1"/>
          </p:cNvSpPr>
          <p:nvPr>
            <p:ph idx="1"/>
          </p:nvPr>
        </p:nvSpPr>
        <p:spPr/>
        <p:txBody>
          <a:bodyPr/>
          <a:lstStyle/>
          <a:p>
            <a:pPr>
              <a:lnSpc>
                <a:spcPct val="100000"/>
              </a:lnSpc>
            </a:pPr>
            <a:r>
              <a:rPr lang="en-GB" dirty="0" smtClean="0"/>
              <a:t>Improved compliance with:</a:t>
            </a:r>
          </a:p>
          <a:p>
            <a:pPr lvl="1">
              <a:lnSpc>
                <a:spcPct val="100000"/>
              </a:lnSpc>
            </a:pPr>
            <a:r>
              <a:rPr lang="en-GB" dirty="0" smtClean="0"/>
              <a:t>Male</a:t>
            </a:r>
          </a:p>
          <a:p>
            <a:pPr lvl="1">
              <a:lnSpc>
                <a:spcPct val="100000"/>
              </a:lnSpc>
            </a:pPr>
            <a:r>
              <a:rPr lang="en-GB" dirty="0" smtClean="0"/>
              <a:t>Affluence</a:t>
            </a:r>
          </a:p>
          <a:p>
            <a:pPr lvl="1">
              <a:lnSpc>
                <a:spcPct val="100000"/>
              </a:lnSpc>
            </a:pPr>
            <a:r>
              <a:rPr lang="en-GB" dirty="0" smtClean="0"/>
              <a:t>Engagement with other treatments</a:t>
            </a:r>
          </a:p>
          <a:p>
            <a:pPr lvl="2">
              <a:lnSpc>
                <a:spcPct val="100000"/>
              </a:lnSpc>
            </a:pPr>
            <a:r>
              <a:rPr lang="en-GB" dirty="0" smtClean="0"/>
              <a:t>PEG</a:t>
            </a:r>
          </a:p>
          <a:p>
            <a:pPr lvl="2">
              <a:lnSpc>
                <a:spcPct val="100000"/>
              </a:lnSpc>
            </a:pPr>
            <a:r>
              <a:rPr lang="en-GB" dirty="0" err="1" smtClean="0"/>
              <a:t>Riluzole</a:t>
            </a:r>
            <a:endParaRPr lang="en-GB" dirty="0" smtClean="0"/>
          </a:p>
          <a:p>
            <a:pPr lvl="3">
              <a:lnSpc>
                <a:spcPct val="100000"/>
              </a:lnSpc>
            </a:pPr>
            <a:r>
              <a:rPr lang="en-GB" sz="1200" dirty="0" smtClean="0"/>
              <a:t>Neurology </a:t>
            </a:r>
            <a:r>
              <a:rPr lang="en-GB" sz="1200" dirty="0"/>
              <a:t>2009;73:1218–1226</a:t>
            </a:r>
          </a:p>
        </p:txBody>
      </p:sp>
    </p:spTree>
    <p:extLst>
      <p:ext uri="{BB962C8B-B14F-4D97-AF65-F5344CB8AC3E}">
        <p14:creationId xmlns:p14="http://schemas.microsoft.com/office/powerpoint/2010/main" val="9220435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Factors influencing acceptance of NIV</a:t>
            </a:r>
          </a:p>
        </p:txBody>
      </p:sp>
      <p:sp>
        <p:nvSpPr>
          <p:cNvPr id="3" name="Content Placeholder 2"/>
          <p:cNvSpPr>
            <a:spLocks noGrp="1"/>
          </p:cNvSpPr>
          <p:nvPr>
            <p:ph idx="1"/>
          </p:nvPr>
        </p:nvSpPr>
        <p:spPr/>
        <p:txBody>
          <a:bodyPr/>
          <a:lstStyle/>
          <a:p>
            <a:pPr lvl="1">
              <a:lnSpc>
                <a:spcPct val="100000"/>
              </a:lnSpc>
            </a:pPr>
            <a:r>
              <a:rPr lang="en-GB" dirty="0"/>
              <a:t>Symptoms</a:t>
            </a:r>
          </a:p>
          <a:p>
            <a:pPr lvl="1">
              <a:lnSpc>
                <a:spcPct val="100000"/>
              </a:lnSpc>
            </a:pPr>
            <a:endParaRPr lang="en-GB" dirty="0" smtClean="0"/>
          </a:p>
          <a:p>
            <a:pPr lvl="1">
              <a:lnSpc>
                <a:spcPct val="100000"/>
              </a:lnSpc>
            </a:pPr>
            <a:r>
              <a:rPr lang="en-GB" dirty="0" smtClean="0"/>
              <a:t>Less </a:t>
            </a:r>
            <a:r>
              <a:rPr lang="en-GB" dirty="0"/>
              <a:t>than moderate bulbar dysfunction</a:t>
            </a:r>
          </a:p>
          <a:p>
            <a:pPr lvl="1">
              <a:lnSpc>
                <a:spcPct val="100000"/>
              </a:lnSpc>
            </a:pPr>
            <a:endParaRPr lang="en-GB" dirty="0" smtClean="0"/>
          </a:p>
          <a:p>
            <a:pPr lvl="1">
              <a:lnSpc>
                <a:spcPct val="100000"/>
              </a:lnSpc>
            </a:pPr>
            <a:r>
              <a:rPr lang="en-GB" dirty="0" smtClean="0"/>
              <a:t>75</a:t>
            </a:r>
            <a:r>
              <a:rPr lang="en-GB" dirty="0"/>
              <a:t>% without FTD Vs 38% with </a:t>
            </a:r>
            <a:r>
              <a:rPr lang="en-GB" dirty="0" smtClean="0"/>
              <a:t>FTD</a:t>
            </a:r>
          </a:p>
          <a:p>
            <a:pPr lvl="3">
              <a:lnSpc>
                <a:spcPct val="100000"/>
              </a:lnSpc>
            </a:pPr>
            <a:r>
              <a:rPr lang="en-GB" sz="1200" dirty="0"/>
              <a:t>Neurology 2009;73:1218–1226</a:t>
            </a:r>
          </a:p>
          <a:p>
            <a:pPr lvl="3">
              <a:lnSpc>
                <a:spcPct val="100000"/>
              </a:lnSpc>
            </a:pPr>
            <a:endParaRPr lang="en-GB" sz="1200" dirty="0"/>
          </a:p>
          <a:p>
            <a:endParaRPr lang="en-GB" dirty="0"/>
          </a:p>
        </p:txBody>
      </p:sp>
    </p:spTree>
    <p:extLst>
      <p:ext uri="{BB962C8B-B14F-4D97-AF65-F5344CB8AC3E}">
        <p14:creationId xmlns:p14="http://schemas.microsoft.com/office/powerpoint/2010/main" val="1108143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American Academy of Neurology </a:t>
            </a:r>
            <a:r>
              <a:rPr lang="en-GB" dirty="0" smtClean="0"/>
              <a:t>Practice 1999/2009</a:t>
            </a:r>
            <a:endParaRPr lang="en-GB" dirty="0"/>
          </a:p>
        </p:txBody>
      </p:sp>
      <p:sp>
        <p:nvSpPr>
          <p:cNvPr id="3" name="Content Placeholder 2"/>
          <p:cNvSpPr>
            <a:spLocks noGrp="1"/>
          </p:cNvSpPr>
          <p:nvPr>
            <p:ph idx="1"/>
          </p:nvPr>
        </p:nvSpPr>
        <p:spPr/>
        <p:txBody>
          <a:bodyPr>
            <a:normAutofit/>
          </a:bodyPr>
          <a:lstStyle/>
          <a:p>
            <a:r>
              <a:rPr lang="en-GB" dirty="0"/>
              <a:t>What are the early indicators of RF</a:t>
            </a:r>
            <a:r>
              <a:rPr lang="en-GB" dirty="0" smtClean="0"/>
              <a:t>?</a:t>
            </a:r>
          </a:p>
          <a:p>
            <a:r>
              <a:rPr lang="en-GB" dirty="0" smtClean="0"/>
              <a:t>Does NIV improve respiratory function or increase survival?</a:t>
            </a:r>
          </a:p>
          <a:p>
            <a:r>
              <a:rPr lang="en-GB" dirty="0" smtClean="0"/>
              <a:t>How do invasive and non-invasive ventilation affect quality of life?</a:t>
            </a:r>
          </a:p>
          <a:p>
            <a:r>
              <a:rPr lang="en-GB" dirty="0" smtClean="0"/>
              <a:t>What factors influence acceptance of invasive and non-invasive ventilation?</a:t>
            </a:r>
          </a:p>
          <a:p>
            <a:r>
              <a:rPr lang="en-GB" dirty="0" smtClean="0"/>
              <a:t>What is the efficacy of targeted respiratory interventions for clearing secretions?</a:t>
            </a:r>
          </a:p>
          <a:p>
            <a:r>
              <a:rPr lang="en-GB" dirty="0" smtClean="0"/>
              <a:t>What’s </a:t>
            </a:r>
            <a:r>
              <a:rPr lang="en-GB" dirty="0"/>
              <a:t>the optimal method for withdrawal of MV?</a:t>
            </a:r>
          </a:p>
          <a:p>
            <a:endParaRPr lang="en-GB" dirty="0" smtClean="0"/>
          </a:p>
          <a:p>
            <a:endParaRPr lang="en-GB" dirty="0"/>
          </a:p>
        </p:txBody>
      </p:sp>
      <p:sp>
        <p:nvSpPr>
          <p:cNvPr id="4" name="Oval 3"/>
          <p:cNvSpPr/>
          <p:nvPr/>
        </p:nvSpPr>
        <p:spPr>
          <a:xfrm>
            <a:off x="524107" y="3914078"/>
            <a:ext cx="10537902" cy="12712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5098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Targeted respiratory interventions</a:t>
            </a:r>
            <a:endParaRPr lang="en-GB" dirty="0"/>
          </a:p>
        </p:txBody>
      </p:sp>
      <p:sp>
        <p:nvSpPr>
          <p:cNvPr id="3" name="Content Placeholder 2"/>
          <p:cNvSpPr>
            <a:spLocks noGrp="1"/>
          </p:cNvSpPr>
          <p:nvPr>
            <p:ph idx="1"/>
          </p:nvPr>
        </p:nvSpPr>
        <p:spPr/>
        <p:txBody>
          <a:bodyPr/>
          <a:lstStyle/>
          <a:p>
            <a:r>
              <a:rPr lang="en-GB" dirty="0" smtClean="0"/>
              <a:t>MI-E improves PCF by:</a:t>
            </a:r>
          </a:p>
          <a:p>
            <a:pPr lvl="1"/>
            <a:endParaRPr lang="en-GB" dirty="0" smtClean="0"/>
          </a:p>
          <a:p>
            <a:pPr lvl="1"/>
            <a:r>
              <a:rPr lang="en-GB" dirty="0" smtClean="0"/>
              <a:t>17% in controls</a:t>
            </a:r>
          </a:p>
          <a:p>
            <a:pPr lvl="1"/>
            <a:endParaRPr lang="en-GB" dirty="0" smtClean="0"/>
          </a:p>
          <a:p>
            <a:pPr lvl="1"/>
            <a:r>
              <a:rPr lang="en-GB" dirty="0" smtClean="0"/>
              <a:t>26% in bulbar patients</a:t>
            </a:r>
          </a:p>
          <a:p>
            <a:pPr lvl="1"/>
            <a:endParaRPr lang="en-GB" dirty="0" smtClean="0"/>
          </a:p>
          <a:p>
            <a:pPr lvl="1"/>
            <a:r>
              <a:rPr lang="en-GB" dirty="0" smtClean="0"/>
              <a:t>28% in non-bulbar patients</a:t>
            </a:r>
          </a:p>
          <a:p>
            <a:pPr lvl="2"/>
            <a:r>
              <a:rPr lang="en-GB" sz="1200" dirty="0" smtClean="0"/>
              <a:t>Neurology </a:t>
            </a:r>
            <a:r>
              <a:rPr lang="en-GB" sz="1200" dirty="0"/>
              <a:t>2009;73:1218–1226</a:t>
            </a:r>
          </a:p>
        </p:txBody>
      </p:sp>
    </p:spTree>
    <p:extLst>
      <p:ext uri="{BB962C8B-B14F-4D97-AF65-F5344CB8AC3E}">
        <p14:creationId xmlns:p14="http://schemas.microsoft.com/office/powerpoint/2010/main" val="781115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do</a:t>
            </a:r>
            <a:endParaRPr lang="en-GB" dirty="0"/>
          </a:p>
        </p:txBody>
      </p:sp>
      <p:sp>
        <p:nvSpPr>
          <p:cNvPr id="3" name="Content Placeholder 2"/>
          <p:cNvSpPr>
            <a:spLocks noGrp="1"/>
          </p:cNvSpPr>
          <p:nvPr>
            <p:ph idx="1"/>
          </p:nvPr>
        </p:nvSpPr>
        <p:spPr/>
        <p:txBody>
          <a:bodyPr>
            <a:normAutofit/>
          </a:bodyPr>
          <a:lstStyle/>
          <a:p>
            <a:r>
              <a:rPr lang="en-GB" dirty="0" smtClean="0"/>
              <a:t>Assess clinically</a:t>
            </a:r>
          </a:p>
          <a:p>
            <a:pPr lvl="1"/>
            <a:r>
              <a:rPr lang="en-GB" dirty="0" smtClean="0"/>
              <a:t>Chest infections</a:t>
            </a:r>
          </a:p>
          <a:p>
            <a:pPr lvl="1"/>
            <a:r>
              <a:rPr lang="en-GB" dirty="0" smtClean="0"/>
              <a:t>Cough quality</a:t>
            </a:r>
          </a:p>
          <a:p>
            <a:endParaRPr lang="en-GB" dirty="0" smtClean="0"/>
          </a:p>
          <a:p>
            <a:r>
              <a:rPr lang="en-GB" dirty="0" smtClean="0"/>
              <a:t>Measure MIP/MEP</a:t>
            </a:r>
          </a:p>
          <a:p>
            <a:endParaRPr lang="en-GB" dirty="0" smtClean="0"/>
          </a:p>
          <a:p>
            <a:r>
              <a:rPr lang="en-GB" dirty="0" smtClean="0"/>
              <a:t>Future</a:t>
            </a:r>
          </a:p>
          <a:p>
            <a:pPr lvl="1"/>
            <a:r>
              <a:rPr lang="en-GB" dirty="0" err="1" smtClean="0"/>
              <a:t>nasendoscopy</a:t>
            </a:r>
            <a:endParaRPr lang="en-GB" dirty="0"/>
          </a:p>
        </p:txBody>
      </p:sp>
    </p:spTree>
    <p:extLst>
      <p:ext uri="{BB962C8B-B14F-4D97-AF65-F5344CB8AC3E}">
        <p14:creationId xmlns:p14="http://schemas.microsoft.com/office/powerpoint/2010/main" val="2791850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American Academy of Neurology </a:t>
            </a:r>
            <a:r>
              <a:rPr lang="en-GB" dirty="0" smtClean="0"/>
              <a:t>Practice 1999/2009</a:t>
            </a:r>
            <a:endParaRPr lang="en-GB" dirty="0"/>
          </a:p>
        </p:txBody>
      </p:sp>
      <p:sp>
        <p:nvSpPr>
          <p:cNvPr id="3" name="Content Placeholder 2"/>
          <p:cNvSpPr>
            <a:spLocks noGrp="1"/>
          </p:cNvSpPr>
          <p:nvPr>
            <p:ph idx="1"/>
          </p:nvPr>
        </p:nvSpPr>
        <p:spPr/>
        <p:txBody>
          <a:bodyPr>
            <a:normAutofit/>
          </a:bodyPr>
          <a:lstStyle/>
          <a:p>
            <a:r>
              <a:rPr lang="en-GB" dirty="0"/>
              <a:t>What are the early indicators of RF</a:t>
            </a:r>
            <a:r>
              <a:rPr lang="en-GB" dirty="0" smtClean="0"/>
              <a:t>?</a:t>
            </a:r>
          </a:p>
          <a:p>
            <a:r>
              <a:rPr lang="en-GB" dirty="0" smtClean="0"/>
              <a:t>Does NIV improve respiratory function or increase survival?</a:t>
            </a:r>
          </a:p>
          <a:p>
            <a:r>
              <a:rPr lang="en-GB" dirty="0" smtClean="0"/>
              <a:t>How do invasive and non-invasive ventilation affect quality of life?</a:t>
            </a:r>
          </a:p>
          <a:p>
            <a:r>
              <a:rPr lang="en-GB" dirty="0" smtClean="0"/>
              <a:t>What factors influence acceptance of invasive and non-invasive ventilation?</a:t>
            </a:r>
          </a:p>
          <a:p>
            <a:r>
              <a:rPr lang="en-GB" dirty="0" smtClean="0"/>
              <a:t>What is the efficacy of targeted respiratory interventions for clearing secretions?</a:t>
            </a:r>
          </a:p>
          <a:p>
            <a:r>
              <a:rPr lang="en-GB" dirty="0" smtClean="0"/>
              <a:t>What’s </a:t>
            </a:r>
            <a:r>
              <a:rPr lang="en-GB" dirty="0"/>
              <a:t>the optimal method for withdrawal of MV?</a:t>
            </a:r>
          </a:p>
          <a:p>
            <a:endParaRPr lang="en-GB" dirty="0" smtClean="0"/>
          </a:p>
          <a:p>
            <a:endParaRPr lang="en-GB" dirty="0"/>
          </a:p>
        </p:txBody>
      </p:sp>
      <p:sp>
        <p:nvSpPr>
          <p:cNvPr id="4" name="Oval 3"/>
          <p:cNvSpPr/>
          <p:nvPr/>
        </p:nvSpPr>
        <p:spPr>
          <a:xfrm>
            <a:off x="959004" y="4895385"/>
            <a:ext cx="7627434" cy="936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1581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269" y="228600"/>
            <a:ext cx="6199991"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310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Withdrawal of MV</a:t>
            </a:r>
            <a:endParaRPr lang="en-GB" dirty="0"/>
          </a:p>
        </p:txBody>
      </p:sp>
      <p:sp>
        <p:nvSpPr>
          <p:cNvPr id="3" name="Content Placeholder 2"/>
          <p:cNvSpPr>
            <a:spLocks noGrp="1"/>
          </p:cNvSpPr>
          <p:nvPr>
            <p:ph idx="1"/>
          </p:nvPr>
        </p:nvSpPr>
        <p:spPr/>
        <p:txBody>
          <a:bodyPr/>
          <a:lstStyle/>
          <a:p>
            <a:r>
              <a:rPr lang="en-GB" dirty="0" smtClean="0"/>
              <a:t>Ongoing treatment against a patient’s wish is a criminal offence</a:t>
            </a:r>
          </a:p>
          <a:p>
            <a:pPr lvl="1"/>
            <a:endParaRPr lang="en-GB" dirty="0"/>
          </a:p>
        </p:txBody>
      </p:sp>
    </p:spTree>
    <p:extLst>
      <p:ext uri="{BB962C8B-B14F-4D97-AF65-F5344CB8AC3E}">
        <p14:creationId xmlns:p14="http://schemas.microsoft.com/office/powerpoint/2010/main" val="29457493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Withdrawal of MV</a:t>
            </a:r>
          </a:p>
        </p:txBody>
      </p:sp>
      <p:sp>
        <p:nvSpPr>
          <p:cNvPr id="3" name="Content Placeholder 2"/>
          <p:cNvSpPr>
            <a:spLocks noGrp="1"/>
          </p:cNvSpPr>
          <p:nvPr>
            <p:ph idx="1"/>
          </p:nvPr>
        </p:nvSpPr>
        <p:spPr/>
        <p:txBody>
          <a:bodyPr/>
          <a:lstStyle/>
          <a:p>
            <a:r>
              <a:rPr lang="en-GB" dirty="0"/>
              <a:t>Ventilator</a:t>
            </a:r>
          </a:p>
          <a:p>
            <a:pPr lvl="1"/>
            <a:endParaRPr lang="en-GB" dirty="0" smtClean="0"/>
          </a:p>
          <a:p>
            <a:pPr lvl="1"/>
            <a:r>
              <a:rPr lang="en-GB" dirty="0" smtClean="0"/>
              <a:t>Prolongs </a:t>
            </a:r>
            <a:r>
              <a:rPr lang="en-GB" dirty="0"/>
              <a:t>dying</a:t>
            </a:r>
          </a:p>
          <a:p>
            <a:pPr lvl="1"/>
            <a:endParaRPr lang="en-GB" dirty="0" smtClean="0"/>
          </a:p>
          <a:p>
            <a:pPr lvl="1"/>
            <a:r>
              <a:rPr lang="en-GB" dirty="0" smtClean="0"/>
              <a:t>Makes </a:t>
            </a:r>
            <a:r>
              <a:rPr lang="en-GB" dirty="0"/>
              <a:t>dying unnatural</a:t>
            </a:r>
          </a:p>
          <a:p>
            <a:endParaRPr lang="en-GB" dirty="0"/>
          </a:p>
        </p:txBody>
      </p:sp>
    </p:spTree>
    <p:extLst>
      <p:ext uri="{BB962C8B-B14F-4D97-AF65-F5344CB8AC3E}">
        <p14:creationId xmlns:p14="http://schemas.microsoft.com/office/powerpoint/2010/main" val="87908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American Academy of Neurology Practice 1999</a:t>
            </a:r>
            <a:endParaRPr lang="en-GB" dirty="0"/>
          </a:p>
        </p:txBody>
      </p:sp>
      <p:sp>
        <p:nvSpPr>
          <p:cNvPr id="3" name="Content Placeholder 2"/>
          <p:cNvSpPr>
            <a:spLocks noGrp="1"/>
          </p:cNvSpPr>
          <p:nvPr>
            <p:ph idx="1"/>
          </p:nvPr>
        </p:nvSpPr>
        <p:spPr/>
        <p:txBody>
          <a:bodyPr/>
          <a:lstStyle/>
          <a:p>
            <a:pPr>
              <a:lnSpc>
                <a:spcPct val="150000"/>
              </a:lnSpc>
            </a:pPr>
            <a:r>
              <a:rPr lang="en-GB" dirty="0" smtClean="0"/>
              <a:t>5 main respiratory issues in MND</a:t>
            </a:r>
          </a:p>
          <a:p>
            <a:pPr lvl="1">
              <a:lnSpc>
                <a:spcPct val="150000"/>
              </a:lnSpc>
            </a:pPr>
            <a:r>
              <a:rPr lang="en-GB" dirty="0" smtClean="0"/>
              <a:t>What are the early indicators of RF?</a:t>
            </a:r>
          </a:p>
          <a:p>
            <a:pPr lvl="1">
              <a:lnSpc>
                <a:spcPct val="150000"/>
              </a:lnSpc>
            </a:pPr>
            <a:r>
              <a:rPr lang="en-GB" dirty="0" smtClean="0"/>
              <a:t>Does NIV affect respiratory function or survival?</a:t>
            </a:r>
          </a:p>
          <a:p>
            <a:pPr lvl="1">
              <a:lnSpc>
                <a:spcPct val="150000"/>
              </a:lnSpc>
            </a:pPr>
            <a:r>
              <a:rPr lang="en-GB" dirty="0" smtClean="0"/>
              <a:t>Does NIV/TV improve </a:t>
            </a:r>
            <a:r>
              <a:rPr lang="en-GB" dirty="0" err="1" smtClean="0"/>
              <a:t>QoL</a:t>
            </a:r>
            <a:r>
              <a:rPr lang="en-GB" dirty="0" smtClean="0"/>
              <a:t>?</a:t>
            </a:r>
          </a:p>
          <a:p>
            <a:pPr lvl="1">
              <a:lnSpc>
                <a:spcPct val="150000"/>
              </a:lnSpc>
            </a:pPr>
            <a:r>
              <a:rPr lang="en-GB" dirty="0" smtClean="0"/>
              <a:t>Does experience with NIV help guide TV?</a:t>
            </a:r>
          </a:p>
          <a:p>
            <a:pPr lvl="1">
              <a:lnSpc>
                <a:spcPct val="150000"/>
              </a:lnSpc>
            </a:pPr>
            <a:r>
              <a:rPr lang="en-GB" dirty="0" smtClean="0"/>
              <a:t>What’s the optimal method for withdrawal of MV?</a:t>
            </a:r>
            <a:endParaRPr lang="en-GB" dirty="0"/>
          </a:p>
        </p:txBody>
      </p:sp>
    </p:spTree>
    <p:extLst>
      <p:ext uri="{BB962C8B-B14F-4D97-AF65-F5344CB8AC3E}">
        <p14:creationId xmlns:p14="http://schemas.microsoft.com/office/powerpoint/2010/main" val="137575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Withdrawal of MV</a:t>
            </a:r>
          </a:p>
        </p:txBody>
      </p:sp>
      <p:sp>
        <p:nvSpPr>
          <p:cNvPr id="3" name="Content Placeholder 2"/>
          <p:cNvSpPr>
            <a:spLocks noGrp="1"/>
          </p:cNvSpPr>
          <p:nvPr>
            <p:ph idx="1"/>
          </p:nvPr>
        </p:nvSpPr>
        <p:spPr/>
        <p:txBody>
          <a:bodyPr/>
          <a:lstStyle/>
          <a:p>
            <a:r>
              <a:rPr lang="en-GB" dirty="0"/>
              <a:t>Dyspnoea </a:t>
            </a:r>
          </a:p>
          <a:p>
            <a:pPr lvl="1"/>
            <a:endParaRPr lang="en-GB" dirty="0" smtClean="0"/>
          </a:p>
          <a:p>
            <a:pPr lvl="1"/>
            <a:r>
              <a:rPr lang="en-GB" dirty="0" smtClean="0"/>
              <a:t>Inevitable </a:t>
            </a:r>
            <a:r>
              <a:rPr lang="en-GB" dirty="0"/>
              <a:t>in ventilator-dependent patient</a:t>
            </a:r>
          </a:p>
          <a:p>
            <a:endParaRPr lang="en-GB" dirty="0"/>
          </a:p>
        </p:txBody>
      </p:sp>
    </p:spTree>
    <p:extLst>
      <p:ext uri="{BB962C8B-B14F-4D97-AF65-F5344CB8AC3E}">
        <p14:creationId xmlns:p14="http://schemas.microsoft.com/office/powerpoint/2010/main" val="112846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Withdrawal of MV</a:t>
            </a:r>
          </a:p>
        </p:txBody>
      </p:sp>
      <p:sp>
        <p:nvSpPr>
          <p:cNvPr id="3" name="Content Placeholder 2"/>
          <p:cNvSpPr>
            <a:spLocks noGrp="1"/>
          </p:cNvSpPr>
          <p:nvPr>
            <p:ph idx="1"/>
          </p:nvPr>
        </p:nvSpPr>
        <p:spPr/>
        <p:txBody>
          <a:bodyPr/>
          <a:lstStyle/>
          <a:p>
            <a:endParaRPr lang="en-GB" dirty="0" smtClean="0"/>
          </a:p>
          <a:p>
            <a:r>
              <a:rPr lang="en-GB" dirty="0" smtClean="0"/>
              <a:t>In nocturnal NIV patient who can communicate this is easy</a:t>
            </a:r>
          </a:p>
          <a:p>
            <a:endParaRPr lang="en-GB" dirty="0" smtClean="0"/>
          </a:p>
          <a:p>
            <a:r>
              <a:rPr lang="en-GB" dirty="0" smtClean="0"/>
              <a:t>In reality this is more difficult…</a:t>
            </a:r>
          </a:p>
          <a:p>
            <a:pPr marL="0" indent="0">
              <a:buNone/>
            </a:pPr>
            <a:endParaRPr lang="en-GB" dirty="0"/>
          </a:p>
        </p:txBody>
      </p:sp>
    </p:spTree>
    <p:extLst>
      <p:ext uri="{BB962C8B-B14F-4D97-AF65-F5344CB8AC3E}">
        <p14:creationId xmlns:p14="http://schemas.microsoft.com/office/powerpoint/2010/main" val="84665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from ICU</a:t>
            </a:r>
            <a:endParaRPr lang="en-GB" dirty="0"/>
          </a:p>
        </p:txBody>
      </p:sp>
      <p:sp>
        <p:nvSpPr>
          <p:cNvPr id="3" name="Content Placeholder 2"/>
          <p:cNvSpPr>
            <a:spLocks noGrp="1"/>
          </p:cNvSpPr>
          <p:nvPr>
            <p:ph idx="1"/>
          </p:nvPr>
        </p:nvSpPr>
        <p:spPr/>
        <p:txBody>
          <a:bodyPr>
            <a:normAutofit/>
          </a:bodyPr>
          <a:lstStyle/>
          <a:p>
            <a:r>
              <a:rPr lang="en-GB" dirty="0" smtClean="0"/>
              <a:t>No fixed approach</a:t>
            </a:r>
          </a:p>
          <a:p>
            <a:pPr lvl="1"/>
            <a:endParaRPr lang="en-GB" dirty="0" smtClean="0"/>
          </a:p>
          <a:p>
            <a:pPr lvl="1"/>
            <a:r>
              <a:rPr lang="en-GB" dirty="0" smtClean="0"/>
              <a:t>Bespoke</a:t>
            </a:r>
          </a:p>
        </p:txBody>
      </p:sp>
    </p:spTree>
    <p:extLst>
      <p:ext uri="{BB962C8B-B14F-4D97-AF65-F5344CB8AC3E}">
        <p14:creationId xmlns:p14="http://schemas.microsoft.com/office/powerpoint/2010/main" val="1461704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lorida FL Miami hospital medical health ICU intensive care unit patient Hispanic man bed life support stroke heart - Stock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620" y="716280"/>
            <a:ext cx="7852860" cy="548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017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Propofol molecule bal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319" y="975360"/>
            <a:ext cx="8238960" cy="497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8529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le:Norepinephrine ball-and-stick model.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 y="164248"/>
            <a:ext cx="4133215" cy="30844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xyge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001" y="2225040"/>
            <a:ext cx="259079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e:Endotracheal tube colored.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5008" y="3520440"/>
            <a:ext cx="5018872" cy="302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166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from ICU</a:t>
            </a:r>
            <a:endParaRPr lang="en-GB" dirty="0"/>
          </a:p>
        </p:txBody>
      </p:sp>
      <p:sp>
        <p:nvSpPr>
          <p:cNvPr id="3" name="Content Placeholder 2"/>
          <p:cNvSpPr>
            <a:spLocks noGrp="1"/>
          </p:cNvSpPr>
          <p:nvPr>
            <p:ph idx="1"/>
          </p:nvPr>
        </p:nvSpPr>
        <p:spPr/>
        <p:txBody>
          <a:bodyPr>
            <a:normAutofit/>
          </a:bodyPr>
          <a:lstStyle/>
          <a:p>
            <a:r>
              <a:rPr lang="en-GB" dirty="0"/>
              <a:t>N </a:t>
            </a:r>
            <a:r>
              <a:rPr lang="en-GB" dirty="0" err="1"/>
              <a:t>Engl</a:t>
            </a:r>
            <a:r>
              <a:rPr lang="en-GB" dirty="0"/>
              <a:t> J Med 2014</a:t>
            </a:r>
            <a:r>
              <a:rPr lang="en-GB" dirty="0" smtClean="0"/>
              <a:t>; 370: 2506-14</a:t>
            </a:r>
            <a:endParaRPr lang="en-GB" dirty="0"/>
          </a:p>
          <a:p>
            <a:endParaRPr lang="en-GB" dirty="0" smtClean="0"/>
          </a:p>
          <a:p>
            <a:r>
              <a:rPr lang="en-GB" dirty="0" smtClean="0"/>
              <a:t>Dying with dignity in the ICU</a:t>
            </a:r>
          </a:p>
        </p:txBody>
      </p:sp>
    </p:spTree>
    <p:extLst>
      <p:ext uri="{BB962C8B-B14F-4D97-AF65-F5344CB8AC3E}">
        <p14:creationId xmlns:p14="http://schemas.microsoft.com/office/powerpoint/2010/main" val="1333904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from ICU</a:t>
            </a:r>
            <a:endParaRPr lang="en-GB" dirty="0"/>
          </a:p>
        </p:txBody>
      </p:sp>
      <p:sp>
        <p:nvSpPr>
          <p:cNvPr id="3" name="Content Placeholder 2"/>
          <p:cNvSpPr>
            <a:spLocks noGrp="1"/>
          </p:cNvSpPr>
          <p:nvPr>
            <p:ph idx="1"/>
          </p:nvPr>
        </p:nvSpPr>
        <p:spPr/>
        <p:txBody>
          <a:bodyPr/>
          <a:lstStyle/>
          <a:p>
            <a:r>
              <a:rPr lang="en-GB" dirty="0"/>
              <a:t>Discontinuation of mechanical ventilation </a:t>
            </a:r>
          </a:p>
          <a:p>
            <a:pPr lvl="1"/>
            <a:endParaRPr lang="en-GB" dirty="0" smtClean="0"/>
          </a:p>
          <a:p>
            <a:pPr lvl="1"/>
            <a:r>
              <a:rPr lang="en-GB" dirty="0" smtClean="0"/>
              <a:t>Confers </a:t>
            </a:r>
            <a:r>
              <a:rPr lang="en-GB" dirty="0"/>
              <a:t>risk of </a:t>
            </a:r>
            <a:r>
              <a:rPr lang="en-GB" dirty="0" smtClean="0"/>
              <a:t>dyspnoea</a:t>
            </a:r>
            <a:endParaRPr lang="en-GB" dirty="0"/>
          </a:p>
          <a:p>
            <a:pPr lvl="1"/>
            <a:endParaRPr lang="en-US" dirty="0" smtClean="0"/>
          </a:p>
          <a:p>
            <a:pPr lvl="1"/>
            <a:r>
              <a:rPr lang="en-US" dirty="0" smtClean="0"/>
              <a:t>Death </a:t>
            </a:r>
            <a:r>
              <a:rPr lang="en-US" dirty="0"/>
              <a:t>may occur quickly </a:t>
            </a:r>
            <a:endParaRPr lang="en-US" dirty="0" smtClean="0"/>
          </a:p>
          <a:p>
            <a:pPr lvl="1"/>
            <a:endParaRPr lang="en-US" dirty="0" smtClean="0"/>
          </a:p>
          <a:p>
            <a:pPr lvl="1"/>
            <a:r>
              <a:rPr lang="en-US" dirty="0" smtClean="0"/>
              <a:t>Preemptive </a:t>
            </a:r>
            <a:r>
              <a:rPr lang="en-US" dirty="0"/>
              <a:t>sedation is typically needed to blunt air hunger</a:t>
            </a:r>
            <a:endParaRPr lang="en-GB" dirty="0"/>
          </a:p>
          <a:p>
            <a:endParaRPr lang="en-GB" dirty="0"/>
          </a:p>
        </p:txBody>
      </p:sp>
    </p:spTree>
    <p:extLst>
      <p:ext uri="{BB962C8B-B14F-4D97-AF65-F5344CB8AC3E}">
        <p14:creationId xmlns:p14="http://schemas.microsoft.com/office/powerpoint/2010/main" val="20996220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 from ICU</a:t>
            </a:r>
            <a:endParaRPr lang="en-GB" dirty="0"/>
          </a:p>
        </p:txBody>
      </p:sp>
      <p:sp>
        <p:nvSpPr>
          <p:cNvPr id="3" name="Content Placeholder 2"/>
          <p:cNvSpPr>
            <a:spLocks noGrp="1"/>
          </p:cNvSpPr>
          <p:nvPr>
            <p:ph idx="1"/>
          </p:nvPr>
        </p:nvSpPr>
        <p:spPr/>
        <p:txBody>
          <a:bodyPr/>
          <a:lstStyle/>
          <a:p>
            <a:r>
              <a:rPr lang="en-GB" dirty="0"/>
              <a:t>Weaning from mechanical ventilation</a:t>
            </a:r>
          </a:p>
          <a:p>
            <a:pPr lvl="1"/>
            <a:endParaRPr lang="en-US" dirty="0" smtClean="0"/>
          </a:p>
          <a:p>
            <a:pPr lvl="1"/>
            <a:r>
              <a:rPr lang="en-US" dirty="0" smtClean="0"/>
              <a:t>Confers </a:t>
            </a:r>
            <a:r>
              <a:rPr lang="en-US" dirty="0"/>
              <a:t>low risk of </a:t>
            </a:r>
            <a:r>
              <a:rPr lang="en-US" dirty="0" err="1" smtClean="0"/>
              <a:t>dyspnoea</a:t>
            </a:r>
            <a:r>
              <a:rPr lang="en-US" dirty="0" smtClean="0"/>
              <a:t> </a:t>
            </a:r>
          </a:p>
          <a:p>
            <a:pPr lvl="1"/>
            <a:endParaRPr lang="en-US" dirty="0" smtClean="0"/>
          </a:p>
          <a:p>
            <a:pPr lvl="1"/>
            <a:r>
              <a:rPr lang="en-US" dirty="0"/>
              <a:t>M</a:t>
            </a:r>
            <a:r>
              <a:rPr lang="en-US" dirty="0" smtClean="0"/>
              <a:t>ay </a:t>
            </a:r>
            <a:r>
              <a:rPr lang="en-US" dirty="0"/>
              <a:t>prolong the dying </a:t>
            </a:r>
            <a:r>
              <a:rPr lang="en-US" dirty="0" smtClean="0"/>
              <a:t>process </a:t>
            </a:r>
          </a:p>
          <a:p>
            <a:pPr lvl="1"/>
            <a:endParaRPr lang="en-US" dirty="0" smtClean="0"/>
          </a:p>
          <a:p>
            <a:pPr lvl="1"/>
            <a:r>
              <a:rPr lang="en-US" dirty="0" smtClean="0"/>
              <a:t>Particularly if </a:t>
            </a:r>
            <a:r>
              <a:rPr lang="en-US" dirty="0"/>
              <a:t>the patient requires low </a:t>
            </a:r>
            <a:r>
              <a:rPr lang="en-US" dirty="0" smtClean="0"/>
              <a:t>levels of support</a:t>
            </a:r>
            <a:endParaRPr lang="en-GB" dirty="0"/>
          </a:p>
        </p:txBody>
      </p:sp>
    </p:spTree>
    <p:extLst>
      <p:ext uri="{BB962C8B-B14F-4D97-AF65-F5344CB8AC3E}">
        <p14:creationId xmlns:p14="http://schemas.microsoft.com/office/powerpoint/2010/main" val="26680105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2450" y="1885244"/>
            <a:ext cx="9264003" cy="3093156"/>
          </a:xfrm>
          <a:prstGeom prst="rect">
            <a:avLst/>
          </a:prstGeom>
        </p:spPr>
      </p:pic>
    </p:spTree>
    <p:extLst>
      <p:ext uri="{BB962C8B-B14F-4D97-AF65-F5344CB8AC3E}">
        <p14:creationId xmlns:p14="http://schemas.microsoft.com/office/powerpoint/2010/main" val="3833224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American Academy of Neurology </a:t>
            </a:r>
            <a:r>
              <a:rPr lang="en-GB" dirty="0" smtClean="0"/>
              <a:t>Practice 2009</a:t>
            </a:r>
            <a:endParaRPr lang="en-GB" dirty="0"/>
          </a:p>
        </p:txBody>
      </p:sp>
      <p:sp>
        <p:nvSpPr>
          <p:cNvPr id="3" name="Content Placeholder 2"/>
          <p:cNvSpPr>
            <a:spLocks noGrp="1"/>
          </p:cNvSpPr>
          <p:nvPr>
            <p:ph idx="1"/>
          </p:nvPr>
        </p:nvSpPr>
        <p:spPr/>
        <p:txBody>
          <a:bodyPr/>
          <a:lstStyle/>
          <a:p>
            <a:r>
              <a:rPr lang="en-GB" dirty="0" smtClean="0"/>
              <a:t>What are the optimal pulmonary function tests to detect respiratory insufficiency?</a:t>
            </a:r>
          </a:p>
          <a:p>
            <a:r>
              <a:rPr lang="en-GB" dirty="0" smtClean="0"/>
              <a:t>Does NIV improve respiratory function or increase survival?</a:t>
            </a:r>
          </a:p>
          <a:p>
            <a:r>
              <a:rPr lang="en-GB" dirty="0" smtClean="0"/>
              <a:t>How do invasive and non-invasive ventilation affect quality of life?</a:t>
            </a:r>
          </a:p>
          <a:p>
            <a:r>
              <a:rPr lang="en-GB" dirty="0" smtClean="0"/>
              <a:t>What factors influence acceptance of invasive and non-invasive ventilation?</a:t>
            </a:r>
          </a:p>
          <a:p>
            <a:r>
              <a:rPr lang="en-GB" dirty="0" smtClean="0"/>
              <a:t>What is the efficacy of targeted respiratory interventions for clearing secretions?</a:t>
            </a:r>
          </a:p>
          <a:p>
            <a:endParaRPr lang="en-GB" dirty="0"/>
          </a:p>
        </p:txBody>
      </p:sp>
    </p:spTree>
    <p:extLst>
      <p:ext uri="{BB962C8B-B14F-4D97-AF65-F5344CB8AC3E}">
        <p14:creationId xmlns:p14="http://schemas.microsoft.com/office/powerpoint/2010/main" val="492552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79000"/>
            <a:ext cx="12192000" cy="5271000"/>
          </a:xfrm>
          <a:prstGeom prst="rect">
            <a:avLst/>
          </a:prstGeom>
        </p:spPr>
      </p:pic>
    </p:spTree>
    <p:extLst>
      <p:ext uri="{BB962C8B-B14F-4D97-AF65-F5344CB8AC3E}">
        <p14:creationId xmlns:p14="http://schemas.microsoft.com/office/powerpoint/2010/main" val="36389951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APM guideline</a:t>
            </a:r>
            <a:endParaRPr lang="en-GB" dirty="0"/>
          </a:p>
        </p:txBody>
      </p:sp>
      <p:sp>
        <p:nvSpPr>
          <p:cNvPr id="3" name="Content Placeholder 2"/>
          <p:cNvSpPr>
            <a:spLocks noGrp="1"/>
          </p:cNvSpPr>
          <p:nvPr>
            <p:ph idx="1"/>
          </p:nvPr>
        </p:nvSpPr>
        <p:spPr/>
        <p:txBody>
          <a:bodyPr>
            <a:normAutofit/>
          </a:bodyPr>
          <a:lstStyle/>
          <a:p>
            <a:pPr>
              <a:lnSpc>
                <a:spcPct val="150000"/>
              </a:lnSpc>
            </a:pPr>
            <a:r>
              <a:rPr lang="en-GB" dirty="0"/>
              <a:t>A patient should be made aware that assisted ventilation is a form of treatment and they can choose to stop it at any time. They should be in no doubt that this is legal and that healthcare teams will support </a:t>
            </a:r>
            <a:r>
              <a:rPr lang="en-GB" dirty="0" smtClean="0"/>
              <a:t>them</a:t>
            </a:r>
            <a:endParaRPr lang="en-GB" dirty="0"/>
          </a:p>
        </p:txBody>
      </p:sp>
    </p:spTree>
    <p:extLst>
      <p:ext uri="{BB962C8B-B14F-4D97-AF65-F5344CB8AC3E}">
        <p14:creationId xmlns:p14="http://schemas.microsoft.com/office/powerpoint/2010/main" val="1737537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APM guideline</a:t>
            </a:r>
          </a:p>
        </p:txBody>
      </p:sp>
      <p:sp>
        <p:nvSpPr>
          <p:cNvPr id="3" name="Content Placeholder 2"/>
          <p:cNvSpPr>
            <a:spLocks noGrp="1"/>
          </p:cNvSpPr>
          <p:nvPr>
            <p:ph idx="1"/>
          </p:nvPr>
        </p:nvSpPr>
        <p:spPr/>
        <p:txBody>
          <a:bodyPr/>
          <a:lstStyle/>
          <a:p>
            <a:pPr>
              <a:lnSpc>
                <a:spcPct val="150000"/>
              </a:lnSpc>
            </a:pPr>
            <a:r>
              <a:rPr lang="en-GB" dirty="0"/>
              <a:t>Senior clinicians should validate the patient’s decision and lead the withdrawal</a:t>
            </a:r>
          </a:p>
          <a:p>
            <a:endParaRPr lang="en-GB" dirty="0"/>
          </a:p>
        </p:txBody>
      </p:sp>
    </p:spTree>
    <p:extLst>
      <p:ext uri="{BB962C8B-B14F-4D97-AF65-F5344CB8AC3E}">
        <p14:creationId xmlns:p14="http://schemas.microsoft.com/office/powerpoint/2010/main" val="13481697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APM guideline</a:t>
            </a:r>
          </a:p>
        </p:txBody>
      </p:sp>
      <p:sp>
        <p:nvSpPr>
          <p:cNvPr id="3" name="Content Placeholder 2"/>
          <p:cNvSpPr>
            <a:spLocks noGrp="1"/>
          </p:cNvSpPr>
          <p:nvPr>
            <p:ph idx="1"/>
          </p:nvPr>
        </p:nvSpPr>
        <p:spPr/>
        <p:txBody>
          <a:bodyPr/>
          <a:lstStyle/>
          <a:p>
            <a:pPr>
              <a:lnSpc>
                <a:spcPct val="150000"/>
              </a:lnSpc>
            </a:pPr>
            <a:r>
              <a:rPr lang="en-GB" dirty="0"/>
              <a:t>Withdrawal should be undertaken within a reasonable timeframe after a validated request</a:t>
            </a:r>
          </a:p>
          <a:p>
            <a:pPr>
              <a:lnSpc>
                <a:spcPct val="150000"/>
              </a:lnSpc>
            </a:pPr>
            <a:endParaRPr lang="en-GB" dirty="0"/>
          </a:p>
        </p:txBody>
      </p:sp>
    </p:spTree>
    <p:extLst>
      <p:ext uri="{BB962C8B-B14F-4D97-AF65-F5344CB8AC3E}">
        <p14:creationId xmlns:p14="http://schemas.microsoft.com/office/powerpoint/2010/main" val="1152258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APM guideline</a:t>
            </a:r>
          </a:p>
        </p:txBody>
      </p:sp>
      <p:sp>
        <p:nvSpPr>
          <p:cNvPr id="3" name="Content Placeholder 2"/>
          <p:cNvSpPr>
            <a:spLocks noGrp="1"/>
          </p:cNvSpPr>
          <p:nvPr>
            <p:ph idx="1"/>
          </p:nvPr>
        </p:nvSpPr>
        <p:spPr/>
        <p:txBody>
          <a:bodyPr/>
          <a:lstStyle/>
          <a:p>
            <a:pPr>
              <a:lnSpc>
                <a:spcPct val="150000"/>
              </a:lnSpc>
            </a:pPr>
            <a:r>
              <a:rPr lang="en-GB" dirty="0"/>
              <a:t>Symptoms of breathlessness and distress should be anticipated and effectively managed</a:t>
            </a:r>
          </a:p>
          <a:p>
            <a:pPr>
              <a:lnSpc>
                <a:spcPct val="150000"/>
              </a:lnSpc>
            </a:pPr>
            <a:endParaRPr lang="en-GB" dirty="0"/>
          </a:p>
        </p:txBody>
      </p:sp>
    </p:spTree>
    <p:extLst>
      <p:ext uri="{BB962C8B-B14F-4D97-AF65-F5344CB8AC3E}">
        <p14:creationId xmlns:p14="http://schemas.microsoft.com/office/powerpoint/2010/main" val="26260823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APM guideline</a:t>
            </a:r>
          </a:p>
        </p:txBody>
      </p:sp>
      <p:sp>
        <p:nvSpPr>
          <p:cNvPr id="3" name="Content Placeholder 2"/>
          <p:cNvSpPr>
            <a:spLocks noGrp="1"/>
          </p:cNvSpPr>
          <p:nvPr>
            <p:ph idx="1"/>
          </p:nvPr>
        </p:nvSpPr>
        <p:spPr/>
        <p:txBody>
          <a:bodyPr/>
          <a:lstStyle/>
          <a:p>
            <a:pPr>
              <a:lnSpc>
                <a:spcPct val="150000"/>
              </a:lnSpc>
            </a:pPr>
            <a:r>
              <a:rPr lang="en-GB" dirty="0"/>
              <a:t>After the patient’s death, family members should have appropriate support and opportunities to discuss the events with the professionals involved</a:t>
            </a:r>
          </a:p>
          <a:p>
            <a:endParaRPr lang="en-GB" dirty="0"/>
          </a:p>
        </p:txBody>
      </p:sp>
    </p:spTree>
    <p:extLst>
      <p:ext uri="{BB962C8B-B14F-4D97-AF65-F5344CB8AC3E}">
        <p14:creationId xmlns:p14="http://schemas.microsoft.com/office/powerpoint/2010/main" val="30272459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APM guideline</a:t>
            </a:r>
          </a:p>
        </p:txBody>
      </p:sp>
      <p:sp>
        <p:nvSpPr>
          <p:cNvPr id="3" name="Content Placeholder 2"/>
          <p:cNvSpPr>
            <a:spLocks noGrp="1"/>
          </p:cNvSpPr>
          <p:nvPr>
            <p:ph idx="1"/>
          </p:nvPr>
        </p:nvSpPr>
        <p:spPr/>
        <p:txBody>
          <a:bodyPr>
            <a:normAutofit/>
          </a:bodyPr>
          <a:lstStyle/>
          <a:p>
            <a:pPr>
              <a:lnSpc>
                <a:spcPct val="150000"/>
              </a:lnSpc>
            </a:pPr>
            <a:r>
              <a:rPr lang="en-GB" dirty="0"/>
              <a:t>For a patient dying from MND, it is their legal right to decide to refuse assisted ventilation, and the duty of care of professionals to manage the physical and emotional impact of this decision on the patient and family members</a:t>
            </a:r>
          </a:p>
          <a:p>
            <a:pPr marL="0" indent="0">
              <a:buNone/>
            </a:pPr>
            <a:endParaRPr lang="en-GB" dirty="0"/>
          </a:p>
        </p:txBody>
      </p:sp>
    </p:spTree>
    <p:extLst>
      <p:ext uri="{BB962C8B-B14F-4D97-AF65-F5344CB8AC3E}">
        <p14:creationId xmlns:p14="http://schemas.microsoft.com/office/powerpoint/2010/main" val="3790642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APM guideline</a:t>
            </a:r>
          </a:p>
        </p:txBody>
      </p:sp>
      <p:sp>
        <p:nvSpPr>
          <p:cNvPr id="3" name="Content Placeholder 2"/>
          <p:cNvSpPr>
            <a:spLocks noGrp="1"/>
          </p:cNvSpPr>
          <p:nvPr>
            <p:ph idx="1"/>
          </p:nvPr>
        </p:nvSpPr>
        <p:spPr/>
        <p:txBody>
          <a:bodyPr>
            <a:normAutofit/>
          </a:bodyPr>
          <a:lstStyle/>
          <a:p>
            <a:pPr>
              <a:lnSpc>
                <a:spcPct val="150000"/>
              </a:lnSpc>
            </a:pPr>
            <a:r>
              <a:rPr lang="en-GB" dirty="0"/>
              <a:t>The principles for the management of symptoms are </a:t>
            </a:r>
            <a:r>
              <a:rPr lang="en-GB" dirty="0" err="1"/>
              <a:t>generalisable</a:t>
            </a:r>
            <a:r>
              <a:rPr lang="en-GB" dirty="0"/>
              <a:t> but the precise methodology requires individual tailoring to the patient</a:t>
            </a:r>
          </a:p>
          <a:p>
            <a:endParaRPr lang="en-GB" dirty="0" smtClean="0"/>
          </a:p>
          <a:p>
            <a:endParaRPr lang="en-GB" dirty="0"/>
          </a:p>
        </p:txBody>
      </p:sp>
    </p:spTree>
    <p:extLst>
      <p:ext uri="{BB962C8B-B14F-4D97-AF65-F5344CB8AC3E}">
        <p14:creationId xmlns:p14="http://schemas.microsoft.com/office/powerpoint/2010/main" val="20400656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APM guideline</a:t>
            </a:r>
          </a:p>
        </p:txBody>
      </p:sp>
      <p:sp>
        <p:nvSpPr>
          <p:cNvPr id="3" name="Content Placeholder 2"/>
          <p:cNvSpPr>
            <a:spLocks noGrp="1"/>
          </p:cNvSpPr>
          <p:nvPr>
            <p:ph idx="1"/>
          </p:nvPr>
        </p:nvSpPr>
        <p:spPr/>
        <p:txBody>
          <a:bodyPr/>
          <a:lstStyle/>
          <a:p>
            <a:pPr>
              <a:lnSpc>
                <a:spcPct val="150000"/>
              </a:lnSpc>
            </a:pPr>
            <a:r>
              <a:rPr lang="en-GB" dirty="0"/>
              <a:t>Providing anticipatory medication to avoid discomfort and distress is a fundamental medical responsibility and parallels the use of both local and general anaesthesia or sedation prior to invasive interventions</a:t>
            </a:r>
          </a:p>
          <a:p>
            <a:pPr>
              <a:lnSpc>
                <a:spcPct val="150000"/>
              </a:lnSpc>
            </a:pPr>
            <a:endParaRPr lang="en-GB" dirty="0"/>
          </a:p>
        </p:txBody>
      </p:sp>
    </p:spTree>
    <p:extLst>
      <p:ext uri="{BB962C8B-B14F-4D97-AF65-F5344CB8AC3E}">
        <p14:creationId xmlns:p14="http://schemas.microsoft.com/office/powerpoint/2010/main" val="39441511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APM guideline</a:t>
            </a:r>
          </a:p>
        </p:txBody>
      </p:sp>
      <p:sp>
        <p:nvSpPr>
          <p:cNvPr id="3" name="Content Placeholder 2"/>
          <p:cNvSpPr>
            <a:spLocks noGrp="1"/>
          </p:cNvSpPr>
          <p:nvPr>
            <p:ph idx="1"/>
          </p:nvPr>
        </p:nvSpPr>
        <p:spPr/>
        <p:txBody>
          <a:bodyPr/>
          <a:lstStyle/>
          <a:p>
            <a:pPr>
              <a:lnSpc>
                <a:spcPct val="150000"/>
              </a:lnSpc>
            </a:pPr>
            <a:r>
              <a:rPr lang="en-GB" dirty="0"/>
              <a:t>The degree of sedation required for effective management of symptoms for these patients (highly ventilator dependent patients) is that which achieves a reduced conscious level with no response to voice or painful stimulus </a:t>
            </a:r>
          </a:p>
          <a:p>
            <a:pPr>
              <a:lnSpc>
                <a:spcPct val="150000"/>
              </a:lnSpc>
            </a:pPr>
            <a:endParaRPr lang="en-GB" dirty="0"/>
          </a:p>
        </p:txBody>
      </p:sp>
    </p:spTree>
    <p:extLst>
      <p:ext uri="{BB962C8B-B14F-4D97-AF65-F5344CB8AC3E}">
        <p14:creationId xmlns:p14="http://schemas.microsoft.com/office/powerpoint/2010/main" val="3022020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American Academy of Neurology </a:t>
            </a:r>
            <a:r>
              <a:rPr lang="en-GB" dirty="0" smtClean="0"/>
              <a:t>Practice 1999/2009</a:t>
            </a:r>
            <a:endParaRPr lang="en-GB" dirty="0"/>
          </a:p>
        </p:txBody>
      </p:sp>
      <p:sp>
        <p:nvSpPr>
          <p:cNvPr id="3" name="Content Placeholder 2"/>
          <p:cNvSpPr>
            <a:spLocks noGrp="1"/>
          </p:cNvSpPr>
          <p:nvPr>
            <p:ph idx="1"/>
          </p:nvPr>
        </p:nvSpPr>
        <p:spPr/>
        <p:txBody>
          <a:bodyPr>
            <a:normAutofit/>
          </a:bodyPr>
          <a:lstStyle/>
          <a:p>
            <a:r>
              <a:rPr lang="en-GB" dirty="0"/>
              <a:t>What are the early indicators of RF</a:t>
            </a:r>
            <a:r>
              <a:rPr lang="en-GB" dirty="0" smtClean="0"/>
              <a:t>?</a:t>
            </a:r>
          </a:p>
          <a:p>
            <a:r>
              <a:rPr lang="en-GB" dirty="0" smtClean="0"/>
              <a:t>Does NIV improve respiratory function or increase survival?</a:t>
            </a:r>
          </a:p>
          <a:p>
            <a:r>
              <a:rPr lang="en-GB" dirty="0" smtClean="0"/>
              <a:t>How do invasive and non-invasive ventilation affect quality of life?</a:t>
            </a:r>
          </a:p>
          <a:p>
            <a:r>
              <a:rPr lang="en-GB" dirty="0" smtClean="0"/>
              <a:t>What factors influence acceptance of invasive and non-invasive ventilation?</a:t>
            </a:r>
          </a:p>
          <a:p>
            <a:r>
              <a:rPr lang="en-GB" dirty="0" smtClean="0"/>
              <a:t>What is the efficacy of targeted respiratory interventions for clearing secretions?</a:t>
            </a:r>
          </a:p>
          <a:p>
            <a:r>
              <a:rPr lang="en-GB" dirty="0" smtClean="0"/>
              <a:t>What’s </a:t>
            </a:r>
            <a:r>
              <a:rPr lang="en-GB" dirty="0"/>
              <a:t>the optimal method for withdrawal of MV?</a:t>
            </a:r>
          </a:p>
          <a:p>
            <a:endParaRPr lang="en-GB" dirty="0" smtClean="0"/>
          </a:p>
          <a:p>
            <a:endParaRPr lang="en-GB" dirty="0"/>
          </a:p>
        </p:txBody>
      </p:sp>
    </p:spTree>
    <p:extLst>
      <p:ext uri="{BB962C8B-B14F-4D97-AF65-F5344CB8AC3E}">
        <p14:creationId xmlns:p14="http://schemas.microsoft.com/office/powerpoint/2010/main" val="26095743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Series</a:t>
            </a:r>
            <a:endParaRPr lang="en-GB" dirty="0"/>
          </a:p>
        </p:txBody>
      </p:sp>
      <p:sp>
        <p:nvSpPr>
          <p:cNvPr id="3" name="Content Placeholder 2"/>
          <p:cNvSpPr>
            <a:spLocks noGrp="1"/>
          </p:cNvSpPr>
          <p:nvPr>
            <p:ph idx="1"/>
          </p:nvPr>
        </p:nvSpPr>
        <p:spPr/>
        <p:txBody>
          <a:bodyPr/>
          <a:lstStyle/>
          <a:p>
            <a:r>
              <a:rPr lang="en-GB" dirty="0" smtClean="0"/>
              <a:t>55 </a:t>
            </a:r>
            <a:r>
              <a:rPr lang="en-GB" dirty="0"/>
              <a:t>year old </a:t>
            </a:r>
            <a:r>
              <a:rPr lang="en-GB" dirty="0" smtClean="0"/>
              <a:t>man </a:t>
            </a:r>
          </a:p>
          <a:p>
            <a:endParaRPr lang="en-GB" dirty="0" smtClean="0"/>
          </a:p>
          <a:p>
            <a:r>
              <a:rPr lang="en-GB" dirty="0" smtClean="0"/>
              <a:t>Established </a:t>
            </a:r>
            <a:r>
              <a:rPr lang="en-GB" dirty="0"/>
              <a:t>on </a:t>
            </a:r>
            <a:r>
              <a:rPr lang="en-GB" dirty="0" smtClean="0"/>
              <a:t>NIV January 2014 </a:t>
            </a:r>
          </a:p>
          <a:p>
            <a:endParaRPr lang="en-GB" dirty="0" smtClean="0"/>
          </a:p>
          <a:p>
            <a:r>
              <a:rPr lang="en-GB" dirty="0" smtClean="0"/>
              <a:t>Elective </a:t>
            </a:r>
            <a:r>
              <a:rPr lang="en-GB" dirty="0"/>
              <a:t>tracheostomy and PEG </a:t>
            </a:r>
            <a:r>
              <a:rPr lang="en-GB" dirty="0" smtClean="0"/>
              <a:t>performed in October 2014 </a:t>
            </a:r>
          </a:p>
          <a:p>
            <a:endParaRPr lang="en-GB" dirty="0" smtClean="0"/>
          </a:p>
          <a:p>
            <a:r>
              <a:rPr lang="en-GB" dirty="0" smtClean="0"/>
              <a:t>EHCP </a:t>
            </a:r>
          </a:p>
        </p:txBody>
      </p:sp>
    </p:spTree>
    <p:extLst>
      <p:ext uri="{BB962C8B-B14F-4D97-AF65-F5344CB8AC3E}">
        <p14:creationId xmlns:p14="http://schemas.microsoft.com/office/powerpoint/2010/main" val="39124402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EHCP</a:t>
            </a:r>
            <a:endParaRPr lang="en-GB" dirty="0"/>
          </a:p>
        </p:txBody>
      </p:sp>
      <p:sp>
        <p:nvSpPr>
          <p:cNvPr id="3" name="Content Placeholder 2"/>
          <p:cNvSpPr>
            <a:spLocks noGrp="1"/>
          </p:cNvSpPr>
          <p:nvPr>
            <p:ph idx="1"/>
          </p:nvPr>
        </p:nvSpPr>
        <p:spPr/>
        <p:txBody>
          <a:bodyPr/>
          <a:lstStyle/>
          <a:p>
            <a:pPr>
              <a:lnSpc>
                <a:spcPct val="150000"/>
              </a:lnSpc>
            </a:pPr>
            <a:r>
              <a:rPr lang="en-US" dirty="0" smtClean="0"/>
              <a:t>When ......has lost consciousness as a result of his MND or complications of this, he has requested that his ventilation via tracheostomy to be discontinued to allow him to die naturally</a:t>
            </a:r>
            <a:endParaRPr lang="en-GB" dirty="0"/>
          </a:p>
        </p:txBody>
      </p:sp>
    </p:spTree>
    <p:extLst>
      <p:ext uri="{BB962C8B-B14F-4D97-AF65-F5344CB8AC3E}">
        <p14:creationId xmlns:p14="http://schemas.microsoft.com/office/powerpoint/2010/main" val="25937089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EHCP</a:t>
            </a:r>
            <a:endParaRPr lang="en-GB" dirty="0"/>
          </a:p>
        </p:txBody>
      </p:sp>
      <p:sp>
        <p:nvSpPr>
          <p:cNvPr id="3" name="Content Placeholder 2"/>
          <p:cNvSpPr>
            <a:spLocks noGrp="1"/>
          </p:cNvSpPr>
          <p:nvPr>
            <p:ph idx="1"/>
          </p:nvPr>
        </p:nvSpPr>
        <p:spPr/>
        <p:txBody>
          <a:bodyPr/>
          <a:lstStyle/>
          <a:p>
            <a:pPr>
              <a:lnSpc>
                <a:spcPct val="150000"/>
              </a:lnSpc>
            </a:pPr>
            <a:r>
              <a:rPr lang="en-US" dirty="0" smtClean="0"/>
              <a:t>The point at which ...... has reached prolonged loss of consciousness (i.e. not regaining consciousness over a 24 hour period or family feel that he has lost consciousness due to illness progression rather than just sleeping) should prompt review by healthcare professionals to determine if ..... is dying</a:t>
            </a:r>
            <a:endParaRPr lang="en-GB" dirty="0"/>
          </a:p>
        </p:txBody>
      </p:sp>
    </p:spTree>
    <p:extLst>
      <p:ext uri="{BB962C8B-B14F-4D97-AF65-F5344CB8AC3E}">
        <p14:creationId xmlns:p14="http://schemas.microsoft.com/office/powerpoint/2010/main" val="27871535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EHCP</a:t>
            </a:r>
            <a:endParaRPr lang="en-GB" dirty="0"/>
          </a:p>
        </p:txBody>
      </p:sp>
      <p:sp>
        <p:nvSpPr>
          <p:cNvPr id="3" name="Content Placeholder 2"/>
          <p:cNvSpPr>
            <a:spLocks noGrp="1"/>
          </p:cNvSpPr>
          <p:nvPr>
            <p:ph idx="1"/>
          </p:nvPr>
        </p:nvSpPr>
        <p:spPr/>
        <p:txBody>
          <a:bodyPr/>
          <a:lstStyle/>
          <a:p>
            <a:pPr>
              <a:lnSpc>
                <a:spcPct val="150000"/>
              </a:lnSpc>
            </a:pPr>
            <a:r>
              <a:rPr lang="en-US" dirty="0" smtClean="0"/>
              <a:t>The assessment should be completed by two separate healthcare professionals in discussion with ....'s family to ensure a multidisciplinary team decision has been made regarding diagnosis of dying</a:t>
            </a:r>
            <a:endParaRPr lang="en-GB" dirty="0"/>
          </a:p>
        </p:txBody>
      </p:sp>
    </p:spTree>
    <p:extLst>
      <p:ext uri="{BB962C8B-B14F-4D97-AF65-F5344CB8AC3E}">
        <p14:creationId xmlns:p14="http://schemas.microsoft.com/office/powerpoint/2010/main" val="32259174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EHCP</a:t>
            </a:r>
            <a:endParaRPr lang="en-GB" dirty="0"/>
          </a:p>
        </p:txBody>
      </p:sp>
      <p:sp>
        <p:nvSpPr>
          <p:cNvPr id="3" name="Content Placeholder 2"/>
          <p:cNvSpPr>
            <a:spLocks noGrp="1"/>
          </p:cNvSpPr>
          <p:nvPr>
            <p:ph idx="1"/>
          </p:nvPr>
        </p:nvSpPr>
        <p:spPr/>
        <p:txBody>
          <a:bodyPr/>
          <a:lstStyle/>
          <a:p>
            <a:pPr>
              <a:lnSpc>
                <a:spcPct val="150000"/>
              </a:lnSpc>
            </a:pPr>
            <a:r>
              <a:rPr lang="en-US" dirty="0" smtClean="0"/>
              <a:t>Only once the decision has been made that ........ has lost consciousness and is dying, the process of discontinuing the ventilation via the tracheostomy may commence</a:t>
            </a:r>
            <a:endParaRPr lang="en-GB" dirty="0"/>
          </a:p>
        </p:txBody>
      </p:sp>
    </p:spTree>
    <p:extLst>
      <p:ext uri="{BB962C8B-B14F-4D97-AF65-F5344CB8AC3E}">
        <p14:creationId xmlns:p14="http://schemas.microsoft.com/office/powerpoint/2010/main" val="14823484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Series</a:t>
            </a:r>
            <a:endParaRPr lang="en-GB" dirty="0"/>
          </a:p>
        </p:txBody>
      </p:sp>
      <p:sp>
        <p:nvSpPr>
          <p:cNvPr id="3" name="Content Placeholder 2"/>
          <p:cNvSpPr>
            <a:spLocks noGrp="1"/>
          </p:cNvSpPr>
          <p:nvPr>
            <p:ph idx="1"/>
          </p:nvPr>
        </p:nvSpPr>
        <p:spPr/>
        <p:txBody>
          <a:bodyPr/>
          <a:lstStyle/>
          <a:p>
            <a:r>
              <a:rPr lang="en-GB" dirty="0" smtClean="0"/>
              <a:t>Withdrawal took place March 2015</a:t>
            </a:r>
          </a:p>
          <a:p>
            <a:pPr lvl="1"/>
            <a:r>
              <a:rPr lang="en-GB" dirty="0" smtClean="0"/>
              <a:t>Unresponsive with chest infection</a:t>
            </a:r>
            <a:endParaRPr lang="en-GB" dirty="0"/>
          </a:p>
          <a:p>
            <a:endParaRPr lang="en-GB" dirty="0"/>
          </a:p>
        </p:txBody>
      </p:sp>
    </p:spTree>
    <p:extLst>
      <p:ext uri="{BB962C8B-B14F-4D97-AF65-F5344CB8AC3E}">
        <p14:creationId xmlns:p14="http://schemas.microsoft.com/office/powerpoint/2010/main" val="28426627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Series</a:t>
            </a:r>
            <a:endParaRPr lang="en-GB" dirty="0"/>
          </a:p>
        </p:txBody>
      </p:sp>
      <p:sp>
        <p:nvSpPr>
          <p:cNvPr id="3" name="Content Placeholder 2"/>
          <p:cNvSpPr>
            <a:spLocks noGrp="1"/>
          </p:cNvSpPr>
          <p:nvPr>
            <p:ph idx="1"/>
          </p:nvPr>
        </p:nvSpPr>
        <p:spPr/>
        <p:txBody>
          <a:bodyPr/>
          <a:lstStyle/>
          <a:p>
            <a:endParaRPr lang="en-GB" dirty="0" smtClean="0"/>
          </a:p>
          <a:p>
            <a:r>
              <a:rPr lang="en-GB" dirty="0" smtClean="0"/>
              <a:t>56 </a:t>
            </a:r>
            <a:r>
              <a:rPr lang="en-GB" dirty="0"/>
              <a:t>year old </a:t>
            </a:r>
            <a:r>
              <a:rPr lang="en-GB" dirty="0" smtClean="0"/>
              <a:t>man</a:t>
            </a:r>
          </a:p>
          <a:p>
            <a:endParaRPr lang="en-GB" dirty="0" smtClean="0"/>
          </a:p>
          <a:p>
            <a:r>
              <a:rPr lang="en-GB" dirty="0" smtClean="0"/>
              <a:t>NIV established January 2015</a:t>
            </a:r>
          </a:p>
          <a:p>
            <a:endParaRPr lang="en-GB" dirty="0"/>
          </a:p>
          <a:p>
            <a:r>
              <a:rPr lang="en-GB" dirty="0"/>
              <a:t>Not fully NIV dependent</a:t>
            </a:r>
          </a:p>
          <a:p>
            <a:endParaRPr lang="en-GB" dirty="0" smtClean="0"/>
          </a:p>
          <a:p>
            <a:endParaRPr lang="en-GB" dirty="0"/>
          </a:p>
        </p:txBody>
      </p:sp>
    </p:spTree>
    <p:extLst>
      <p:ext uri="{BB962C8B-B14F-4D97-AF65-F5344CB8AC3E}">
        <p14:creationId xmlns:p14="http://schemas.microsoft.com/office/powerpoint/2010/main" val="6384829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series</a:t>
            </a:r>
            <a:endParaRPr lang="en-GB" dirty="0"/>
          </a:p>
        </p:txBody>
      </p:sp>
      <p:sp>
        <p:nvSpPr>
          <p:cNvPr id="3" name="Content Placeholder 2"/>
          <p:cNvSpPr>
            <a:spLocks noGrp="1"/>
          </p:cNvSpPr>
          <p:nvPr>
            <p:ph idx="1"/>
          </p:nvPr>
        </p:nvSpPr>
        <p:spPr/>
        <p:txBody>
          <a:bodyPr/>
          <a:lstStyle/>
          <a:p>
            <a:pPr>
              <a:lnSpc>
                <a:spcPct val="150000"/>
              </a:lnSpc>
            </a:pPr>
            <a:r>
              <a:rPr lang="en-GB" dirty="0" smtClean="0"/>
              <a:t>EHCP </a:t>
            </a:r>
            <a:r>
              <a:rPr lang="en-GB" dirty="0"/>
              <a:t>stated that he would want HMV withdrawn if speech or swallow became impaired, or mobility deteriorated to a point when he was unable to assist with hoist transfers</a:t>
            </a:r>
          </a:p>
          <a:p>
            <a:endParaRPr lang="en-GB" dirty="0" smtClean="0"/>
          </a:p>
          <a:p>
            <a:r>
              <a:rPr lang="en-GB" dirty="0" smtClean="0"/>
              <a:t>This </a:t>
            </a:r>
            <a:r>
              <a:rPr lang="en-GB" dirty="0"/>
              <a:t>took place August </a:t>
            </a:r>
            <a:r>
              <a:rPr lang="en-GB" dirty="0" smtClean="0"/>
              <a:t>2015</a:t>
            </a:r>
          </a:p>
          <a:p>
            <a:pPr lvl="1"/>
            <a:r>
              <a:rPr lang="en-GB" dirty="0" smtClean="0"/>
              <a:t>Conscious on day of withdrawal</a:t>
            </a:r>
            <a:endParaRPr lang="en-GB" dirty="0"/>
          </a:p>
          <a:p>
            <a:endParaRPr lang="en-GB" dirty="0"/>
          </a:p>
        </p:txBody>
      </p:sp>
    </p:spTree>
    <p:extLst>
      <p:ext uri="{BB962C8B-B14F-4D97-AF65-F5344CB8AC3E}">
        <p14:creationId xmlns:p14="http://schemas.microsoft.com/office/powerpoint/2010/main" val="29197482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Series</a:t>
            </a:r>
            <a:endParaRPr lang="en-GB" dirty="0"/>
          </a:p>
        </p:txBody>
      </p:sp>
      <p:sp>
        <p:nvSpPr>
          <p:cNvPr id="3" name="Content Placeholder 2"/>
          <p:cNvSpPr>
            <a:spLocks noGrp="1"/>
          </p:cNvSpPr>
          <p:nvPr>
            <p:ph idx="1"/>
          </p:nvPr>
        </p:nvSpPr>
        <p:spPr/>
        <p:txBody>
          <a:bodyPr>
            <a:normAutofit/>
          </a:bodyPr>
          <a:lstStyle/>
          <a:p>
            <a:endParaRPr lang="en-GB" dirty="0" smtClean="0"/>
          </a:p>
          <a:p>
            <a:r>
              <a:rPr lang="en-GB" dirty="0" smtClean="0"/>
              <a:t>63 </a:t>
            </a:r>
            <a:r>
              <a:rPr lang="en-GB" dirty="0"/>
              <a:t>year old lady </a:t>
            </a:r>
            <a:endParaRPr lang="en-GB" dirty="0" smtClean="0"/>
          </a:p>
          <a:p>
            <a:endParaRPr lang="en-GB" dirty="0" smtClean="0"/>
          </a:p>
          <a:p>
            <a:r>
              <a:rPr lang="en-GB" dirty="0" smtClean="0"/>
              <a:t>Commenced </a:t>
            </a:r>
            <a:r>
              <a:rPr lang="en-GB" dirty="0"/>
              <a:t>NIV July </a:t>
            </a:r>
            <a:r>
              <a:rPr lang="en-GB" dirty="0" smtClean="0"/>
              <a:t>2014</a:t>
            </a:r>
          </a:p>
          <a:p>
            <a:endParaRPr lang="en-GB" dirty="0" smtClean="0"/>
          </a:p>
          <a:p>
            <a:r>
              <a:rPr lang="en-GB" dirty="0" smtClean="0"/>
              <a:t>Completely </a:t>
            </a:r>
            <a:r>
              <a:rPr lang="en-GB" dirty="0"/>
              <a:t>NIV dependent by November </a:t>
            </a:r>
            <a:r>
              <a:rPr lang="en-GB" dirty="0" smtClean="0"/>
              <a:t>2015</a:t>
            </a:r>
          </a:p>
        </p:txBody>
      </p:sp>
    </p:spTree>
    <p:extLst>
      <p:ext uri="{BB962C8B-B14F-4D97-AF65-F5344CB8AC3E}">
        <p14:creationId xmlns:p14="http://schemas.microsoft.com/office/powerpoint/2010/main" val="34957251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Series</a:t>
            </a:r>
          </a:p>
        </p:txBody>
      </p:sp>
      <p:sp>
        <p:nvSpPr>
          <p:cNvPr id="3" name="Content Placeholder 2"/>
          <p:cNvSpPr>
            <a:spLocks noGrp="1"/>
          </p:cNvSpPr>
          <p:nvPr>
            <p:ph idx="1"/>
          </p:nvPr>
        </p:nvSpPr>
        <p:spPr/>
        <p:txBody>
          <a:bodyPr/>
          <a:lstStyle/>
          <a:p>
            <a:endParaRPr lang="en-GB" dirty="0" smtClean="0"/>
          </a:p>
          <a:p>
            <a:r>
              <a:rPr lang="en-GB" dirty="0" smtClean="0"/>
              <a:t>Admitted </a:t>
            </a:r>
            <a:r>
              <a:rPr lang="en-GB" dirty="0"/>
              <a:t>to hospice for palliative management</a:t>
            </a:r>
          </a:p>
          <a:p>
            <a:endParaRPr lang="en-GB" dirty="0" smtClean="0"/>
          </a:p>
          <a:p>
            <a:r>
              <a:rPr lang="en-GB" dirty="0" smtClean="0"/>
              <a:t>Options </a:t>
            </a:r>
            <a:r>
              <a:rPr lang="en-GB" dirty="0"/>
              <a:t>explored and agreed during this phase and HMV withdrawal requested as part of these discussions</a:t>
            </a:r>
          </a:p>
          <a:p>
            <a:endParaRPr lang="en-GB" dirty="0" smtClean="0"/>
          </a:p>
          <a:p>
            <a:r>
              <a:rPr lang="en-GB" dirty="0" smtClean="0"/>
              <a:t>This </a:t>
            </a:r>
            <a:r>
              <a:rPr lang="en-GB" dirty="0"/>
              <a:t>took place December 2015</a:t>
            </a:r>
          </a:p>
          <a:p>
            <a:endParaRPr lang="en-GB" dirty="0"/>
          </a:p>
        </p:txBody>
      </p:sp>
    </p:spTree>
    <p:extLst>
      <p:ext uri="{BB962C8B-B14F-4D97-AF65-F5344CB8AC3E}">
        <p14:creationId xmlns:p14="http://schemas.microsoft.com/office/powerpoint/2010/main" val="2639498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American Academy of Neurology </a:t>
            </a:r>
            <a:r>
              <a:rPr lang="en-GB" dirty="0" smtClean="0"/>
              <a:t>Practice 1999/2009</a:t>
            </a:r>
            <a:endParaRPr lang="en-GB" dirty="0"/>
          </a:p>
        </p:txBody>
      </p:sp>
      <p:sp>
        <p:nvSpPr>
          <p:cNvPr id="3" name="Content Placeholder 2"/>
          <p:cNvSpPr>
            <a:spLocks noGrp="1"/>
          </p:cNvSpPr>
          <p:nvPr>
            <p:ph idx="1"/>
          </p:nvPr>
        </p:nvSpPr>
        <p:spPr/>
        <p:txBody>
          <a:bodyPr>
            <a:normAutofit/>
          </a:bodyPr>
          <a:lstStyle/>
          <a:p>
            <a:r>
              <a:rPr lang="en-GB" dirty="0"/>
              <a:t>What are the early indicators of RF</a:t>
            </a:r>
            <a:r>
              <a:rPr lang="en-GB" dirty="0" smtClean="0"/>
              <a:t>?</a:t>
            </a:r>
          </a:p>
          <a:p>
            <a:r>
              <a:rPr lang="en-GB" dirty="0" smtClean="0"/>
              <a:t>Does NIV improve respiratory function or increase survival?</a:t>
            </a:r>
          </a:p>
          <a:p>
            <a:r>
              <a:rPr lang="en-GB" dirty="0" smtClean="0"/>
              <a:t>How do invasive and non-invasive ventilation affect quality of life?</a:t>
            </a:r>
          </a:p>
          <a:p>
            <a:r>
              <a:rPr lang="en-GB" dirty="0" smtClean="0"/>
              <a:t>What factors influence acceptance of invasive and non-invasive ventilation?</a:t>
            </a:r>
          </a:p>
          <a:p>
            <a:r>
              <a:rPr lang="en-GB" dirty="0" smtClean="0"/>
              <a:t>What is the efficacy of targeted respiratory interventions for clearing secretions?</a:t>
            </a:r>
          </a:p>
          <a:p>
            <a:r>
              <a:rPr lang="en-GB" dirty="0" smtClean="0"/>
              <a:t>What’s </a:t>
            </a:r>
            <a:r>
              <a:rPr lang="en-GB" dirty="0"/>
              <a:t>the optimal method for withdrawal of MV?</a:t>
            </a:r>
          </a:p>
          <a:p>
            <a:endParaRPr lang="en-GB" dirty="0" smtClean="0"/>
          </a:p>
          <a:p>
            <a:endParaRPr lang="en-GB" dirty="0"/>
          </a:p>
        </p:txBody>
      </p:sp>
      <p:sp>
        <p:nvSpPr>
          <p:cNvPr id="4" name="Oval 3"/>
          <p:cNvSpPr/>
          <p:nvPr/>
        </p:nvSpPr>
        <p:spPr>
          <a:xfrm>
            <a:off x="1037063" y="1690688"/>
            <a:ext cx="5386039" cy="762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53685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Series</a:t>
            </a:r>
            <a:endParaRPr lang="en-GB" dirty="0"/>
          </a:p>
        </p:txBody>
      </p:sp>
      <p:sp>
        <p:nvSpPr>
          <p:cNvPr id="3" name="Content Placeholder 2"/>
          <p:cNvSpPr>
            <a:spLocks noGrp="1"/>
          </p:cNvSpPr>
          <p:nvPr>
            <p:ph idx="1"/>
          </p:nvPr>
        </p:nvSpPr>
        <p:spPr/>
        <p:txBody>
          <a:bodyPr/>
          <a:lstStyle/>
          <a:p>
            <a:endParaRPr lang="en-GB" dirty="0" smtClean="0"/>
          </a:p>
          <a:p>
            <a:r>
              <a:rPr lang="en-GB" dirty="0" smtClean="0"/>
              <a:t>31 </a:t>
            </a:r>
            <a:r>
              <a:rPr lang="en-GB" dirty="0"/>
              <a:t>year old </a:t>
            </a:r>
            <a:r>
              <a:rPr lang="en-GB" dirty="0" smtClean="0"/>
              <a:t>man</a:t>
            </a:r>
          </a:p>
          <a:p>
            <a:endParaRPr lang="en-GB" dirty="0" smtClean="0"/>
          </a:p>
          <a:p>
            <a:r>
              <a:rPr lang="en-GB" dirty="0" smtClean="0"/>
              <a:t>NIV </a:t>
            </a:r>
            <a:r>
              <a:rPr lang="en-GB" dirty="0"/>
              <a:t>established May </a:t>
            </a:r>
            <a:r>
              <a:rPr lang="en-GB" dirty="0" smtClean="0"/>
              <a:t>2016</a:t>
            </a:r>
          </a:p>
          <a:p>
            <a:endParaRPr lang="en-GB" dirty="0" smtClean="0"/>
          </a:p>
          <a:p>
            <a:r>
              <a:rPr lang="en-GB" dirty="0" smtClean="0"/>
              <a:t>Became </a:t>
            </a:r>
            <a:r>
              <a:rPr lang="en-GB" dirty="0"/>
              <a:t>fully NIV dependent </a:t>
            </a:r>
            <a:r>
              <a:rPr lang="en-GB" dirty="0" smtClean="0"/>
              <a:t>July 2016 (pneumonia)</a:t>
            </a:r>
          </a:p>
        </p:txBody>
      </p:sp>
    </p:spTree>
    <p:extLst>
      <p:ext uri="{BB962C8B-B14F-4D97-AF65-F5344CB8AC3E}">
        <p14:creationId xmlns:p14="http://schemas.microsoft.com/office/powerpoint/2010/main" val="38605775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Series</a:t>
            </a:r>
          </a:p>
        </p:txBody>
      </p:sp>
      <p:sp>
        <p:nvSpPr>
          <p:cNvPr id="3" name="Content Placeholder 2"/>
          <p:cNvSpPr>
            <a:spLocks noGrp="1"/>
          </p:cNvSpPr>
          <p:nvPr>
            <p:ph idx="1"/>
          </p:nvPr>
        </p:nvSpPr>
        <p:spPr/>
        <p:txBody>
          <a:bodyPr/>
          <a:lstStyle/>
          <a:p>
            <a:endParaRPr lang="en-GB" dirty="0" smtClean="0"/>
          </a:p>
          <a:p>
            <a:r>
              <a:rPr lang="en-GB" dirty="0" smtClean="0"/>
              <a:t>Home </a:t>
            </a:r>
            <a:r>
              <a:rPr lang="en-GB" dirty="0"/>
              <a:t>discharge, with a request for withdrawal of HMV to take place once at home</a:t>
            </a:r>
          </a:p>
          <a:p>
            <a:endParaRPr lang="en-GB" dirty="0" smtClean="0"/>
          </a:p>
          <a:p>
            <a:r>
              <a:rPr lang="en-GB" dirty="0" smtClean="0"/>
              <a:t>This </a:t>
            </a:r>
            <a:r>
              <a:rPr lang="en-GB" dirty="0"/>
              <a:t>took place September </a:t>
            </a:r>
            <a:r>
              <a:rPr lang="en-GB" dirty="0" smtClean="0"/>
              <a:t>2016</a:t>
            </a:r>
          </a:p>
          <a:p>
            <a:pPr lvl="1"/>
            <a:r>
              <a:rPr lang="en-GB" dirty="0" smtClean="0"/>
              <a:t>Completely conscious on day of withdrawal</a:t>
            </a:r>
            <a:endParaRPr lang="en-GB" dirty="0"/>
          </a:p>
          <a:p>
            <a:endParaRPr lang="en-GB" dirty="0"/>
          </a:p>
        </p:txBody>
      </p:sp>
    </p:spTree>
    <p:extLst>
      <p:ext uri="{BB962C8B-B14F-4D97-AF65-F5344CB8AC3E}">
        <p14:creationId xmlns:p14="http://schemas.microsoft.com/office/powerpoint/2010/main" val="21476647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Series</a:t>
            </a:r>
          </a:p>
        </p:txBody>
      </p:sp>
      <p:sp>
        <p:nvSpPr>
          <p:cNvPr id="3" name="Content Placeholder 2"/>
          <p:cNvSpPr>
            <a:spLocks noGrp="1"/>
          </p:cNvSpPr>
          <p:nvPr>
            <p:ph idx="1"/>
          </p:nvPr>
        </p:nvSpPr>
        <p:spPr/>
        <p:txBody>
          <a:bodyPr>
            <a:normAutofit/>
          </a:bodyPr>
          <a:lstStyle/>
          <a:p>
            <a:r>
              <a:rPr lang="en-GB" dirty="0"/>
              <a:t>50 year old </a:t>
            </a:r>
            <a:r>
              <a:rPr lang="en-GB" dirty="0" smtClean="0"/>
              <a:t>man</a:t>
            </a:r>
          </a:p>
          <a:p>
            <a:endParaRPr lang="en-GB" dirty="0" smtClean="0"/>
          </a:p>
          <a:p>
            <a:r>
              <a:rPr lang="en-GB" dirty="0" smtClean="0"/>
              <a:t>NIV </a:t>
            </a:r>
            <a:r>
              <a:rPr lang="en-GB" dirty="0"/>
              <a:t>established May </a:t>
            </a:r>
            <a:r>
              <a:rPr lang="en-GB" dirty="0" smtClean="0"/>
              <a:t>2013 </a:t>
            </a:r>
            <a:endParaRPr lang="en-GB" dirty="0"/>
          </a:p>
          <a:p>
            <a:endParaRPr lang="en-GB" dirty="0" smtClean="0"/>
          </a:p>
          <a:p>
            <a:r>
              <a:rPr lang="en-GB" dirty="0" smtClean="0"/>
              <a:t>NIV </a:t>
            </a:r>
            <a:r>
              <a:rPr lang="en-GB" dirty="0"/>
              <a:t>dependent by October </a:t>
            </a:r>
            <a:r>
              <a:rPr lang="en-GB" dirty="0" smtClean="0"/>
              <a:t>2014</a:t>
            </a:r>
          </a:p>
          <a:p>
            <a:endParaRPr lang="en-GB" dirty="0" smtClean="0"/>
          </a:p>
          <a:p>
            <a:r>
              <a:rPr lang="en-GB" dirty="0" smtClean="0"/>
              <a:t>Tracheostomy</a:t>
            </a:r>
          </a:p>
          <a:p>
            <a:pPr lvl="1"/>
            <a:r>
              <a:rPr lang="en-GB" dirty="0" smtClean="0"/>
              <a:t>Semi-elective</a:t>
            </a:r>
          </a:p>
        </p:txBody>
      </p:sp>
    </p:spTree>
    <p:extLst>
      <p:ext uri="{BB962C8B-B14F-4D97-AF65-F5344CB8AC3E}">
        <p14:creationId xmlns:p14="http://schemas.microsoft.com/office/powerpoint/2010/main" val="29316498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Series</a:t>
            </a:r>
          </a:p>
        </p:txBody>
      </p:sp>
      <p:sp>
        <p:nvSpPr>
          <p:cNvPr id="3" name="Content Placeholder 2"/>
          <p:cNvSpPr>
            <a:spLocks noGrp="1"/>
          </p:cNvSpPr>
          <p:nvPr>
            <p:ph idx="1"/>
          </p:nvPr>
        </p:nvSpPr>
        <p:spPr/>
        <p:txBody>
          <a:bodyPr/>
          <a:lstStyle/>
          <a:p>
            <a:endParaRPr lang="en-GB" dirty="0" smtClean="0"/>
          </a:p>
          <a:p>
            <a:r>
              <a:rPr lang="en-GB" dirty="0" smtClean="0"/>
              <a:t>Home </a:t>
            </a:r>
            <a:r>
              <a:rPr lang="en-GB" dirty="0"/>
              <a:t>August 2015</a:t>
            </a:r>
          </a:p>
          <a:p>
            <a:endParaRPr lang="en-GB" dirty="0" smtClean="0"/>
          </a:p>
          <a:p>
            <a:r>
              <a:rPr lang="en-GB" dirty="0" smtClean="0"/>
              <a:t>ADRT </a:t>
            </a:r>
            <a:r>
              <a:rPr lang="en-GB" dirty="0"/>
              <a:t>in place</a:t>
            </a:r>
          </a:p>
          <a:p>
            <a:endParaRPr lang="en-GB" dirty="0" smtClean="0"/>
          </a:p>
          <a:p>
            <a:r>
              <a:rPr lang="en-GB" dirty="0" smtClean="0"/>
              <a:t>Treatment </a:t>
            </a:r>
            <a:r>
              <a:rPr lang="en-GB" dirty="0"/>
              <a:t>withdrawal took place January 2017 following further deterioration</a:t>
            </a:r>
          </a:p>
          <a:p>
            <a:endParaRPr lang="en-GB" dirty="0"/>
          </a:p>
        </p:txBody>
      </p:sp>
    </p:spTree>
    <p:extLst>
      <p:ext uri="{BB962C8B-B14F-4D97-AF65-F5344CB8AC3E}">
        <p14:creationId xmlns:p14="http://schemas.microsoft.com/office/powerpoint/2010/main" val="7041595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21131938"/>
              </p:ext>
            </p:extLst>
          </p:nvPr>
        </p:nvGraphicFramePr>
        <p:xfrm>
          <a:off x="1949116" y="216569"/>
          <a:ext cx="7988968" cy="6376736"/>
        </p:xfrm>
        <a:graphic>
          <a:graphicData uri="http://schemas.openxmlformats.org/drawingml/2006/table">
            <a:tbl>
              <a:tblPr firstRow="1" firstCol="1" bandRow="1">
                <a:tableStyleId>{5C22544A-7EE6-4342-B048-85BDC9FD1C3A}</a:tableStyleId>
              </a:tblPr>
              <a:tblGrid>
                <a:gridCol w="1193623"/>
                <a:gridCol w="2231243"/>
                <a:gridCol w="2231243"/>
                <a:gridCol w="2332859"/>
              </a:tblGrid>
              <a:tr h="443076">
                <a:tc>
                  <a:txBody>
                    <a:bodyPr/>
                    <a:lstStyle/>
                    <a:p>
                      <a:pPr>
                        <a:lnSpc>
                          <a:spcPct val="150000"/>
                        </a:lnSpc>
                        <a:spcAft>
                          <a:spcPts val="1000"/>
                        </a:spcAft>
                      </a:pPr>
                      <a:r>
                        <a:rPr lang="en-GB" sz="1100" dirty="0">
                          <a:effectLst/>
                        </a:rPr>
                        <a:t>Patient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Level of consciousness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a:effectLst/>
                        </a:rPr>
                        <a:t>Drugs used via infusion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dirty="0">
                          <a:effectLst/>
                        </a:rPr>
                        <a:t>Total given via bolus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86732">
                <a:tc>
                  <a:txBody>
                    <a:bodyPr/>
                    <a:lstStyle/>
                    <a:p>
                      <a:pPr>
                        <a:lnSpc>
                          <a:spcPct val="150000"/>
                        </a:lnSpc>
                        <a:spcAft>
                          <a:spcPts val="1000"/>
                        </a:spcAft>
                      </a:pPr>
                      <a:r>
                        <a:rPr lang="en-GB" sz="1100" dirty="0">
                          <a:effectLst/>
                        </a:rPr>
                        <a:t>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Unresponsive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dirty="0" smtClean="0">
                          <a:effectLst/>
                        </a:rPr>
                        <a:t>Morphine 2 X 2.5mg</a:t>
                      </a:r>
                      <a:endParaRPr lang="en-GB" sz="1100" dirty="0">
                        <a:effectLst/>
                      </a:endParaRPr>
                    </a:p>
                    <a:p>
                      <a:pPr>
                        <a:lnSpc>
                          <a:spcPct val="150000"/>
                        </a:lnSpc>
                        <a:spcAft>
                          <a:spcPts val="1000"/>
                        </a:spcAft>
                      </a:pPr>
                      <a:r>
                        <a:rPr lang="en-GB" sz="1100" dirty="0" smtClean="0">
                          <a:effectLst/>
                        </a:rPr>
                        <a:t>Midazolam 2 X 2.5mg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86732">
                <a:tc>
                  <a:txBody>
                    <a:bodyPr/>
                    <a:lstStyle/>
                    <a:p>
                      <a:pPr>
                        <a:lnSpc>
                          <a:spcPct val="150000"/>
                        </a:lnSpc>
                        <a:spcAft>
                          <a:spcPts val="1000"/>
                        </a:spcAft>
                      </a:pPr>
                      <a:r>
                        <a:rPr lang="en-GB" sz="1100" dirty="0">
                          <a:effectLst/>
                        </a:rPr>
                        <a:t>B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50000"/>
                        </a:lnSpc>
                        <a:spcBef>
                          <a:spcPts val="0"/>
                        </a:spcBef>
                        <a:spcAft>
                          <a:spcPts val="1000"/>
                        </a:spcAft>
                        <a:buClrTx/>
                        <a:buSzTx/>
                        <a:buFontTx/>
                        <a:buNone/>
                        <a:tabLst/>
                        <a:defRP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Responsive to voice</a:t>
                      </a:r>
                    </a:p>
                    <a:p>
                      <a:pPr>
                        <a:lnSpc>
                          <a:spcPct val="150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dirty="0">
                          <a:effectLst/>
                        </a:rPr>
                        <a:t>Morphine 10mg / </a:t>
                      </a:r>
                      <a:r>
                        <a:rPr lang="en-GB" sz="1100" dirty="0" smtClean="0">
                          <a:effectLst/>
                        </a:rPr>
                        <a:t>24 hour</a:t>
                      </a:r>
                      <a:endParaRPr lang="en-GB" sz="1100" dirty="0">
                        <a:effectLst/>
                      </a:endParaRPr>
                    </a:p>
                    <a:p>
                      <a:pPr>
                        <a:lnSpc>
                          <a:spcPct val="150000"/>
                        </a:lnSpc>
                        <a:spcAft>
                          <a:spcPts val="1000"/>
                        </a:spcAft>
                      </a:pPr>
                      <a:r>
                        <a:rPr lang="en-GB" sz="1100" dirty="0">
                          <a:effectLst/>
                        </a:rPr>
                        <a:t>Midazolam 10mg / </a:t>
                      </a:r>
                      <a:r>
                        <a:rPr lang="en-GB" sz="1100" dirty="0" smtClean="0">
                          <a:effectLst/>
                        </a:rPr>
                        <a:t>24 hour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dirty="0">
                          <a:effectLst/>
                        </a:rPr>
                        <a:t>Morphine </a:t>
                      </a:r>
                      <a:r>
                        <a:rPr lang="en-GB" sz="1100" dirty="0" smtClean="0">
                          <a:effectLst/>
                        </a:rPr>
                        <a:t>1 X 2.5 mg,</a:t>
                      </a:r>
                      <a:r>
                        <a:rPr lang="en-GB" sz="1100" baseline="0" dirty="0" smtClean="0">
                          <a:effectLst/>
                        </a:rPr>
                        <a:t> </a:t>
                      </a:r>
                      <a:r>
                        <a:rPr lang="en-GB" sz="1100" dirty="0" smtClean="0">
                          <a:effectLst/>
                        </a:rPr>
                        <a:t>3 </a:t>
                      </a:r>
                      <a:r>
                        <a:rPr lang="en-GB" sz="1100" dirty="0">
                          <a:effectLst/>
                        </a:rPr>
                        <a:t>X 5mg</a:t>
                      </a:r>
                    </a:p>
                    <a:p>
                      <a:pPr>
                        <a:lnSpc>
                          <a:spcPct val="150000"/>
                        </a:lnSpc>
                        <a:spcAft>
                          <a:spcPts val="1000"/>
                        </a:spcAft>
                      </a:pPr>
                      <a:r>
                        <a:rPr lang="en-GB" sz="1100" dirty="0">
                          <a:effectLst/>
                        </a:rPr>
                        <a:t>Midazolam </a:t>
                      </a:r>
                      <a:r>
                        <a:rPr lang="en-GB" sz="1100" dirty="0" smtClean="0">
                          <a:effectLst/>
                        </a:rPr>
                        <a:t>1 X 2.5 mg, 1 X 5 mg, 2 </a:t>
                      </a:r>
                      <a:r>
                        <a:rPr lang="en-GB" sz="1100" dirty="0">
                          <a:effectLst/>
                        </a:rPr>
                        <a:t>X 15mg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86732">
                <a:tc>
                  <a:txBody>
                    <a:bodyPr/>
                    <a:lstStyle/>
                    <a:p>
                      <a:pPr>
                        <a:lnSpc>
                          <a:spcPct val="150000"/>
                        </a:lnSpc>
                        <a:spcAft>
                          <a:spcPts val="1000"/>
                        </a:spcAft>
                      </a:pPr>
                      <a:r>
                        <a:rPr lang="en-GB" sz="1100" dirty="0">
                          <a:effectLst/>
                        </a:rPr>
                        <a:t>C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Responsive to voice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a:effectLst/>
                        </a:rPr>
                        <a:t>Morphine 10mg/24 hours</a:t>
                      </a:r>
                    </a:p>
                    <a:p>
                      <a:pPr>
                        <a:lnSpc>
                          <a:spcPct val="150000"/>
                        </a:lnSpc>
                        <a:spcAft>
                          <a:spcPts val="1000"/>
                        </a:spcAft>
                      </a:pPr>
                      <a:r>
                        <a:rPr lang="en-GB" sz="1100">
                          <a:effectLst/>
                        </a:rPr>
                        <a:t>Midazolam 30mg/24 hours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a:effectLst/>
                        </a:rPr>
                        <a:t>Morphine None</a:t>
                      </a:r>
                    </a:p>
                    <a:p>
                      <a:pPr>
                        <a:lnSpc>
                          <a:spcPct val="150000"/>
                        </a:lnSpc>
                        <a:spcAft>
                          <a:spcPts val="1000"/>
                        </a:spcAft>
                      </a:pPr>
                      <a:r>
                        <a:rPr lang="en-GB" sz="1100">
                          <a:effectLst/>
                        </a:rPr>
                        <a:t>Midazolam 4 X 5mg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86732">
                <a:tc>
                  <a:txBody>
                    <a:bodyPr/>
                    <a:lstStyle/>
                    <a:p>
                      <a:pPr>
                        <a:lnSpc>
                          <a:spcPct val="150000"/>
                        </a:lnSpc>
                        <a:spcAft>
                          <a:spcPts val="1000"/>
                        </a:spcAft>
                      </a:pPr>
                      <a:r>
                        <a:rPr lang="en-GB" sz="1100" dirty="0">
                          <a:effectLst/>
                        </a:rPr>
                        <a:t>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Completely conscious with capacity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a:effectLst/>
                        </a:rPr>
                        <a:t>Morphine 30mg / 24 hours</a:t>
                      </a:r>
                    </a:p>
                    <a:p>
                      <a:pPr>
                        <a:lnSpc>
                          <a:spcPct val="150000"/>
                        </a:lnSpc>
                        <a:spcAft>
                          <a:spcPts val="1000"/>
                        </a:spcAft>
                      </a:pPr>
                      <a:r>
                        <a:rPr lang="en-GB" sz="1100">
                          <a:effectLst/>
                        </a:rPr>
                        <a:t>Midazolam 40mg / 24 hours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a:effectLst/>
                        </a:rPr>
                        <a:t>Morphine 3 X 10mg</a:t>
                      </a:r>
                    </a:p>
                    <a:p>
                      <a:pPr>
                        <a:lnSpc>
                          <a:spcPct val="150000"/>
                        </a:lnSpc>
                        <a:spcAft>
                          <a:spcPts val="1000"/>
                        </a:spcAft>
                      </a:pPr>
                      <a:r>
                        <a:rPr lang="en-GB" sz="1100">
                          <a:effectLst/>
                        </a:rPr>
                        <a:t>Midazolam 10 X 10mg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86732">
                <a:tc>
                  <a:txBody>
                    <a:bodyPr/>
                    <a:lstStyle/>
                    <a:p>
                      <a:pPr>
                        <a:lnSpc>
                          <a:spcPct val="150000"/>
                        </a:lnSpc>
                        <a:spcAft>
                          <a:spcPts val="1000"/>
                        </a:spcAft>
                      </a:pPr>
                      <a:r>
                        <a:rPr lang="en-GB" sz="1100" dirty="0">
                          <a:effectLst/>
                        </a:rPr>
                        <a:t>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Responsive to pain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dirty="0">
                          <a:effectLst/>
                        </a:rPr>
                        <a:t>Morphine 15mg / </a:t>
                      </a:r>
                      <a:r>
                        <a:rPr lang="en-GB" sz="1100" dirty="0" smtClean="0">
                          <a:effectLst/>
                        </a:rPr>
                        <a:t>24 hour</a:t>
                      </a:r>
                      <a:endParaRPr lang="en-GB" sz="1100" dirty="0">
                        <a:effectLst/>
                      </a:endParaRPr>
                    </a:p>
                    <a:p>
                      <a:pPr>
                        <a:lnSpc>
                          <a:spcPct val="150000"/>
                        </a:lnSpc>
                        <a:spcAft>
                          <a:spcPts val="1000"/>
                        </a:spcAft>
                      </a:pPr>
                      <a:r>
                        <a:rPr lang="en-GB" sz="1100" dirty="0">
                          <a:effectLst/>
                        </a:rPr>
                        <a:t>Midazolam 10mg </a:t>
                      </a:r>
                      <a:r>
                        <a:rPr lang="en-GB" sz="1100" dirty="0" smtClean="0">
                          <a:effectLst/>
                        </a:rPr>
                        <a:t>/24 </a:t>
                      </a:r>
                      <a:r>
                        <a:rPr lang="en-GB" sz="1100" dirty="0">
                          <a:effectLst/>
                        </a:rPr>
                        <a:t>hour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n-GB" sz="1100" dirty="0">
                          <a:effectLst/>
                        </a:rPr>
                        <a:t>Morphine 2 X 2.5mg</a:t>
                      </a:r>
                    </a:p>
                    <a:p>
                      <a:pPr>
                        <a:lnSpc>
                          <a:spcPct val="150000"/>
                        </a:lnSpc>
                        <a:spcAft>
                          <a:spcPts val="1000"/>
                        </a:spcAft>
                      </a:pPr>
                      <a:r>
                        <a:rPr lang="en-GB" sz="1100" dirty="0">
                          <a:effectLst/>
                        </a:rPr>
                        <a:t>Midazolam 2 X 2.5mg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Oval 2"/>
          <p:cNvSpPr/>
          <p:nvPr/>
        </p:nvSpPr>
        <p:spPr>
          <a:xfrm>
            <a:off x="3169920" y="548640"/>
            <a:ext cx="1005840" cy="51816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3169920" y="1737360"/>
            <a:ext cx="1295400" cy="4572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169920" y="2971800"/>
            <a:ext cx="1295400" cy="44196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63240" y="4114800"/>
            <a:ext cx="2423160" cy="533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169920" y="5303520"/>
            <a:ext cx="1630680" cy="51816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09853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22781356"/>
              </p:ext>
            </p:extLst>
          </p:nvPr>
        </p:nvGraphicFramePr>
        <p:xfrm>
          <a:off x="1196625" y="0"/>
          <a:ext cx="9177864" cy="6774954"/>
        </p:xfrm>
        <a:graphic>
          <a:graphicData uri="http://schemas.openxmlformats.org/drawingml/2006/table">
            <a:tbl>
              <a:tblPr firstRow="1" firstCol="1" bandRow="1">
                <a:tableStyleId>{5C22544A-7EE6-4342-B048-85BDC9FD1C3A}</a:tableStyleId>
              </a:tblPr>
              <a:tblGrid>
                <a:gridCol w="1161467"/>
                <a:gridCol w="1753587"/>
                <a:gridCol w="1503075"/>
                <a:gridCol w="1548621"/>
                <a:gridCol w="1753587"/>
                <a:gridCol w="1457527"/>
              </a:tblGrid>
              <a:tr h="1042697">
                <a:tc>
                  <a:txBody>
                    <a:bodyPr/>
                    <a:lstStyle/>
                    <a:p>
                      <a:pPr>
                        <a:lnSpc>
                          <a:spcPct val="115000"/>
                        </a:lnSpc>
                        <a:spcAft>
                          <a:spcPts val="0"/>
                        </a:spcAft>
                      </a:pPr>
                      <a:r>
                        <a:rPr lang="en-GB" sz="7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Decision to commencement of withdrawal time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Ventilator settings at start of withdrawal process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Ventilator settings prior to  discontunatiuon of MV</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Time period of overall process of withdrawal of MV</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Time to death following withdrawal MV</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165368">
                <a:tc>
                  <a:txBody>
                    <a:bodyPr/>
                    <a:lstStyle/>
                    <a:p>
                      <a:pPr>
                        <a:lnSpc>
                          <a:spcPct val="115000"/>
                        </a:lnSpc>
                        <a:spcAft>
                          <a:spcPts val="0"/>
                        </a:spcAft>
                      </a:pPr>
                      <a:r>
                        <a:rPr lang="en-GB" sz="1000" dirty="0">
                          <a:effectLst/>
                        </a:rPr>
                        <a:t>Patient </a:t>
                      </a:r>
                      <a:r>
                        <a:rPr lang="en-GB" sz="1000" dirty="0" smtClean="0">
                          <a:effectLst/>
                        </a:rPr>
                        <a:t>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4 days (planned at request of family)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Insp pressure 22</a:t>
                      </a:r>
                      <a:br>
                        <a:rPr lang="en-GB" sz="1200">
                          <a:effectLst/>
                        </a:rPr>
                      </a:br>
                      <a:r>
                        <a:rPr lang="en-GB" sz="1200">
                          <a:effectLst/>
                        </a:rPr>
                        <a:t>PEEP 6</a:t>
                      </a:r>
                      <a:br>
                        <a:rPr lang="en-GB" sz="1200">
                          <a:effectLst/>
                        </a:rPr>
                      </a:br>
                      <a:r>
                        <a:rPr lang="en-GB" sz="1200">
                          <a:effectLst/>
                        </a:rPr>
                        <a:t>BPM 14</a:t>
                      </a:r>
                      <a:br>
                        <a:rPr lang="en-GB" sz="1200">
                          <a:effectLst/>
                        </a:rPr>
                      </a:br>
                      <a:r>
                        <a:rPr lang="en-GB" sz="1200">
                          <a:effectLst/>
                        </a:rPr>
                        <a:t>Insp time 1.4</a:t>
                      </a:r>
                      <a:br>
                        <a:rPr lang="en-GB" sz="1200">
                          <a:effectLst/>
                        </a:rPr>
                      </a:br>
                      <a:r>
                        <a:rPr lang="en-GB" sz="1200">
                          <a:effectLst/>
                        </a:rPr>
                        <a:t>Insp trigger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Insp pressure 10</a:t>
                      </a:r>
                      <a:br>
                        <a:rPr lang="en-GB" sz="1200">
                          <a:effectLst/>
                        </a:rPr>
                      </a:br>
                      <a:r>
                        <a:rPr lang="en-GB" sz="1200">
                          <a:effectLst/>
                        </a:rPr>
                        <a:t>PEEP 3</a:t>
                      </a:r>
                      <a:br>
                        <a:rPr lang="en-GB" sz="1200">
                          <a:effectLst/>
                        </a:rPr>
                      </a:br>
                      <a:r>
                        <a:rPr lang="en-GB" sz="1200">
                          <a:effectLst/>
                        </a:rPr>
                        <a:t>BPM 8</a:t>
                      </a:r>
                      <a:br>
                        <a:rPr lang="en-GB" sz="1200">
                          <a:effectLst/>
                        </a:rPr>
                      </a:br>
                      <a:r>
                        <a:rPr lang="en-GB" sz="1200">
                          <a:effectLst/>
                        </a:rPr>
                        <a:t>Insp time 1.4</a:t>
                      </a:r>
                      <a:br>
                        <a:rPr lang="en-GB" sz="1200">
                          <a:effectLst/>
                        </a:rPr>
                      </a:br>
                      <a:r>
                        <a:rPr lang="en-GB" sz="1200">
                          <a:effectLst/>
                        </a:rPr>
                        <a:t>Insp trigger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1 hour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Moments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251237">
                <a:tc>
                  <a:txBody>
                    <a:bodyPr/>
                    <a:lstStyle/>
                    <a:p>
                      <a:pPr>
                        <a:lnSpc>
                          <a:spcPct val="115000"/>
                        </a:lnSpc>
                        <a:spcAft>
                          <a:spcPts val="0"/>
                        </a:spcAft>
                      </a:pPr>
                      <a:r>
                        <a:rPr lang="en-GB" sz="1000" dirty="0">
                          <a:effectLst/>
                        </a:rPr>
                        <a:t>Patient </a:t>
                      </a:r>
                      <a:r>
                        <a:rPr lang="en-GB" sz="1000" dirty="0" smtClean="0">
                          <a:effectLst/>
                        </a:rPr>
                        <a:t>B</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24 hours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IPAP 17</a:t>
                      </a:r>
                      <a:br>
                        <a:rPr lang="en-GB" sz="1200" dirty="0">
                          <a:effectLst/>
                        </a:rPr>
                      </a:br>
                      <a:r>
                        <a:rPr lang="en-GB" sz="1200" dirty="0">
                          <a:effectLst/>
                        </a:rPr>
                        <a:t>EPAP 3</a:t>
                      </a:r>
                      <a:br>
                        <a:rPr lang="en-GB" sz="1200" dirty="0">
                          <a:effectLst/>
                        </a:rPr>
                      </a:br>
                      <a:r>
                        <a:rPr lang="en-GB" sz="1200" dirty="0" err="1">
                          <a:effectLst/>
                        </a:rPr>
                        <a:t>Ti</a:t>
                      </a:r>
                      <a:r>
                        <a:rPr lang="en-GB" sz="1200" dirty="0">
                          <a:effectLst/>
                        </a:rPr>
                        <a:t> 1.6</a:t>
                      </a:r>
                      <a:br>
                        <a:rPr lang="en-GB" sz="1200" dirty="0">
                          <a:effectLst/>
                        </a:rPr>
                      </a:br>
                      <a:r>
                        <a:rPr lang="en-GB" sz="1200" dirty="0">
                          <a:effectLst/>
                        </a:rPr>
                        <a:t>BPM 12</a:t>
                      </a:r>
                      <a:br>
                        <a:rPr lang="en-GB" sz="1200" dirty="0">
                          <a:effectLst/>
                        </a:rPr>
                      </a:br>
                      <a:r>
                        <a:rPr lang="en-GB" sz="1200" dirty="0">
                          <a:effectLst/>
                        </a:rPr>
                        <a:t>Trigger 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IPAP 8</a:t>
                      </a:r>
                      <a:br>
                        <a:rPr lang="en-GB" sz="1200">
                          <a:effectLst/>
                        </a:rPr>
                      </a:br>
                      <a:r>
                        <a:rPr lang="en-GB" sz="1200">
                          <a:effectLst/>
                        </a:rPr>
                        <a:t>EPAP 3</a:t>
                      </a:r>
                      <a:br>
                        <a:rPr lang="en-GB" sz="1200">
                          <a:effectLst/>
                        </a:rPr>
                      </a:br>
                      <a:r>
                        <a:rPr lang="en-GB" sz="1200">
                          <a:effectLst/>
                        </a:rPr>
                        <a:t>Ti 1.6</a:t>
                      </a:r>
                      <a:br>
                        <a:rPr lang="en-GB" sz="1200">
                          <a:effectLst/>
                        </a:rPr>
                      </a:br>
                      <a:r>
                        <a:rPr lang="en-GB" sz="1200">
                          <a:effectLst/>
                        </a:rPr>
                        <a:t>BPM 8</a:t>
                      </a:r>
                      <a:br>
                        <a:rPr lang="en-GB" sz="1200">
                          <a:effectLst/>
                        </a:rPr>
                      </a:br>
                      <a:r>
                        <a:rPr lang="en-GB" sz="1200">
                          <a:effectLst/>
                        </a:rPr>
                        <a:t>Trigger 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1 hour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32 hours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080656">
                <a:tc>
                  <a:txBody>
                    <a:bodyPr/>
                    <a:lstStyle/>
                    <a:p>
                      <a:pPr>
                        <a:lnSpc>
                          <a:spcPct val="115000"/>
                        </a:lnSpc>
                        <a:spcAft>
                          <a:spcPts val="0"/>
                        </a:spcAft>
                      </a:pPr>
                      <a:r>
                        <a:rPr lang="en-GB" sz="1000" dirty="0">
                          <a:effectLst/>
                        </a:rPr>
                        <a:t>Patient </a:t>
                      </a:r>
                      <a:r>
                        <a:rPr lang="en-GB" sz="1000" dirty="0" smtClean="0">
                          <a:effectLst/>
                        </a:rPr>
                        <a:t>C</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2 days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IPAP 14</a:t>
                      </a:r>
                      <a:br>
                        <a:rPr lang="en-GB" sz="1200" dirty="0">
                          <a:effectLst/>
                        </a:rPr>
                      </a:br>
                      <a:r>
                        <a:rPr lang="en-GB" sz="1200" dirty="0">
                          <a:effectLst/>
                        </a:rPr>
                        <a:t>EPAP 3</a:t>
                      </a:r>
                      <a:br>
                        <a:rPr lang="en-GB" sz="1200" dirty="0">
                          <a:effectLst/>
                        </a:rPr>
                      </a:br>
                      <a:r>
                        <a:rPr lang="en-GB" sz="1200" dirty="0" err="1">
                          <a:effectLst/>
                        </a:rPr>
                        <a:t>Ti</a:t>
                      </a:r>
                      <a:r>
                        <a:rPr lang="en-GB" sz="1200" dirty="0">
                          <a:effectLst/>
                        </a:rPr>
                        <a:t> 1.4</a:t>
                      </a:r>
                      <a:br>
                        <a:rPr lang="en-GB" sz="1200" dirty="0">
                          <a:effectLst/>
                        </a:rPr>
                      </a:br>
                      <a:r>
                        <a:rPr lang="en-GB" sz="1200" dirty="0">
                          <a:effectLst/>
                        </a:rPr>
                        <a:t>BPM 14</a:t>
                      </a:r>
                      <a:br>
                        <a:rPr lang="en-GB" sz="1200" dirty="0">
                          <a:effectLst/>
                        </a:rPr>
                      </a:br>
                      <a:r>
                        <a:rPr lang="en-GB" sz="1200" dirty="0">
                          <a:effectLst/>
                        </a:rPr>
                        <a:t>Trigger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IPAP 8</a:t>
                      </a:r>
                      <a:br>
                        <a:rPr lang="en-GB" sz="1200">
                          <a:effectLst/>
                        </a:rPr>
                      </a:br>
                      <a:r>
                        <a:rPr lang="en-GB" sz="1200">
                          <a:effectLst/>
                        </a:rPr>
                        <a:t>EPAP 3</a:t>
                      </a:r>
                      <a:br>
                        <a:rPr lang="en-GB" sz="1200">
                          <a:effectLst/>
                        </a:rPr>
                      </a:br>
                      <a:r>
                        <a:rPr lang="en-GB" sz="1200">
                          <a:effectLst/>
                        </a:rPr>
                        <a:t>Ti 1.4</a:t>
                      </a:r>
                      <a:br>
                        <a:rPr lang="en-GB" sz="1200">
                          <a:effectLst/>
                        </a:rPr>
                      </a:br>
                      <a:r>
                        <a:rPr lang="en-GB" sz="1200">
                          <a:effectLst/>
                        </a:rPr>
                        <a:t>BPM 8</a:t>
                      </a:r>
                      <a:br>
                        <a:rPr lang="en-GB" sz="1200">
                          <a:effectLst/>
                        </a:rPr>
                      </a:br>
                      <a:r>
                        <a:rPr lang="en-GB" sz="1200">
                          <a:effectLst/>
                        </a:rPr>
                        <a:t>Trigger 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1 hour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20 minutes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116299">
                <a:tc>
                  <a:txBody>
                    <a:bodyPr/>
                    <a:lstStyle/>
                    <a:p>
                      <a:pPr>
                        <a:lnSpc>
                          <a:spcPct val="115000"/>
                        </a:lnSpc>
                        <a:spcAft>
                          <a:spcPts val="0"/>
                        </a:spcAft>
                      </a:pPr>
                      <a:r>
                        <a:rPr lang="en-GB" sz="1000" dirty="0">
                          <a:effectLst/>
                        </a:rPr>
                        <a:t>Patient </a:t>
                      </a:r>
                      <a:r>
                        <a:rPr lang="en-GB" sz="1000" dirty="0" smtClean="0">
                          <a:effectLst/>
                        </a:rPr>
                        <a:t>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11 days (request of patient)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IPAP26</a:t>
                      </a:r>
                      <a:br>
                        <a:rPr lang="en-GB" sz="1200" dirty="0">
                          <a:effectLst/>
                        </a:rPr>
                      </a:br>
                      <a:r>
                        <a:rPr lang="en-GB" sz="1200" dirty="0">
                          <a:effectLst/>
                        </a:rPr>
                        <a:t>EPAP3</a:t>
                      </a:r>
                      <a:br>
                        <a:rPr lang="en-GB" sz="1200" dirty="0">
                          <a:effectLst/>
                        </a:rPr>
                      </a:br>
                      <a:r>
                        <a:rPr lang="en-GB" sz="1200" dirty="0" err="1">
                          <a:effectLst/>
                        </a:rPr>
                        <a:t>Ti</a:t>
                      </a:r>
                      <a:r>
                        <a:rPr lang="en-GB" sz="1200" dirty="0">
                          <a:effectLst/>
                        </a:rPr>
                        <a:t> 1.50</a:t>
                      </a:r>
                      <a:br>
                        <a:rPr lang="en-GB" sz="1200" dirty="0">
                          <a:effectLst/>
                        </a:rPr>
                      </a:br>
                      <a:r>
                        <a:rPr lang="en-GB" sz="1200" dirty="0">
                          <a:effectLst/>
                        </a:rPr>
                        <a:t>BPM 15</a:t>
                      </a:r>
                      <a:br>
                        <a:rPr lang="en-GB" sz="1200" dirty="0">
                          <a:effectLst/>
                        </a:rPr>
                      </a:br>
                      <a:r>
                        <a:rPr lang="en-GB" sz="1200" dirty="0">
                          <a:effectLst/>
                        </a:rPr>
                        <a:t>Trigger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IPAP 12</a:t>
                      </a:r>
                      <a:br>
                        <a:rPr lang="en-GB" sz="1200" dirty="0">
                          <a:effectLst/>
                        </a:rPr>
                      </a:br>
                      <a:r>
                        <a:rPr lang="en-GB" sz="1200" dirty="0">
                          <a:effectLst/>
                        </a:rPr>
                        <a:t>EPAP 3</a:t>
                      </a:r>
                      <a:br>
                        <a:rPr lang="en-GB" sz="1200" dirty="0">
                          <a:effectLst/>
                        </a:rPr>
                      </a:br>
                      <a:r>
                        <a:rPr lang="en-GB" sz="1200" dirty="0" err="1">
                          <a:effectLst/>
                        </a:rPr>
                        <a:t>Ti</a:t>
                      </a:r>
                      <a:r>
                        <a:rPr lang="en-GB" sz="1200" dirty="0">
                          <a:effectLst/>
                        </a:rPr>
                        <a:t> 1.3</a:t>
                      </a:r>
                      <a:br>
                        <a:rPr lang="en-GB" sz="1200" dirty="0">
                          <a:effectLst/>
                        </a:rPr>
                      </a:br>
                      <a:r>
                        <a:rPr lang="en-GB" sz="1200" dirty="0">
                          <a:effectLst/>
                        </a:rPr>
                        <a:t>BPM 8</a:t>
                      </a:r>
                      <a:br>
                        <a:rPr lang="en-GB" sz="1200" dirty="0">
                          <a:effectLst/>
                        </a:rPr>
                      </a:br>
                      <a:r>
                        <a:rPr lang="en-GB" sz="1200" dirty="0">
                          <a:effectLst/>
                        </a:rPr>
                        <a:t>Trigger 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7 hours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2 hours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118697">
                <a:tc>
                  <a:txBody>
                    <a:bodyPr/>
                    <a:lstStyle/>
                    <a:p>
                      <a:pPr>
                        <a:lnSpc>
                          <a:spcPct val="115000"/>
                        </a:lnSpc>
                        <a:spcAft>
                          <a:spcPts val="0"/>
                        </a:spcAft>
                      </a:pPr>
                      <a:r>
                        <a:rPr lang="en-GB" sz="1000" dirty="0">
                          <a:effectLst/>
                        </a:rPr>
                        <a:t>Patient </a:t>
                      </a:r>
                      <a:r>
                        <a:rPr lang="en-GB" sz="1000" dirty="0" smtClean="0">
                          <a:effectLst/>
                        </a:rPr>
                        <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24 hours (following deterioration and loss of consciousness)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Insp pressure 20</a:t>
                      </a:r>
                      <a:br>
                        <a:rPr lang="en-GB" sz="1200">
                          <a:effectLst/>
                        </a:rPr>
                      </a:br>
                      <a:r>
                        <a:rPr lang="en-GB" sz="1200">
                          <a:effectLst/>
                        </a:rPr>
                        <a:t>PEEP 4</a:t>
                      </a:r>
                      <a:br>
                        <a:rPr lang="en-GB" sz="1200">
                          <a:effectLst/>
                        </a:rPr>
                      </a:br>
                      <a:r>
                        <a:rPr lang="en-GB" sz="1200">
                          <a:effectLst/>
                        </a:rPr>
                        <a:t>BPM 20</a:t>
                      </a:r>
                      <a:br>
                        <a:rPr lang="en-GB" sz="1200">
                          <a:effectLst/>
                        </a:rPr>
                      </a:br>
                      <a:r>
                        <a:rPr lang="en-GB" sz="1200">
                          <a:effectLst/>
                        </a:rPr>
                        <a:t>Insp time 1.5</a:t>
                      </a:r>
                      <a:br>
                        <a:rPr lang="en-GB" sz="1200">
                          <a:effectLst/>
                        </a:rPr>
                      </a:br>
                      <a:r>
                        <a:rPr lang="en-GB" sz="1200">
                          <a:effectLst/>
                        </a:rPr>
                        <a:t>Insp trigger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err="1">
                          <a:effectLst/>
                        </a:rPr>
                        <a:t>Insp</a:t>
                      </a:r>
                      <a:r>
                        <a:rPr lang="en-GB" sz="1200" dirty="0">
                          <a:effectLst/>
                        </a:rPr>
                        <a:t> pressure 12</a:t>
                      </a:r>
                      <a:br>
                        <a:rPr lang="en-GB" sz="1200" dirty="0">
                          <a:effectLst/>
                        </a:rPr>
                      </a:br>
                      <a:r>
                        <a:rPr lang="en-GB" sz="1200" dirty="0">
                          <a:effectLst/>
                        </a:rPr>
                        <a:t>PEEP 4</a:t>
                      </a:r>
                      <a:br>
                        <a:rPr lang="en-GB" sz="1200" dirty="0">
                          <a:effectLst/>
                        </a:rPr>
                      </a:br>
                      <a:r>
                        <a:rPr lang="en-GB" sz="1200" dirty="0">
                          <a:effectLst/>
                        </a:rPr>
                        <a:t>BPM 8</a:t>
                      </a:r>
                      <a:br>
                        <a:rPr lang="en-GB" sz="1200" dirty="0">
                          <a:effectLst/>
                        </a:rPr>
                      </a:br>
                      <a:r>
                        <a:rPr lang="en-GB" sz="1200" dirty="0" err="1">
                          <a:effectLst/>
                        </a:rPr>
                        <a:t>Insp</a:t>
                      </a:r>
                      <a:r>
                        <a:rPr lang="en-GB" sz="1200" dirty="0">
                          <a:effectLst/>
                        </a:rPr>
                        <a:t> time 1.5</a:t>
                      </a:r>
                      <a:br>
                        <a:rPr lang="en-GB" sz="1200" dirty="0">
                          <a:effectLst/>
                        </a:rPr>
                      </a:br>
                      <a:r>
                        <a:rPr lang="en-GB" sz="1200" dirty="0" err="1">
                          <a:effectLst/>
                        </a:rPr>
                        <a:t>Insp</a:t>
                      </a:r>
                      <a:r>
                        <a:rPr lang="en-GB" sz="1200" dirty="0">
                          <a:effectLst/>
                        </a:rPr>
                        <a:t> trigger 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6 hours, 40 minutes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10 minutes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bl>
          </a:graphicData>
        </a:graphic>
      </p:graphicFrame>
      <p:sp>
        <p:nvSpPr>
          <p:cNvPr id="5" name="Oval 4"/>
          <p:cNvSpPr/>
          <p:nvPr/>
        </p:nvSpPr>
        <p:spPr>
          <a:xfrm>
            <a:off x="2103120" y="777240"/>
            <a:ext cx="2042160" cy="97536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225040" y="2057400"/>
            <a:ext cx="1158240" cy="56388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225040" y="3261360"/>
            <a:ext cx="1158240" cy="59436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225040" y="4419600"/>
            <a:ext cx="1661160" cy="80772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225040" y="5562600"/>
            <a:ext cx="1783080" cy="82296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19965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767637"/>
              </p:ext>
            </p:extLst>
          </p:nvPr>
        </p:nvGraphicFramePr>
        <p:xfrm>
          <a:off x="1196625" y="0"/>
          <a:ext cx="9177864" cy="6774954"/>
        </p:xfrm>
        <a:graphic>
          <a:graphicData uri="http://schemas.openxmlformats.org/drawingml/2006/table">
            <a:tbl>
              <a:tblPr firstRow="1" firstCol="1" bandRow="1">
                <a:tableStyleId>{5C22544A-7EE6-4342-B048-85BDC9FD1C3A}</a:tableStyleId>
              </a:tblPr>
              <a:tblGrid>
                <a:gridCol w="1161467"/>
                <a:gridCol w="1753587"/>
                <a:gridCol w="1503075"/>
                <a:gridCol w="1548621"/>
                <a:gridCol w="1753587"/>
                <a:gridCol w="1457527"/>
              </a:tblGrid>
              <a:tr h="1042697">
                <a:tc>
                  <a:txBody>
                    <a:bodyPr/>
                    <a:lstStyle/>
                    <a:p>
                      <a:pPr>
                        <a:lnSpc>
                          <a:spcPct val="115000"/>
                        </a:lnSpc>
                        <a:spcAft>
                          <a:spcPts val="0"/>
                        </a:spcAft>
                      </a:pPr>
                      <a:r>
                        <a:rPr lang="en-GB" sz="7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Decision to commencement of withdrawal time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Ventilator settings at start of withdrawal process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Ventilator settings prior to  discontunatiuon of MV</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Time period of overall process of withdrawal of MV</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Time to death following withdrawal MV</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165368">
                <a:tc>
                  <a:txBody>
                    <a:bodyPr/>
                    <a:lstStyle/>
                    <a:p>
                      <a:pPr>
                        <a:lnSpc>
                          <a:spcPct val="115000"/>
                        </a:lnSpc>
                        <a:spcAft>
                          <a:spcPts val="0"/>
                        </a:spcAft>
                      </a:pPr>
                      <a:r>
                        <a:rPr lang="en-GB" sz="1000" dirty="0">
                          <a:effectLst/>
                        </a:rPr>
                        <a:t>Patient </a:t>
                      </a:r>
                      <a:r>
                        <a:rPr lang="en-GB" sz="1000" dirty="0" smtClean="0">
                          <a:effectLst/>
                        </a:rPr>
                        <a:t>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4 days (planned at request of family)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Insp pressure 22</a:t>
                      </a:r>
                      <a:br>
                        <a:rPr lang="en-GB" sz="1200">
                          <a:effectLst/>
                        </a:rPr>
                      </a:br>
                      <a:r>
                        <a:rPr lang="en-GB" sz="1200">
                          <a:effectLst/>
                        </a:rPr>
                        <a:t>PEEP 6</a:t>
                      </a:r>
                      <a:br>
                        <a:rPr lang="en-GB" sz="1200">
                          <a:effectLst/>
                        </a:rPr>
                      </a:br>
                      <a:r>
                        <a:rPr lang="en-GB" sz="1200">
                          <a:effectLst/>
                        </a:rPr>
                        <a:t>BPM 14</a:t>
                      </a:r>
                      <a:br>
                        <a:rPr lang="en-GB" sz="1200">
                          <a:effectLst/>
                        </a:rPr>
                      </a:br>
                      <a:r>
                        <a:rPr lang="en-GB" sz="1200">
                          <a:effectLst/>
                        </a:rPr>
                        <a:t>Insp time 1.4</a:t>
                      </a:r>
                      <a:br>
                        <a:rPr lang="en-GB" sz="1200">
                          <a:effectLst/>
                        </a:rPr>
                      </a:br>
                      <a:r>
                        <a:rPr lang="en-GB" sz="1200">
                          <a:effectLst/>
                        </a:rPr>
                        <a:t>Insp trigger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Insp pressure 10</a:t>
                      </a:r>
                      <a:br>
                        <a:rPr lang="en-GB" sz="1200">
                          <a:effectLst/>
                        </a:rPr>
                      </a:br>
                      <a:r>
                        <a:rPr lang="en-GB" sz="1200">
                          <a:effectLst/>
                        </a:rPr>
                        <a:t>PEEP 3</a:t>
                      </a:r>
                      <a:br>
                        <a:rPr lang="en-GB" sz="1200">
                          <a:effectLst/>
                        </a:rPr>
                      </a:br>
                      <a:r>
                        <a:rPr lang="en-GB" sz="1200">
                          <a:effectLst/>
                        </a:rPr>
                        <a:t>BPM 8</a:t>
                      </a:r>
                      <a:br>
                        <a:rPr lang="en-GB" sz="1200">
                          <a:effectLst/>
                        </a:rPr>
                      </a:br>
                      <a:r>
                        <a:rPr lang="en-GB" sz="1200">
                          <a:effectLst/>
                        </a:rPr>
                        <a:t>Insp time 1.4</a:t>
                      </a:r>
                      <a:br>
                        <a:rPr lang="en-GB" sz="1200">
                          <a:effectLst/>
                        </a:rPr>
                      </a:br>
                      <a:r>
                        <a:rPr lang="en-GB" sz="1200">
                          <a:effectLst/>
                        </a:rPr>
                        <a:t>Insp trigger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1 hour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Moments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251237">
                <a:tc>
                  <a:txBody>
                    <a:bodyPr/>
                    <a:lstStyle/>
                    <a:p>
                      <a:pPr>
                        <a:lnSpc>
                          <a:spcPct val="115000"/>
                        </a:lnSpc>
                        <a:spcAft>
                          <a:spcPts val="0"/>
                        </a:spcAft>
                      </a:pPr>
                      <a:r>
                        <a:rPr lang="en-GB" sz="1000" dirty="0">
                          <a:effectLst/>
                        </a:rPr>
                        <a:t>Patient </a:t>
                      </a:r>
                      <a:r>
                        <a:rPr lang="en-GB" sz="1000" dirty="0" smtClean="0">
                          <a:effectLst/>
                        </a:rPr>
                        <a:t>B</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24 hours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IPAP 17</a:t>
                      </a:r>
                      <a:br>
                        <a:rPr lang="en-GB" sz="1200" dirty="0">
                          <a:effectLst/>
                        </a:rPr>
                      </a:br>
                      <a:r>
                        <a:rPr lang="en-GB" sz="1200" dirty="0">
                          <a:effectLst/>
                        </a:rPr>
                        <a:t>EPAP 3</a:t>
                      </a:r>
                      <a:br>
                        <a:rPr lang="en-GB" sz="1200" dirty="0">
                          <a:effectLst/>
                        </a:rPr>
                      </a:br>
                      <a:r>
                        <a:rPr lang="en-GB" sz="1200" dirty="0" err="1">
                          <a:effectLst/>
                        </a:rPr>
                        <a:t>Ti</a:t>
                      </a:r>
                      <a:r>
                        <a:rPr lang="en-GB" sz="1200" dirty="0">
                          <a:effectLst/>
                        </a:rPr>
                        <a:t> 1.6</a:t>
                      </a:r>
                      <a:br>
                        <a:rPr lang="en-GB" sz="1200" dirty="0">
                          <a:effectLst/>
                        </a:rPr>
                      </a:br>
                      <a:r>
                        <a:rPr lang="en-GB" sz="1200" dirty="0">
                          <a:effectLst/>
                        </a:rPr>
                        <a:t>BPM 12</a:t>
                      </a:r>
                      <a:br>
                        <a:rPr lang="en-GB" sz="1200" dirty="0">
                          <a:effectLst/>
                        </a:rPr>
                      </a:br>
                      <a:r>
                        <a:rPr lang="en-GB" sz="1200" dirty="0">
                          <a:effectLst/>
                        </a:rPr>
                        <a:t>Trigger 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IPAP 8</a:t>
                      </a:r>
                      <a:br>
                        <a:rPr lang="en-GB" sz="1200">
                          <a:effectLst/>
                        </a:rPr>
                      </a:br>
                      <a:r>
                        <a:rPr lang="en-GB" sz="1200">
                          <a:effectLst/>
                        </a:rPr>
                        <a:t>EPAP 3</a:t>
                      </a:r>
                      <a:br>
                        <a:rPr lang="en-GB" sz="1200">
                          <a:effectLst/>
                        </a:rPr>
                      </a:br>
                      <a:r>
                        <a:rPr lang="en-GB" sz="1200">
                          <a:effectLst/>
                        </a:rPr>
                        <a:t>Ti 1.6</a:t>
                      </a:r>
                      <a:br>
                        <a:rPr lang="en-GB" sz="1200">
                          <a:effectLst/>
                        </a:rPr>
                      </a:br>
                      <a:r>
                        <a:rPr lang="en-GB" sz="1200">
                          <a:effectLst/>
                        </a:rPr>
                        <a:t>BPM 8</a:t>
                      </a:r>
                      <a:br>
                        <a:rPr lang="en-GB" sz="1200">
                          <a:effectLst/>
                        </a:rPr>
                      </a:br>
                      <a:r>
                        <a:rPr lang="en-GB" sz="1200">
                          <a:effectLst/>
                        </a:rPr>
                        <a:t>Trigger 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1 hour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32 hours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080656">
                <a:tc>
                  <a:txBody>
                    <a:bodyPr/>
                    <a:lstStyle/>
                    <a:p>
                      <a:pPr>
                        <a:lnSpc>
                          <a:spcPct val="115000"/>
                        </a:lnSpc>
                        <a:spcAft>
                          <a:spcPts val="0"/>
                        </a:spcAft>
                      </a:pPr>
                      <a:r>
                        <a:rPr lang="en-GB" sz="1000" dirty="0">
                          <a:effectLst/>
                        </a:rPr>
                        <a:t>Patient </a:t>
                      </a:r>
                      <a:r>
                        <a:rPr lang="en-GB" sz="1000" dirty="0" smtClean="0">
                          <a:effectLst/>
                        </a:rPr>
                        <a:t>C</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2 days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IPAP 14</a:t>
                      </a:r>
                      <a:br>
                        <a:rPr lang="en-GB" sz="1200" dirty="0">
                          <a:effectLst/>
                        </a:rPr>
                      </a:br>
                      <a:r>
                        <a:rPr lang="en-GB" sz="1200" dirty="0">
                          <a:effectLst/>
                        </a:rPr>
                        <a:t>EPAP 3</a:t>
                      </a:r>
                      <a:br>
                        <a:rPr lang="en-GB" sz="1200" dirty="0">
                          <a:effectLst/>
                        </a:rPr>
                      </a:br>
                      <a:r>
                        <a:rPr lang="en-GB" sz="1200" dirty="0" err="1">
                          <a:effectLst/>
                        </a:rPr>
                        <a:t>Ti</a:t>
                      </a:r>
                      <a:r>
                        <a:rPr lang="en-GB" sz="1200" dirty="0">
                          <a:effectLst/>
                        </a:rPr>
                        <a:t> 1.4</a:t>
                      </a:r>
                      <a:br>
                        <a:rPr lang="en-GB" sz="1200" dirty="0">
                          <a:effectLst/>
                        </a:rPr>
                      </a:br>
                      <a:r>
                        <a:rPr lang="en-GB" sz="1200" dirty="0">
                          <a:effectLst/>
                        </a:rPr>
                        <a:t>BPM 14</a:t>
                      </a:r>
                      <a:br>
                        <a:rPr lang="en-GB" sz="1200" dirty="0">
                          <a:effectLst/>
                        </a:rPr>
                      </a:br>
                      <a:r>
                        <a:rPr lang="en-GB" sz="1200" dirty="0">
                          <a:effectLst/>
                        </a:rPr>
                        <a:t>Trigger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IPAP 8</a:t>
                      </a:r>
                      <a:br>
                        <a:rPr lang="en-GB" sz="1200">
                          <a:effectLst/>
                        </a:rPr>
                      </a:br>
                      <a:r>
                        <a:rPr lang="en-GB" sz="1200">
                          <a:effectLst/>
                        </a:rPr>
                        <a:t>EPAP 3</a:t>
                      </a:r>
                      <a:br>
                        <a:rPr lang="en-GB" sz="1200">
                          <a:effectLst/>
                        </a:rPr>
                      </a:br>
                      <a:r>
                        <a:rPr lang="en-GB" sz="1200">
                          <a:effectLst/>
                        </a:rPr>
                        <a:t>Ti 1.4</a:t>
                      </a:r>
                      <a:br>
                        <a:rPr lang="en-GB" sz="1200">
                          <a:effectLst/>
                        </a:rPr>
                      </a:br>
                      <a:r>
                        <a:rPr lang="en-GB" sz="1200">
                          <a:effectLst/>
                        </a:rPr>
                        <a:t>BPM 8</a:t>
                      </a:r>
                      <a:br>
                        <a:rPr lang="en-GB" sz="1200">
                          <a:effectLst/>
                        </a:rPr>
                      </a:br>
                      <a:r>
                        <a:rPr lang="en-GB" sz="1200">
                          <a:effectLst/>
                        </a:rPr>
                        <a:t>Trigger 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1 hour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20 minutes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116299">
                <a:tc>
                  <a:txBody>
                    <a:bodyPr/>
                    <a:lstStyle/>
                    <a:p>
                      <a:pPr>
                        <a:lnSpc>
                          <a:spcPct val="115000"/>
                        </a:lnSpc>
                        <a:spcAft>
                          <a:spcPts val="0"/>
                        </a:spcAft>
                      </a:pPr>
                      <a:r>
                        <a:rPr lang="en-GB" sz="1000" dirty="0">
                          <a:effectLst/>
                        </a:rPr>
                        <a:t>Patient </a:t>
                      </a:r>
                      <a:r>
                        <a:rPr lang="en-GB" sz="1000" dirty="0" smtClean="0">
                          <a:effectLst/>
                        </a:rPr>
                        <a:t>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11 days (request of patient)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IPAP26</a:t>
                      </a:r>
                      <a:br>
                        <a:rPr lang="en-GB" sz="1200" dirty="0">
                          <a:effectLst/>
                        </a:rPr>
                      </a:br>
                      <a:r>
                        <a:rPr lang="en-GB" sz="1200" dirty="0">
                          <a:effectLst/>
                        </a:rPr>
                        <a:t>EPAP3</a:t>
                      </a:r>
                      <a:br>
                        <a:rPr lang="en-GB" sz="1200" dirty="0">
                          <a:effectLst/>
                        </a:rPr>
                      </a:br>
                      <a:r>
                        <a:rPr lang="en-GB" sz="1200" dirty="0" err="1">
                          <a:effectLst/>
                        </a:rPr>
                        <a:t>Ti</a:t>
                      </a:r>
                      <a:r>
                        <a:rPr lang="en-GB" sz="1200" dirty="0">
                          <a:effectLst/>
                        </a:rPr>
                        <a:t> 1.50</a:t>
                      </a:r>
                      <a:br>
                        <a:rPr lang="en-GB" sz="1200" dirty="0">
                          <a:effectLst/>
                        </a:rPr>
                      </a:br>
                      <a:r>
                        <a:rPr lang="en-GB" sz="1200" dirty="0">
                          <a:effectLst/>
                        </a:rPr>
                        <a:t>BPM 15</a:t>
                      </a:r>
                      <a:br>
                        <a:rPr lang="en-GB" sz="1200" dirty="0">
                          <a:effectLst/>
                        </a:rPr>
                      </a:br>
                      <a:r>
                        <a:rPr lang="en-GB" sz="1200" dirty="0">
                          <a:effectLst/>
                        </a:rPr>
                        <a:t>Trigger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IPAP 12</a:t>
                      </a:r>
                      <a:br>
                        <a:rPr lang="en-GB" sz="1200" dirty="0">
                          <a:effectLst/>
                        </a:rPr>
                      </a:br>
                      <a:r>
                        <a:rPr lang="en-GB" sz="1200" dirty="0">
                          <a:effectLst/>
                        </a:rPr>
                        <a:t>EPAP 3</a:t>
                      </a:r>
                      <a:br>
                        <a:rPr lang="en-GB" sz="1200" dirty="0">
                          <a:effectLst/>
                        </a:rPr>
                      </a:br>
                      <a:r>
                        <a:rPr lang="en-GB" sz="1200" dirty="0" err="1">
                          <a:effectLst/>
                        </a:rPr>
                        <a:t>Ti</a:t>
                      </a:r>
                      <a:r>
                        <a:rPr lang="en-GB" sz="1200" dirty="0">
                          <a:effectLst/>
                        </a:rPr>
                        <a:t> 1.3</a:t>
                      </a:r>
                      <a:br>
                        <a:rPr lang="en-GB" sz="1200" dirty="0">
                          <a:effectLst/>
                        </a:rPr>
                      </a:br>
                      <a:r>
                        <a:rPr lang="en-GB" sz="1200" dirty="0">
                          <a:effectLst/>
                        </a:rPr>
                        <a:t>BPM 8</a:t>
                      </a:r>
                      <a:br>
                        <a:rPr lang="en-GB" sz="1200" dirty="0">
                          <a:effectLst/>
                        </a:rPr>
                      </a:br>
                      <a:r>
                        <a:rPr lang="en-GB" sz="1200" dirty="0">
                          <a:effectLst/>
                        </a:rPr>
                        <a:t>Trigger 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7 hours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2 hours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118697">
                <a:tc>
                  <a:txBody>
                    <a:bodyPr/>
                    <a:lstStyle/>
                    <a:p>
                      <a:pPr>
                        <a:lnSpc>
                          <a:spcPct val="115000"/>
                        </a:lnSpc>
                        <a:spcAft>
                          <a:spcPts val="0"/>
                        </a:spcAft>
                      </a:pPr>
                      <a:r>
                        <a:rPr lang="en-GB" sz="1000" dirty="0">
                          <a:effectLst/>
                        </a:rPr>
                        <a:t>Patient </a:t>
                      </a:r>
                      <a:r>
                        <a:rPr lang="en-GB" sz="1000" dirty="0" smtClean="0">
                          <a:effectLst/>
                        </a:rPr>
                        <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24 hours (following deterioration and loss of consciousness)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Insp pressure 20</a:t>
                      </a:r>
                      <a:br>
                        <a:rPr lang="en-GB" sz="1200">
                          <a:effectLst/>
                        </a:rPr>
                      </a:br>
                      <a:r>
                        <a:rPr lang="en-GB" sz="1200">
                          <a:effectLst/>
                        </a:rPr>
                        <a:t>PEEP 4</a:t>
                      </a:r>
                      <a:br>
                        <a:rPr lang="en-GB" sz="1200">
                          <a:effectLst/>
                        </a:rPr>
                      </a:br>
                      <a:r>
                        <a:rPr lang="en-GB" sz="1200">
                          <a:effectLst/>
                        </a:rPr>
                        <a:t>BPM 20</a:t>
                      </a:r>
                      <a:br>
                        <a:rPr lang="en-GB" sz="1200">
                          <a:effectLst/>
                        </a:rPr>
                      </a:br>
                      <a:r>
                        <a:rPr lang="en-GB" sz="1200">
                          <a:effectLst/>
                        </a:rPr>
                        <a:t>Insp time 1.5</a:t>
                      </a:r>
                      <a:br>
                        <a:rPr lang="en-GB" sz="1200">
                          <a:effectLst/>
                        </a:rPr>
                      </a:br>
                      <a:r>
                        <a:rPr lang="en-GB" sz="1200">
                          <a:effectLst/>
                        </a:rPr>
                        <a:t>Insp trigger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err="1">
                          <a:effectLst/>
                        </a:rPr>
                        <a:t>Insp</a:t>
                      </a:r>
                      <a:r>
                        <a:rPr lang="en-GB" sz="1200" dirty="0">
                          <a:effectLst/>
                        </a:rPr>
                        <a:t> pressure 12</a:t>
                      </a:r>
                      <a:br>
                        <a:rPr lang="en-GB" sz="1200" dirty="0">
                          <a:effectLst/>
                        </a:rPr>
                      </a:br>
                      <a:r>
                        <a:rPr lang="en-GB" sz="1200" dirty="0">
                          <a:effectLst/>
                        </a:rPr>
                        <a:t>PEEP 4</a:t>
                      </a:r>
                      <a:br>
                        <a:rPr lang="en-GB" sz="1200" dirty="0">
                          <a:effectLst/>
                        </a:rPr>
                      </a:br>
                      <a:r>
                        <a:rPr lang="en-GB" sz="1200" dirty="0">
                          <a:effectLst/>
                        </a:rPr>
                        <a:t>BPM 8</a:t>
                      </a:r>
                      <a:br>
                        <a:rPr lang="en-GB" sz="1200" dirty="0">
                          <a:effectLst/>
                        </a:rPr>
                      </a:br>
                      <a:r>
                        <a:rPr lang="en-GB" sz="1200" dirty="0" err="1">
                          <a:effectLst/>
                        </a:rPr>
                        <a:t>Insp</a:t>
                      </a:r>
                      <a:r>
                        <a:rPr lang="en-GB" sz="1200" dirty="0">
                          <a:effectLst/>
                        </a:rPr>
                        <a:t> time 1.5</a:t>
                      </a:r>
                      <a:br>
                        <a:rPr lang="en-GB" sz="1200" dirty="0">
                          <a:effectLst/>
                        </a:rPr>
                      </a:br>
                      <a:r>
                        <a:rPr lang="en-GB" sz="1200" dirty="0" err="1">
                          <a:effectLst/>
                        </a:rPr>
                        <a:t>Insp</a:t>
                      </a:r>
                      <a:r>
                        <a:rPr lang="en-GB" sz="1200" dirty="0">
                          <a:effectLst/>
                        </a:rPr>
                        <a:t> trigger 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6 hours, 40 minutes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10 minutes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bl>
          </a:graphicData>
        </a:graphic>
      </p:graphicFrame>
      <p:sp>
        <p:nvSpPr>
          <p:cNvPr id="3" name="Oval 2"/>
          <p:cNvSpPr/>
          <p:nvPr/>
        </p:nvSpPr>
        <p:spPr>
          <a:xfrm>
            <a:off x="8930640" y="929640"/>
            <a:ext cx="1051560" cy="57912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8930640" y="2103120"/>
            <a:ext cx="929640" cy="48768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8930640" y="3337560"/>
            <a:ext cx="1203960" cy="47244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8808720" y="4389120"/>
            <a:ext cx="1173480" cy="57912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808720" y="5562600"/>
            <a:ext cx="1325880" cy="48768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83872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9767637"/>
              </p:ext>
            </p:extLst>
          </p:nvPr>
        </p:nvGraphicFramePr>
        <p:xfrm>
          <a:off x="1196625" y="0"/>
          <a:ext cx="9177864" cy="6774954"/>
        </p:xfrm>
        <a:graphic>
          <a:graphicData uri="http://schemas.openxmlformats.org/drawingml/2006/table">
            <a:tbl>
              <a:tblPr firstRow="1" firstCol="1" bandRow="1">
                <a:tableStyleId>{5C22544A-7EE6-4342-B048-85BDC9FD1C3A}</a:tableStyleId>
              </a:tblPr>
              <a:tblGrid>
                <a:gridCol w="1161467"/>
                <a:gridCol w="1753587"/>
                <a:gridCol w="1503075"/>
                <a:gridCol w="1548621"/>
                <a:gridCol w="1753587"/>
                <a:gridCol w="1457527"/>
              </a:tblGrid>
              <a:tr h="1042697">
                <a:tc>
                  <a:txBody>
                    <a:bodyPr/>
                    <a:lstStyle/>
                    <a:p>
                      <a:pPr>
                        <a:lnSpc>
                          <a:spcPct val="115000"/>
                        </a:lnSpc>
                        <a:spcAft>
                          <a:spcPts val="0"/>
                        </a:spcAft>
                      </a:pPr>
                      <a:r>
                        <a:rPr lang="en-GB" sz="7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Decision to commencement of withdrawal time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Ventilator settings at start of withdrawal process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Ventilator settings prior to  discontunatiuon of MV</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Time period of overall process of withdrawal of MV</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Time to death following withdrawal MV</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165368">
                <a:tc>
                  <a:txBody>
                    <a:bodyPr/>
                    <a:lstStyle/>
                    <a:p>
                      <a:pPr>
                        <a:lnSpc>
                          <a:spcPct val="115000"/>
                        </a:lnSpc>
                        <a:spcAft>
                          <a:spcPts val="0"/>
                        </a:spcAft>
                      </a:pPr>
                      <a:r>
                        <a:rPr lang="en-GB" sz="1000" dirty="0">
                          <a:effectLst/>
                        </a:rPr>
                        <a:t>Patient </a:t>
                      </a:r>
                      <a:r>
                        <a:rPr lang="en-GB" sz="1000" dirty="0" smtClean="0">
                          <a:effectLst/>
                        </a:rPr>
                        <a:t>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4 days (planned at request of family)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Insp pressure 22</a:t>
                      </a:r>
                      <a:br>
                        <a:rPr lang="en-GB" sz="1200">
                          <a:effectLst/>
                        </a:rPr>
                      </a:br>
                      <a:r>
                        <a:rPr lang="en-GB" sz="1200">
                          <a:effectLst/>
                        </a:rPr>
                        <a:t>PEEP 6</a:t>
                      </a:r>
                      <a:br>
                        <a:rPr lang="en-GB" sz="1200">
                          <a:effectLst/>
                        </a:rPr>
                      </a:br>
                      <a:r>
                        <a:rPr lang="en-GB" sz="1200">
                          <a:effectLst/>
                        </a:rPr>
                        <a:t>BPM 14</a:t>
                      </a:r>
                      <a:br>
                        <a:rPr lang="en-GB" sz="1200">
                          <a:effectLst/>
                        </a:rPr>
                      </a:br>
                      <a:r>
                        <a:rPr lang="en-GB" sz="1200">
                          <a:effectLst/>
                        </a:rPr>
                        <a:t>Insp time 1.4</a:t>
                      </a:r>
                      <a:br>
                        <a:rPr lang="en-GB" sz="1200">
                          <a:effectLst/>
                        </a:rPr>
                      </a:br>
                      <a:r>
                        <a:rPr lang="en-GB" sz="1200">
                          <a:effectLst/>
                        </a:rPr>
                        <a:t>Insp trigger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Insp pressure 10</a:t>
                      </a:r>
                      <a:br>
                        <a:rPr lang="en-GB" sz="1200">
                          <a:effectLst/>
                        </a:rPr>
                      </a:br>
                      <a:r>
                        <a:rPr lang="en-GB" sz="1200">
                          <a:effectLst/>
                        </a:rPr>
                        <a:t>PEEP 3</a:t>
                      </a:r>
                      <a:br>
                        <a:rPr lang="en-GB" sz="1200">
                          <a:effectLst/>
                        </a:rPr>
                      </a:br>
                      <a:r>
                        <a:rPr lang="en-GB" sz="1200">
                          <a:effectLst/>
                        </a:rPr>
                        <a:t>BPM 8</a:t>
                      </a:r>
                      <a:br>
                        <a:rPr lang="en-GB" sz="1200">
                          <a:effectLst/>
                        </a:rPr>
                      </a:br>
                      <a:r>
                        <a:rPr lang="en-GB" sz="1200">
                          <a:effectLst/>
                        </a:rPr>
                        <a:t>Insp time 1.4</a:t>
                      </a:r>
                      <a:br>
                        <a:rPr lang="en-GB" sz="1200">
                          <a:effectLst/>
                        </a:rPr>
                      </a:br>
                      <a:r>
                        <a:rPr lang="en-GB" sz="1200">
                          <a:effectLst/>
                        </a:rPr>
                        <a:t>Insp trigger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1 hour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Moments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251237">
                <a:tc>
                  <a:txBody>
                    <a:bodyPr/>
                    <a:lstStyle/>
                    <a:p>
                      <a:pPr>
                        <a:lnSpc>
                          <a:spcPct val="115000"/>
                        </a:lnSpc>
                        <a:spcAft>
                          <a:spcPts val="0"/>
                        </a:spcAft>
                      </a:pPr>
                      <a:r>
                        <a:rPr lang="en-GB" sz="1000" dirty="0">
                          <a:effectLst/>
                        </a:rPr>
                        <a:t>Patient </a:t>
                      </a:r>
                      <a:r>
                        <a:rPr lang="en-GB" sz="1000" dirty="0" smtClean="0">
                          <a:effectLst/>
                        </a:rPr>
                        <a:t>B</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24 hours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IPAP 17</a:t>
                      </a:r>
                      <a:br>
                        <a:rPr lang="en-GB" sz="1200" dirty="0">
                          <a:effectLst/>
                        </a:rPr>
                      </a:br>
                      <a:r>
                        <a:rPr lang="en-GB" sz="1200" dirty="0">
                          <a:effectLst/>
                        </a:rPr>
                        <a:t>EPAP 3</a:t>
                      </a:r>
                      <a:br>
                        <a:rPr lang="en-GB" sz="1200" dirty="0">
                          <a:effectLst/>
                        </a:rPr>
                      </a:br>
                      <a:r>
                        <a:rPr lang="en-GB" sz="1200" dirty="0" err="1">
                          <a:effectLst/>
                        </a:rPr>
                        <a:t>Ti</a:t>
                      </a:r>
                      <a:r>
                        <a:rPr lang="en-GB" sz="1200" dirty="0">
                          <a:effectLst/>
                        </a:rPr>
                        <a:t> 1.6</a:t>
                      </a:r>
                      <a:br>
                        <a:rPr lang="en-GB" sz="1200" dirty="0">
                          <a:effectLst/>
                        </a:rPr>
                      </a:br>
                      <a:r>
                        <a:rPr lang="en-GB" sz="1200" dirty="0">
                          <a:effectLst/>
                        </a:rPr>
                        <a:t>BPM 12</a:t>
                      </a:r>
                      <a:br>
                        <a:rPr lang="en-GB" sz="1200" dirty="0">
                          <a:effectLst/>
                        </a:rPr>
                      </a:br>
                      <a:r>
                        <a:rPr lang="en-GB" sz="1200" dirty="0">
                          <a:effectLst/>
                        </a:rPr>
                        <a:t>Trigger 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IPAP 8</a:t>
                      </a:r>
                      <a:br>
                        <a:rPr lang="en-GB" sz="1200">
                          <a:effectLst/>
                        </a:rPr>
                      </a:br>
                      <a:r>
                        <a:rPr lang="en-GB" sz="1200">
                          <a:effectLst/>
                        </a:rPr>
                        <a:t>EPAP 3</a:t>
                      </a:r>
                      <a:br>
                        <a:rPr lang="en-GB" sz="1200">
                          <a:effectLst/>
                        </a:rPr>
                      </a:br>
                      <a:r>
                        <a:rPr lang="en-GB" sz="1200">
                          <a:effectLst/>
                        </a:rPr>
                        <a:t>Ti 1.6</a:t>
                      </a:r>
                      <a:br>
                        <a:rPr lang="en-GB" sz="1200">
                          <a:effectLst/>
                        </a:rPr>
                      </a:br>
                      <a:r>
                        <a:rPr lang="en-GB" sz="1200">
                          <a:effectLst/>
                        </a:rPr>
                        <a:t>BPM 8</a:t>
                      </a:r>
                      <a:br>
                        <a:rPr lang="en-GB" sz="1200">
                          <a:effectLst/>
                        </a:rPr>
                      </a:br>
                      <a:r>
                        <a:rPr lang="en-GB" sz="1200">
                          <a:effectLst/>
                        </a:rPr>
                        <a:t>Trigger 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1 hour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32 hours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080656">
                <a:tc>
                  <a:txBody>
                    <a:bodyPr/>
                    <a:lstStyle/>
                    <a:p>
                      <a:pPr>
                        <a:lnSpc>
                          <a:spcPct val="115000"/>
                        </a:lnSpc>
                        <a:spcAft>
                          <a:spcPts val="0"/>
                        </a:spcAft>
                      </a:pPr>
                      <a:r>
                        <a:rPr lang="en-GB" sz="1000" dirty="0">
                          <a:effectLst/>
                        </a:rPr>
                        <a:t>Patient </a:t>
                      </a:r>
                      <a:r>
                        <a:rPr lang="en-GB" sz="1000" dirty="0" smtClean="0">
                          <a:effectLst/>
                        </a:rPr>
                        <a:t>C</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2 days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IPAP 14</a:t>
                      </a:r>
                      <a:br>
                        <a:rPr lang="en-GB" sz="1200" dirty="0">
                          <a:effectLst/>
                        </a:rPr>
                      </a:br>
                      <a:r>
                        <a:rPr lang="en-GB" sz="1200" dirty="0">
                          <a:effectLst/>
                        </a:rPr>
                        <a:t>EPAP 3</a:t>
                      </a:r>
                      <a:br>
                        <a:rPr lang="en-GB" sz="1200" dirty="0">
                          <a:effectLst/>
                        </a:rPr>
                      </a:br>
                      <a:r>
                        <a:rPr lang="en-GB" sz="1200" dirty="0" err="1">
                          <a:effectLst/>
                        </a:rPr>
                        <a:t>Ti</a:t>
                      </a:r>
                      <a:r>
                        <a:rPr lang="en-GB" sz="1200" dirty="0">
                          <a:effectLst/>
                        </a:rPr>
                        <a:t> 1.4</a:t>
                      </a:r>
                      <a:br>
                        <a:rPr lang="en-GB" sz="1200" dirty="0">
                          <a:effectLst/>
                        </a:rPr>
                      </a:br>
                      <a:r>
                        <a:rPr lang="en-GB" sz="1200" dirty="0">
                          <a:effectLst/>
                        </a:rPr>
                        <a:t>BPM 14</a:t>
                      </a:r>
                      <a:br>
                        <a:rPr lang="en-GB" sz="1200" dirty="0">
                          <a:effectLst/>
                        </a:rPr>
                      </a:br>
                      <a:r>
                        <a:rPr lang="en-GB" sz="1200" dirty="0">
                          <a:effectLst/>
                        </a:rPr>
                        <a:t>Trigger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IPAP 8</a:t>
                      </a:r>
                      <a:br>
                        <a:rPr lang="en-GB" sz="1200">
                          <a:effectLst/>
                        </a:rPr>
                      </a:br>
                      <a:r>
                        <a:rPr lang="en-GB" sz="1200">
                          <a:effectLst/>
                        </a:rPr>
                        <a:t>EPAP 3</a:t>
                      </a:r>
                      <a:br>
                        <a:rPr lang="en-GB" sz="1200">
                          <a:effectLst/>
                        </a:rPr>
                      </a:br>
                      <a:r>
                        <a:rPr lang="en-GB" sz="1200">
                          <a:effectLst/>
                        </a:rPr>
                        <a:t>Ti 1.4</a:t>
                      </a:r>
                      <a:br>
                        <a:rPr lang="en-GB" sz="1200">
                          <a:effectLst/>
                        </a:rPr>
                      </a:br>
                      <a:r>
                        <a:rPr lang="en-GB" sz="1200">
                          <a:effectLst/>
                        </a:rPr>
                        <a:t>BPM 8</a:t>
                      </a:r>
                      <a:br>
                        <a:rPr lang="en-GB" sz="1200">
                          <a:effectLst/>
                        </a:rPr>
                      </a:br>
                      <a:r>
                        <a:rPr lang="en-GB" sz="1200">
                          <a:effectLst/>
                        </a:rPr>
                        <a:t>Trigger 2</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1 hour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20 minutes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116299">
                <a:tc>
                  <a:txBody>
                    <a:bodyPr/>
                    <a:lstStyle/>
                    <a:p>
                      <a:pPr>
                        <a:lnSpc>
                          <a:spcPct val="115000"/>
                        </a:lnSpc>
                        <a:spcAft>
                          <a:spcPts val="0"/>
                        </a:spcAft>
                      </a:pPr>
                      <a:r>
                        <a:rPr lang="en-GB" sz="1000" dirty="0">
                          <a:effectLst/>
                        </a:rPr>
                        <a:t>Patient </a:t>
                      </a:r>
                      <a:r>
                        <a:rPr lang="en-GB" sz="1000" dirty="0" smtClean="0">
                          <a:effectLst/>
                        </a:rPr>
                        <a:t>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11 days (request of patient)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IPAP26</a:t>
                      </a:r>
                      <a:br>
                        <a:rPr lang="en-GB" sz="1200" dirty="0">
                          <a:effectLst/>
                        </a:rPr>
                      </a:br>
                      <a:r>
                        <a:rPr lang="en-GB" sz="1200" dirty="0">
                          <a:effectLst/>
                        </a:rPr>
                        <a:t>EPAP3</a:t>
                      </a:r>
                      <a:br>
                        <a:rPr lang="en-GB" sz="1200" dirty="0">
                          <a:effectLst/>
                        </a:rPr>
                      </a:br>
                      <a:r>
                        <a:rPr lang="en-GB" sz="1200" dirty="0" err="1">
                          <a:effectLst/>
                        </a:rPr>
                        <a:t>Ti</a:t>
                      </a:r>
                      <a:r>
                        <a:rPr lang="en-GB" sz="1200" dirty="0">
                          <a:effectLst/>
                        </a:rPr>
                        <a:t> 1.50</a:t>
                      </a:r>
                      <a:br>
                        <a:rPr lang="en-GB" sz="1200" dirty="0">
                          <a:effectLst/>
                        </a:rPr>
                      </a:br>
                      <a:r>
                        <a:rPr lang="en-GB" sz="1200" dirty="0">
                          <a:effectLst/>
                        </a:rPr>
                        <a:t>BPM 15</a:t>
                      </a:r>
                      <a:br>
                        <a:rPr lang="en-GB" sz="1200" dirty="0">
                          <a:effectLst/>
                        </a:rPr>
                      </a:br>
                      <a:r>
                        <a:rPr lang="en-GB" sz="1200" dirty="0">
                          <a:effectLst/>
                        </a:rPr>
                        <a:t>Trigger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IPAP 12</a:t>
                      </a:r>
                      <a:br>
                        <a:rPr lang="en-GB" sz="1200" dirty="0">
                          <a:effectLst/>
                        </a:rPr>
                      </a:br>
                      <a:r>
                        <a:rPr lang="en-GB" sz="1200" dirty="0">
                          <a:effectLst/>
                        </a:rPr>
                        <a:t>EPAP 3</a:t>
                      </a:r>
                      <a:br>
                        <a:rPr lang="en-GB" sz="1200" dirty="0">
                          <a:effectLst/>
                        </a:rPr>
                      </a:br>
                      <a:r>
                        <a:rPr lang="en-GB" sz="1200" dirty="0" err="1">
                          <a:effectLst/>
                        </a:rPr>
                        <a:t>Ti</a:t>
                      </a:r>
                      <a:r>
                        <a:rPr lang="en-GB" sz="1200" dirty="0">
                          <a:effectLst/>
                        </a:rPr>
                        <a:t> 1.3</a:t>
                      </a:r>
                      <a:br>
                        <a:rPr lang="en-GB" sz="1200" dirty="0">
                          <a:effectLst/>
                        </a:rPr>
                      </a:br>
                      <a:r>
                        <a:rPr lang="en-GB" sz="1200" dirty="0">
                          <a:effectLst/>
                        </a:rPr>
                        <a:t>BPM 8</a:t>
                      </a:r>
                      <a:br>
                        <a:rPr lang="en-GB" sz="1200" dirty="0">
                          <a:effectLst/>
                        </a:rPr>
                      </a:br>
                      <a:r>
                        <a:rPr lang="en-GB" sz="1200" dirty="0">
                          <a:effectLst/>
                        </a:rPr>
                        <a:t>Trigger 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7 hours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2 hours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r h="1118697">
                <a:tc>
                  <a:txBody>
                    <a:bodyPr/>
                    <a:lstStyle/>
                    <a:p>
                      <a:pPr>
                        <a:lnSpc>
                          <a:spcPct val="115000"/>
                        </a:lnSpc>
                        <a:spcAft>
                          <a:spcPts val="0"/>
                        </a:spcAft>
                      </a:pPr>
                      <a:r>
                        <a:rPr lang="en-GB" sz="1000" dirty="0">
                          <a:effectLst/>
                        </a:rPr>
                        <a:t>Patient </a:t>
                      </a:r>
                      <a:r>
                        <a:rPr lang="en-GB" sz="1000" dirty="0" smtClean="0">
                          <a:effectLst/>
                        </a:rPr>
                        <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24 hours (following deterioration and loss of consciousness)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a:effectLst/>
                        </a:rPr>
                        <a:t>Insp pressure 20</a:t>
                      </a:r>
                      <a:br>
                        <a:rPr lang="en-GB" sz="1200">
                          <a:effectLst/>
                        </a:rPr>
                      </a:br>
                      <a:r>
                        <a:rPr lang="en-GB" sz="1200">
                          <a:effectLst/>
                        </a:rPr>
                        <a:t>PEEP 4</a:t>
                      </a:r>
                      <a:br>
                        <a:rPr lang="en-GB" sz="1200">
                          <a:effectLst/>
                        </a:rPr>
                      </a:br>
                      <a:r>
                        <a:rPr lang="en-GB" sz="1200">
                          <a:effectLst/>
                        </a:rPr>
                        <a:t>BPM 20</a:t>
                      </a:r>
                      <a:br>
                        <a:rPr lang="en-GB" sz="1200">
                          <a:effectLst/>
                        </a:rPr>
                      </a:br>
                      <a:r>
                        <a:rPr lang="en-GB" sz="1200">
                          <a:effectLst/>
                        </a:rPr>
                        <a:t>Insp time 1.5</a:t>
                      </a:r>
                      <a:br>
                        <a:rPr lang="en-GB" sz="1200">
                          <a:effectLst/>
                        </a:rPr>
                      </a:br>
                      <a:r>
                        <a:rPr lang="en-GB" sz="1200">
                          <a:effectLst/>
                        </a:rPr>
                        <a:t>Insp trigger 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err="1">
                          <a:effectLst/>
                        </a:rPr>
                        <a:t>Insp</a:t>
                      </a:r>
                      <a:r>
                        <a:rPr lang="en-GB" sz="1200" dirty="0">
                          <a:effectLst/>
                        </a:rPr>
                        <a:t> pressure 12</a:t>
                      </a:r>
                      <a:br>
                        <a:rPr lang="en-GB" sz="1200" dirty="0">
                          <a:effectLst/>
                        </a:rPr>
                      </a:br>
                      <a:r>
                        <a:rPr lang="en-GB" sz="1200" dirty="0">
                          <a:effectLst/>
                        </a:rPr>
                        <a:t>PEEP 4</a:t>
                      </a:r>
                      <a:br>
                        <a:rPr lang="en-GB" sz="1200" dirty="0">
                          <a:effectLst/>
                        </a:rPr>
                      </a:br>
                      <a:r>
                        <a:rPr lang="en-GB" sz="1200" dirty="0">
                          <a:effectLst/>
                        </a:rPr>
                        <a:t>BPM 8</a:t>
                      </a:r>
                      <a:br>
                        <a:rPr lang="en-GB" sz="1200" dirty="0">
                          <a:effectLst/>
                        </a:rPr>
                      </a:br>
                      <a:r>
                        <a:rPr lang="en-GB" sz="1200" dirty="0" err="1">
                          <a:effectLst/>
                        </a:rPr>
                        <a:t>Insp</a:t>
                      </a:r>
                      <a:r>
                        <a:rPr lang="en-GB" sz="1200" dirty="0">
                          <a:effectLst/>
                        </a:rPr>
                        <a:t> time 1.5</a:t>
                      </a:r>
                      <a:br>
                        <a:rPr lang="en-GB" sz="1200" dirty="0">
                          <a:effectLst/>
                        </a:rPr>
                      </a:br>
                      <a:r>
                        <a:rPr lang="en-GB" sz="1200" dirty="0" err="1">
                          <a:effectLst/>
                        </a:rPr>
                        <a:t>Insp</a:t>
                      </a:r>
                      <a:r>
                        <a:rPr lang="en-GB" sz="1200" dirty="0">
                          <a:effectLst/>
                        </a:rPr>
                        <a:t> trigger 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6 hours, 40 minutes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c>
                  <a:txBody>
                    <a:bodyPr/>
                    <a:lstStyle/>
                    <a:p>
                      <a:pPr>
                        <a:lnSpc>
                          <a:spcPct val="115000"/>
                        </a:lnSpc>
                        <a:spcAft>
                          <a:spcPts val="0"/>
                        </a:spcAft>
                      </a:pPr>
                      <a:r>
                        <a:rPr lang="en-GB" sz="1200" dirty="0">
                          <a:effectLst/>
                        </a:rPr>
                        <a:t>10 minutes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549" marR="57549" marT="0" marB="0"/>
                </a:tc>
              </a:tr>
            </a:tbl>
          </a:graphicData>
        </a:graphic>
      </p:graphicFrame>
      <p:sp>
        <p:nvSpPr>
          <p:cNvPr id="3" name="Oval 2"/>
          <p:cNvSpPr/>
          <p:nvPr/>
        </p:nvSpPr>
        <p:spPr>
          <a:xfrm>
            <a:off x="6995160" y="868680"/>
            <a:ext cx="1066800" cy="609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6995160" y="2087880"/>
            <a:ext cx="1066800" cy="54864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995160" y="3352800"/>
            <a:ext cx="1188720" cy="533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995160" y="4404360"/>
            <a:ext cx="1356360" cy="548640"/>
          </a:xfrm>
          <a:prstGeom prst="ellipse">
            <a:avLst/>
          </a:prstGeom>
          <a:solidFill>
            <a:schemeClr val="accent1">
              <a:alpha val="0"/>
            </a:schemeClr>
          </a:solid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995160" y="5440680"/>
            <a:ext cx="1645920" cy="609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995160" y="4404360"/>
            <a:ext cx="1524000" cy="54864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83872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sp>
        <p:nvSpPr>
          <p:cNvPr id="3" name="Content Placeholder 2"/>
          <p:cNvSpPr>
            <a:spLocks noGrp="1"/>
          </p:cNvSpPr>
          <p:nvPr>
            <p:ph idx="1"/>
          </p:nvPr>
        </p:nvSpPr>
        <p:spPr/>
        <p:txBody>
          <a:bodyPr/>
          <a:lstStyle/>
          <a:p>
            <a:endParaRPr lang="en-GB" dirty="0" smtClean="0"/>
          </a:p>
          <a:p>
            <a:r>
              <a:rPr lang="en-GB" dirty="0" smtClean="0"/>
              <a:t>Preparation</a:t>
            </a:r>
          </a:p>
          <a:p>
            <a:pPr lvl="1"/>
            <a:endParaRPr lang="en-GB" dirty="0" smtClean="0"/>
          </a:p>
          <a:p>
            <a:pPr lvl="1"/>
            <a:r>
              <a:rPr lang="en-GB" dirty="0" smtClean="0"/>
              <a:t>Read APM guidance</a:t>
            </a:r>
          </a:p>
          <a:p>
            <a:pPr lvl="2"/>
            <a:endParaRPr lang="en-GB" dirty="0" smtClean="0"/>
          </a:p>
          <a:p>
            <a:pPr lvl="2"/>
            <a:r>
              <a:rPr lang="en-GB" dirty="0" smtClean="0"/>
              <a:t>Many need reassurance (including the family)</a:t>
            </a:r>
          </a:p>
        </p:txBody>
      </p:sp>
    </p:spTree>
    <p:extLst>
      <p:ext uri="{BB962C8B-B14F-4D97-AF65-F5344CB8AC3E}">
        <p14:creationId xmlns:p14="http://schemas.microsoft.com/office/powerpoint/2010/main" val="17748153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sp>
        <p:nvSpPr>
          <p:cNvPr id="3" name="Content Placeholder 2"/>
          <p:cNvSpPr>
            <a:spLocks noGrp="1"/>
          </p:cNvSpPr>
          <p:nvPr>
            <p:ph idx="1"/>
          </p:nvPr>
        </p:nvSpPr>
        <p:spPr/>
        <p:txBody>
          <a:bodyPr/>
          <a:lstStyle/>
          <a:p>
            <a:endParaRPr lang="en-GB" dirty="0" smtClean="0"/>
          </a:p>
          <a:p>
            <a:r>
              <a:rPr lang="en-GB" dirty="0" smtClean="0"/>
              <a:t>Preparation</a:t>
            </a:r>
            <a:endParaRPr lang="en-GB" dirty="0"/>
          </a:p>
          <a:p>
            <a:pPr lvl="1"/>
            <a:endParaRPr lang="en-GB" dirty="0" smtClean="0"/>
          </a:p>
          <a:p>
            <a:pPr lvl="1"/>
            <a:r>
              <a:rPr lang="en-GB" dirty="0" smtClean="0"/>
              <a:t>Meet </a:t>
            </a:r>
            <a:r>
              <a:rPr lang="en-GB" dirty="0"/>
              <a:t>and establish roles</a:t>
            </a:r>
          </a:p>
          <a:p>
            <a:endParaRPr lang="en-GB" dirty="0"/>
          </a:p>
        </p:txBody>
      </p:sp>
    </p:spTree>
    <p:extLst>
      <p:ext uri="{BB962C8B-B14F-4D97-AF65-F5344CB8AC3E}">
        <p14:creationId xmlns:p14="http://schemas.microsoft.com/office/powerpoint/2010/main" val="4274320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Indicators</a:t>
            </a:r>
            <a:endParaRPr lang="en-GB" dirty="0"/>
          </a:p>
        </p:txBody>
      </p:sp>
      <p:sp>
        <p:nvSpPr>
          <p:cNvPr id="3" name="Content Placeholder 2"/>
          <p:cNvSpPr>
            <a:spLocks noGrp="1"/>
          </p:cNvSpPr>
          <p:nvPr>
            <p:ph idx="1"/>
          </p:nvPr>
        </p:nvSpPr>
        <p:spPr/>
        <p:txBody>
          <a:bodyPr/>
          <a:lstStyle/>
          <a:p>
            <a:r>
              <a:rPr lang="en-GB" dirty="0" smtClean="0"/>
              <a:t>Orthopnoea commonly used</a:t>
            </a:r>
          </a:p>
          <a:p>
            <a:pPr lvl="1"/>
            <a:endParaRPr lang="en-GB" dirty="0" smtClean="0"/>
          </a:p>
          <a:p>
            <a:pPr lvl="1"/>
            <a:r>
              <a:rPr lang="en-GB" dirty="0" smtClean="0"/>
              <a:t>Only 50% predictive of abnormal pCO2</a:t>
            </a:r>
          </a:p>
          <a:p>
            <a:pPr lvl="1"/>
            <a:endParaRPr lang="en-GB" dirty="0" smtClean="0"/>
          </a:p>
          <a:p>
            <a:pPr lvl="1"/>
            <a:r>
              <a:rPr lang="en-GB" dirty="0" smtClean="0"/>
              <a:t>3/38 patients had hypercapnia without it</a:t>
            </a:r>
          </a:p>
          <a:p>
            <a:endParaRPr lang="en-GB" dirty="0" smtClean="0"/>
          </a:p>
          <a:p>
            <a:r>
              <a:rPr lang="en-GB" dirty="0" smtClean="0"/>
              <a:t>Data not reported but orthopnoea predictor of respiratory failure</a:t>
            </a:r>
          </a:p>
          <a:p>
            <a:pPr lvl="2"/>
            <a:r>
              <a:rPr lang="en-GB" sz="1200" dirty="0"/>
              <a:t>Lancet </a:t>
            </a:r>
            <a:r>
              <a:rPr lang="en-GB" sz="1200" dirty="0" err="1"/>
              <a:t>Neurol</a:t>
            </a:r>
            <a:r>
              <a:rPr lang="en-GB" sz="1200" dirty="0"/>
              <a:t> 2006;5: 140-7</a:t>
            </a:r>
          </a:p>
        </p:txBody>
      </p:sp>
    </p:spTree>
    <p:extLst>
      <p:ext uri="{BB962C8B-B14F-4D97-AF65-F5344CB8AC3E}">
        <p14:creationId xmlns:p14="http://schemas.microsoft.com/office/powerpoint/2010/main" val="7963354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sp>
        <p:nvSpPr>
          <p:cNvPr id="3" name="Content Placeholder 2"/>
          <p:cNvSpPr>
            <a:spLocks noGrp="1"/>
          </p:cNvSpPr>
          <p:nvPr>
            <p:ph idx="1"/>
          </p:nvPr>
        </p:nvSpPr>
        <p:spPr/>
        <p:txBody>
          <a:bodyPr/>
          <a:lstStyle/>
          <a:p>
            <a:endParaRPr lang="en-GB" dirty="0" smtClean="0"/>
          </a:p>
          <a:p>
            <a:r>
              <a:rPr lang="en-GB" dirty="0" smtClean="0"/>
              <a:t>Preparation</a:t>
            </a:r>
            <a:endParaRPr lang="en-GB" dirty="0"/>
          </a:p>
          <a:p>
            <a:pPr lvl="1"/>
            <a:endParaRPr lang="en-GB" dirty="0" smtClean="0"/>
          </a:p>
          <a:p>
            <a:pPr lvl="1"/>
            <a:r>
              <a:rPr lang="en-GB" dirty="0" smtClean="0"/>
              <a:t>One </a:t>
            </a:r>
            <a:r>
              <a:rPr lang="en-GB" dirty="0"/>
              <a:t>lead clinician</a:t>
            </a:r>
          </a:p>
          <a:p>
            <a:endParaRPr lang="en-GB" dirty="0"/>
          </a:p>
        </p:txBody>
      </p:sp>
    </p:spTree>
    <p:extLst>
      <p:ext uri="{BB962C8B-B14F-4D97-AF65-F5344CB8AC3E}">
        <p14:creationId xmlns:p14="http://schemas.microsoft.com/office/powerpoint/2010/main" val="4790571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a:t>
            </a:r>
          </a:p>
        </p:txBody>
      </p:sp>
      <p:sp>
        <p:nvSpPr>
          <p:cNvPr id="3" name="Content Placeholder 2"/>
          <p:cNvSpPr>
            <a:spLocks noGrp="1"/>
          </p:cNvSpPr>
          <p:nvPr>
            <p:ph idx="1"/>
          </p:nvPr>
        </p:nvSpPr>
        <p:spPr/>
        <p:txBody>
          <a:bodyPr/>
          <a:lstStyle/>
          <a:p>
            <a:endParaRPr lang="en-GB" dirty="0" smtClean="0"/>
          </a:p>
          <a:p>
            <a:r>
              <a:rPr lang="en-GB" dirty="0" smtClean="0"/>
              <a:t>Preparation</a:t>
            </a:r>
            <a:endParaRPr lang="en-GB" dirty="0"/>
          </a:p>
          <a:p>
            <a:pPr lvl="1"/>
            <a:endParaRPr lang="en-GB" dirty="0" smtClean="0"/>
          </a:p>
          <a:p>
            <a:pPr lvl="1"/>
            <a:r>
              <a:rPr lang="en-GB" dirty="0" smtClean="0"/>
              <a:t>Timing</a:t>
            </a:r>
            <a:endParaRPr lang="en-GB" dirty="0"/>
          </a:p>
          <a:p>
            <a:pPr lvl="2"/>
            <a:endParaRPr lang="en-GB" dirty="0" smtClean="0"/>
          </a:p>
          <a:p>
            <a:pPr lvl="2"/>
            <a:r>
              <a:rPr lang="en-GB" dirty="0" smtClean="0"/>
              <a:t>Evening </a:t>
            </a:r>
            <a:r>
              <a:rPr lang="en-GB" dirty="0"/>
              <a:t>often easier for staff</a:t>
            </a:r>
          </a:p>
          <a:p>
            <a:pPr lvl="2"/>
            <a:endParaRPr lang="en-GB" dirty="0" smtClean="0"/>
          </a:p>
          <a:p>
            <a:pPr lvl="2"/>
            <a:r>
              <a:rPr lang="en-GB" dirty="0" smtClean="0"/>
              <a:t>However-drug </a:t>
            </a:r>
            <a:r>
              <a:rPr lang="en-GB" dirty="0"/>
              <a:t>availability overnight</a:t>
            </a:r>
          </a:p>
          <a:p>
            <a:endParaRPr lang="en-GB" dirty="0"/>
          </a:p>
        </p:txBody>
      </p:sp>
    </p:spTree>
    <p:extLst>
      <p:ext uri="{BB962C8B-B14F-4D97-AF65-F5344CB8AC3E}">
        <p14:creationId xmlns:p14="http://schemas.microsoft.com/office/powerpoint/2010/main" val="277086615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sp>
        <p:nvSpPr>
          <p:cNvPr id="3" name="Content Placeholder 2"/>
          <p:cNvSpPr>
            <a:spLocks noGrp="1"/>
          </p:cNvSpPr>
          <p:nvPr>
            <p:ph idx="1"/>
          </p:nvPr>
        </p:nvSpPr>
        <p:spPr/>
        <p:txBody>
          <a:bodyPr/>
          <a:lstStyle/>
          <a:p>
            <a:endParaRPr lang="en-GB" dirty="0" smtClean="0"/>
          </a:p>
          <a:p>
            <a:r>
              <a:rPr lang="en-GB" dirty="0" smtClean="0"/>
              <a:t>Drugs</a:t>
            </a:r>
          </a:p>
          <a:p>
            <a:pPr lvl="1"/>
            <a:endParaRPr lang="en-GB" dirty="0" smtClean="0"/>
          </a:p>
          <a:p>
            <a:pPr lvl="1"/>
            <a:r>
              <a:rPr lang="en-GB" dirty="0" smtClean="0"/>
              <a:t>Separate roles between PCT/HMV teams</a:t>
            </a:r>
          </a:p>
          <a:p>
            <a:pPr lvl="1"/>
            <a:endParaRPr lang="en-GB" dirty="0" smtClean="0"/>
          </a:p>
          <a:p>
            <a:pPr lvl="1"/>
            <a:endParaRPr lang="en-GB" dirty="0"/>
          </a:p>
        </p:txBody>
      </p:sp>
    </p:spTree>
    <p:extLst>
      <p:ext uri="{BB962C8B-B14F-4D97-AF65-F5344CB8AC3E}">
        <p14:creationId xmlns:p14="http://schemas.microsoft.com/office/powerpoint/2010/main" val="42448441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a:t>
            </a:r>
          </a:p>
        </p:txBody>
      </p:sp>
      <p:sp>
        <p:nvSpPr>
          <p:cNvPr id="3" name="Content Placeholder 2"/>
          <p:cNvSpPr>
            <a:spLocks noGrp="1"/>
          </p:cNvSpPr>
          <p:nvPr>
            <p:ph idx="1"/>
          </p:nvPr>
        </p:nvSpPr>
        <p:spPr/>
        <p:txBody>
          <a:bodyPr/>
          <a:lstStyle/>
          <a:p>
            <a:endParaRPr lang="en-GB" dirty="0" smtClean="0"/>
          </a:p>
          <a:p>
            <a:r>
              <a:rPr lang="en-GB" dirty="0" smtClean="0"/>
              <a:t>Drugs</a:t>
            </a:r>
            <a:endParaRPr lang="en-GB" dirty="0"/>
          </a:p>
          <a:p>
            <a:pPr lvl="1"/>
            <a:endParaRPr lang="en-GB" dirty="0" smtClean="0"/>
          </a:p>
          <a:p>
            <a:pPr lvl="1"/>
            <a:r>
              <a:rPr lang="en-GB" dirty="0" smtClean="0"/>
              <a:t>Room </a:t>
            </a:r>
            <a:r>
              <a:rPr lang="en-GB" dirty="0"/>
              <a:t>for drawing up drugs</a:t>
            </a:r>
          </a:p>
          <a:p>
            <a:endParaRPr lang="en-GB" dirty="0"/>
          </a:p>
        </p:txBody>
      </p:sp>
    </p:spTree>
    <p:extLst>
      <p:ext uri="{BB962C8B-B14F-4D97-AF65-F5344CB8AC3E}">
        <p14:creationId xmlns:p14="http://schemas.microsoft.com/office/powerpoint/2010/main" val="19575060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a:t>
            </a:r>
          </a:p>
        </p:txBody>
      </p:sp>
      <p:sp>
        <p:nvSpPr>
          <p:cNvPr id="3" name="Content Placeholder 2"/>
          <p:cNvSpPr>
            <a:spLocks noGrp="1"/>
          </p:cNvSpPr>
          <p:nvPr>
            <p:ph idx="1"/>
          </p:nvPr>
        </p:nvSpPr>
        <p:spPr/>
        <p:txBody>
          <a:bodyPr/>
          <a:lstStyle/>
          <a:p>
            <a:endParaRPr lang="en-GB" dirty="0" smtClean="0"/>
          </a:p>
          <a:p>
            <a:r>
              <a:rPr lang="en-GB" dirty="0" smtClean="0"/>
              <a:t>Drugs</a:t>
            </a:r>
            <a:endParaRPr lang="en-GB" dirty="0"/>
          </a:p>
          <a:p>
            <a:pPr lvl="1"/>
            <a:endParaRPr lang="en-GB" dirty="0" smtClean="0"/>
          </a:p>
          <a:p>
            <a:pPr lvl="1"/>
            <a:r>
              <a:rPr lang="en-GB" dirty="0" smtClean="0"/>
              <a:t>Expect </a:t>
            </a:r>
            <a:r>
              <a:rPr lang="en-GB" dirty="0"/>
              <a:t>high doses</a:t>
            </a:r>
          </a:p>
          <a:p>
            <a:endParaRPr lang="en-GB" dirty="0"/>
          </a:p>
        </p:txBody>
      </p:sp>
    </p:spTree>
    <p:extLst>
      <p:ext uri="{BB962C8B-B14F-4D97-AF65-F5344CB8AC3E}">
        <p14:creationId xmlns:p14="http://schemas.microsoft.com/office/powerpoint/2010/main" val="19575060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a:t>
            </a:r>
          </a:p>
        </p:txBody>
      </p:sp>
      <p:sp>
        <p:nvSpPr>
          <p:cNvPr id="3" name="Content Placeholder 2"/>
          <p:cNvSpPr>
            <a:spLocks noGrp="1"/>
          </p:cNvSpPr>
          <p:nvPr>
            <p:ph idx="1"/>
          </p:nvPr>
        </p:nvSpPr>
        <p:spPr/>
        <p:txBody>
          <a:bodyPr/>
          <a:lstStyle/>
          <a:p>
            <a:endParaRPr lang="en-GB" dirty="0" smtClean="0"/>
          </a:p>
          <a:p>
            <a:r>
              <a:rPr lang="en-GB" dirty="0" smtClean="0"/>
              <a:t>Drugs</a:t>
            </a:r>
            <a:endParaRPr lang="en-GB" dirty="0"/>
          </a:p>
          <a:p>
            <a:pPr lvl="1"/>
            <a:endParaRPr lang="en-GB" dirty="0" smtClean="0"/>
          </a:p>
          <a:p>
            <a:pPr lvl="1"/>
            <a:r>
              <a:rPr lang="en-GB" dirty="0" smtClean="0"/>
              <a:t>Substitute </a:t>
            </a:r>
            <a:r>
              <a:rPr lang="en-GB" dirty="0"/>
              <a:t>PO meds with infusions well in advance of </a:t>
            </a:r>
            <a:r>
              <a:rPr lang="en-GB" dirty="0" smtClean="0"/>
              <a:t>withdrawal</a:t>
            </a:r>
            <a:endParaRPr lang="en-GB" dirty="0"/>
          </a:p>
        </p:txBody>
      </p:sp>
    </p:spTree>
    <p:extLst>
      <p:ext uri="{BB962C8B-B14F-4D97-AF65-F5344CB8AC3E}">
        <p14:creationId xmlns:p14="http://schemas.microsoft.com/office/powerpoint/2010/main" val="19575060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a:t>
            </a:r>
          </a:p>
        </p:txBody>
      </p:sp>
      <p:sp>
        <p:nvSpPr>
          <p:cNvPr id="3" name="Content Placeholder 2"/>
          <p:cNvSpPr>
            <a:spLocks noGrp="1"/>
          </p:cNvSpPr>
          <p:nvPr>
            <p:ph idx="1"/>
          </p:nvPr>
        </p:nvSpPr>
        <p:spPr/>
        <p:txBody>
          <a:bodyPr/>
          <a:lstStyle/>
          <a:p>
            <a:endParaRPr lang="en-GB" dirty="0" smtClean="0"/>
          </a:p>
          <a:p>
            <a:r>
              <a:rPr lang="en-GB" dirty="0" smtClean="0"/>
              <a:t>Drugs</a:t>
            </a:r>
            <a:endParaRPr lang="en-GB" dirty="0"/>
          </a:p>
          <a:p>
            <a:pPr lvl="1"/>
            <a:endParaRPr lang="en-GB" dirty="0" smtClean="0"/>
          </a:p>
          <a:p>
            <a:pPr lvl="1"/>
            <a:r>
              <a:rPr lang="en-GB" dirty="0" smtClean="0"/>
              <a:t>Pre-insertion </a:t>
            </a:r>
            <a:r>
              <a:rPr lang="en-GB" dirty="0"/>
              <a:t>of two SC lines</a:t>
            </a:r>
          </a:p>
          <a:p>
            <a:endParaRPr lang="en-GB" dirty="0"/>
          </a:p>
        </p:txBody>
      </p:sp>
    </p:spTree>
    <p:extLst>
      <p:ext uri="{BB962C8B-B14F-4D97-AF65-F5344CB8AC3E}">
        <p14:creationId xmlns:p14="http://schemas.microsoft.com/office/powerpoint/2010/main" val="19575060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sp>
        <p:nvSpPr>
          <p:cNvPr id="3" name="Content Placeholder 2"/>
          <p:cNvSpPr>
            <a:spLocks noGrp="1"/>
          </p:cNvSpPr>
          <p:nvPr>
            <p:ph idx="1"/>
          </p:nvPr>
        </p:nvSpPr>
        <p:spPr/>
        <p:txBody>
          <a:bodyPr/>
          <a:lstStyle/>
          <a:p>
            <a:endParaRPr lang="en-GB" dirty="0" smtClean="0"/>
          </a:p>
          <a:p>
            <a:r>
              <a:rPr lang="en-GB" dirty="0" smtClean="0"/>
              <a:t>Ventilation</a:t>
            </a:r>
          </a:p>
          <a:p>
            <a:pPr lvl="1"/>
            <a:endParaRPr lang="en-GB" dirty="0" smtClean="0"/>
          </a:p>
          <a:p>
            <a:pPr lvl="1"/>
            <a:r>
              <a:rPr lang="en-GB" dirty="0" smtClean="0"/>
              <a:t>RR first before pressures</a:t>
            </a:r>
          </a:p>
          <a:p>
            <a:pPr lvl="1"/>
            <a:endParaRPr lang="en-GB" dirty="0"/>
          </a:p>
        </p:txBody>
      </p:sp>
    </p:spTree>
    <p:extLst>
      <p:ext uri="{BB962C8B-B14F-4D97-AF65-F5344CB8AC3E}">
        <p14:creationId xmlns:p14="http://schemas.microsoft.com/office/powerpoint/2010/main" val="2822602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sp>
        <p:nvSpPr>
          <p:cNvPr id="3" name="Content Placeholder 2"/>
          <p:cNvSpPr>
            <a:spLocks noGrp="1"/>
          </p:cNvSpPr>
          <p:nvPr>
            <p:ph idx="1"/>
          </p:nvPr>
        </p:nvSpPr>
        <p:spPr/>
        <p:txBody>
          <a:bodyPr/>
          <a:lstStyle/>
          <a:p>
            <a:endParaRPr lang="en-GB" dirty="0" smtClean="0"/>
          </a:p>
          <a:p>
            <a:r>
              <a:rPr lang="en-GB" dirty="0" smtClean="0"/>
              <a:t>Ventilation</a:t>
            </a:r>
            <a:endParaRPr lang="en-GB" dirty="0"/>
          </a:p>
          <a:p>
            <a:pPr lvl="1"/>
            <a:endParaRPr lang="en-GB" dirty="0" smtClean="0"/>
          </a:p>
          <a:p>
            <a:pPr lvl="1"/>
            <a:r>
              <a:rPr lang="en-GB" dirty="0" smtClean="0"/>
              <a:t>Disable alarms</a:t>
            </a:r>
            <a:endParaRPr lang="en-GB" dirty="0"/>
          </a:p>
        </p:txBody>
      </p:sp>
    </p:spTree>
    <p:extLst>
      <p:ext uri="{BB962C8B-B14F-4D97-AF65-F5344CB8AC3E}">
        <p14:creationId xmlns:p14="http://schemas.microsoft.com/office/powerpoint/2010/main" val="17026860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a:t>
            </a:r>
          </a:p>
        </p:txBody>
      </p:sp>
      <p:sp>
        <p:nvSpPr>
          <p:cNvPr id="3" name="Content Placeholder 2"/>
          <p:cNvSpPr>
            <a:spLocks noGrp="1"/>
          </p:cNvSpPr>
          <p:nvPr>
            <p:ph idx="1"/>
          </p:nvPr>
        </p:nvSpPr>
        <p:spPr/>
        <p:txBody>
          <a:bodyPr/>
          <a:lstStyle/>
          <a:p>
            <a:endParaRPr lang="en-GB" dirty="0" smtClean="0"/>
          </a:p>
          <a:p>
            <a:r>
              <a:rPr lang="en-GB" dirty="0" smtClean="0"/>
              <a:t>Ventilation</a:t>
            </a:r>
            <a:endParaRPr lang="en-GB" dirty="0"/>
          </a:p>
          <a:p>
            <a:pPr lvl="1"/>
            <a:endParaRPr lang="en-GB" dirty="0" smtClean="0"/>
          </a:p>
          <a:p>
            <a:pPr lvl="1"/>
            <a:r>
              <a:rPr lang="en-GB" dirty="0" smtClean="0"/>
              <a:t>Leave </a:t>
            </a:r>
            <a:r>
              <a:rPr lang="en-GB" dirty="0"/>
              <a:t>mask on after withdrawal</a:t>
            </a:r>
          </a:p>
          <a:p>
            <a:endParaRPr lang="en-GB" dirty="0"/>
          </a:p>
        </p:txBody>
      </p:sp>
    </p:spTree>
    <p:extLst>
      <p:ext uri="{BB962C8B-B14F-4D97-AF65-F5344CB8AC3E}">
        <p14:creationId xmlns:p14="http://schemas.microsoft.com/office/powerpoint/2010/main" val="2017331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Indicators</a:t>
            </a:r>
          </a:p>
        </p:txBody>
      </p:sp>
      <p:sp>
        <p:nvSpPr>
          <p:cNvPr id="3" name="Content Placeholder 2"/>
          <p:cNvSpPr>
            <a:spLocks noGrp="1"/>
          </p:cNvSpPr>
          <p:nvPr>
            <p:ph idx="1"/>
          </p:nvPr>
        </p:nvSpPr>
        <p:spPr/>
        <p:txBody>
          <a:bodyPr/>
          <a:lstStyle/>
          <a:p>
            <a:r>
              <a:rPr lang="en-GB" dirty="0" smtClean="0"/>
              <a:t>Rate of decline of FVC predicts need for MV</a:t>
            </a:r>
          </a:p>
          <a:p>
            <a:pPr lvl="2"/>
            <a:r>
              <a:rPr lang="en-GB" sz="1200" dirty="0"/>
              <a:t>ALS 2007; 8: 36-41</a:t>
            </a:r>
          </a:p>
          <a:p>
            <a:endParaRPr lang="en-GB" dirty="0" smtClean="0"/>
          </a:p>
          <a:p>
            <a:r>
              <a:rPr lang="en-GB" dirty="0" smtClean="0"/>
              <a:t>FVC at baseline predicts survival (&gt;75% 4.1yrs, &lt;75% 2.9 years)</a:t>
            </a:r>
          </a:p>
          <a:p>
            <a:pPr lvl="2"/>
            <a:r>
              <a:rPr lang="en-GB" sz="1200" dirty="0"/>
              <a:t>J </a:t>
            </a:r>
            <a:r>
              <a:rPr lang="en-GB" sz="1200" dirty="0" err="1"/>
              <a:t>Neurol</a:t>
            </a:r>
            <a:r>
              <a:rPr lang="en-GB" sz="1200" dirty="0"/>
              <a:t> </a:t>
            </a:r>
            <a:r>
              <a:rPr lang="en-GB" sz="1200" dirty="0" err="1"/>
              <a:t>Neurosurg</a:t>
            </a:r>
            <a:r>
              <a:rPr lang="en-GB" sz="1200" dirty="0"/>
              <a:t> Psychiatry 2006; 77: </a:t>
            </a:r>
            <a:r>
              <a:rPr lang="en-GB" sz="1200" dirty="0" smtClean="0"/>
              <a:t>390-2</a:t>
            </a:r>
          </a:p>
          <a:p>
            <a:endParaRPr lang="en-GB" dirty="0" smtClean="0"/>
          </a:p>
          <a:p>
            <a:r>
              <a:rPr lang="en-GB" dirty="0" smtClean="0"/>
              <a:t>Supine FVC may be more sensitive to predict diaphragm weakness</a:t>
            </a:r>
          </a:p>
          <a:p>
            <a:pPr lvl="2"/>
            <a:r>
              <a:rPr lang="en-GB" sz="1200" dirty="0" smtClean="0"/>
              <a:t>Chest 2002; 121: 436-42</a:t>
            </a:r>
          </a:p>
          <a:p>
            <a:pPr marL="0" indent="0">
              <a:buNone/>
            </a:pPr>
            <a:endParaRPr lang="en-GB" dirty="0"/>
          </a:p>
          <a:p>
            <a:endParaRPr lang="en-GB" dirty="0"/>
          </a:p>
        </p:txBody>
      </p:sp>
    </p:spTree>
    <p:extLst>
      <p:ext uri="{BB962C8B-B14F-4D97-AF65-F5344CB8AC3E}">
        <p14:creationId xmlns:p14="http://schemas.microsoft.com/office/powerpoint/2010/main" val="11039224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a:t>
            </a:r>
          </a:p>
        </p:txBody>
      </p:sp>
      <p:sp>
        <p:nvSpPr>
          <p:cNvPr id="3" name="Content Placeholder 2"/>
          <p:cNvSpPr>
            <a:spLocks noGrp="1"/>
          </p:cNvSpPr>
          <p:nvPr>
            <p:ph idx="1"/>
          </p:nvPr>
        </p:nvSpPr>
        <p:spPr/>
        <p:txBody>
          <a:bodyPr/>
          <a:lstStyle/>
          <a:p>
            <a:endParaRPr lang="en-GB" dirty="0" smtClean="0"/>
          </a:p>
          <a:p>
            <a:r>
              <a:rPr lang="en-GB" dirty="0" smtClean="0"/>
              <a:t>Ventilation</a:t>
            </a:r>
            <a:endParaRPr lang="en-GB" dirty="0"/>
          </a:p>
          <a:p>
            <a:pPr lvl="1"/>
            <a:endParaRPr lang="en-GB" dirty="0" smtClean="0"/>
          </a:p>
          <a:p>
            <a:pPr lvl="1"/>
            <a:r>
              <a:rPr lang="en-GB" dirty="0" smtClean="0"/>
              <a:t>We </a:t>
            </a:r>
            <a:r>
              <a:rPr lang="en-GB" dirty="0"/>
              <a:t>are not there to stop the patient breathing</a:t>
            </a:r>
          </a:p>
          <a:p>
            <a:endParaRPr lang="en-GB" dirty="0"/>
          </a:p>
        </p:txBody>
      </p:sp>
    </p:spTree>
    <p:extLst>
      <p:ext uri="{BB962C8B-B14F-4D97-AF65-F5344CB8AC3E}">
        <p14:creationId xmlns:p14="http://schemas.microsoft.com/office/powerpoint/2010/main" val="27351385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sp>
        <p:nvSpPr>
          <p:cNvPr id="3" name="Content Placeholder 2"/>
          <p:cNvSpPr>
            <a:spLocks noGrp="1"/>
          </p:cNvSpPr>
          <p:nvPr>
            <p:ph idx="1"/>
          </p:nvPr>
        </p:nvSpPr>
        <p:spPr/>
        <p:txBody>
          <a:bodyPr/>
          <a:lstStyle/>
          <a:p>
            <a:endParaRPr lang="en-GB" dirty="0" smtClean="0"/>
          </a:p>
          <a:p>
            <a:r>
              <a:rPr lang="en-GB" dirty="0" smtClean="0"/>
              <a:t>Physiology</a:t>
            </a:r>
          </a:p>
          <a:p>
            <a:pPr lvl="1"/>
            <a:endParaRPr lang="en-GB" dirty="0" smtClean="0"/>
          </a:p>
          <a:p>
            <a:pPr lvl="1"/>
            <a:r>
              <a:rPr lang="en-GB" dirty="0" smtClean="0"/>
              <a:t>Do not titrate anti-dyspnoea meds to RR</a:t>
            </a:r>
          </a:p>
        </p:txBody>
      </p:sp>
    </p:spTree>
    <p:extLst>
      <p:ext uri="{BB962C8B-B14F-4D97-AF65-F5344CB8AC3E}">
        <p14:creationId xmlns:p14="http://schemas.microsoft.com/office/powerpoint/2010/main" val="13881932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sp>
        <p:nvSpPr>
          <p:cNvPr id="3" name="Content Placeholder 2"/>
          <p:cNvSpPr>
            <a:spLocks noGrp="1"/>
          </p:cNvSpPr>
          <p:nvPr>
            <p:ph idx="1"/>
          </p:nvPr>
        </p:nvSpPr>
        <p:spPr/>
        <p:txBody>
          <a:bodyPr/>
          <a:lstStyle/>
          <a:p>
            <a:endParaRPr lang="en-GB" dirty="0" smtClean="0"/>
          </a:p>
          <a:p>
            <a:r>
              <a:rPr lang="en-GB" dirty="0" smtClean="0"/>
              <a:t>Physiology</a:t>
            </a:r>
            <a:endParaRPr lang="en-GB" dirty="0"/>
          </a:p>
          <a:p>
            <a:pPr lvl="1"/>
            <a:endParaRPr lang="en-GB" dirty="0" smtClean="0"/>
          </a:p>
          <a:p>
            <a:pPr lvl="1"/>
            <a:r>
              <a:rPr lang="en-GB" dirty="0" smtClean="0"/>
              <a:t>Two </a:t>
            </a:r>
            <a:r>
              <a:rPr lang="en-GB" dirty="0"/>
              <a:t>patients opened eyes at the moment of death</a:t>
            </a:r>
          </a:p>
          <a:p>
            <a:endParaRPr lang="en-GB" dirty="0"/>
          </a:p>
        </p:txBody>
      </p:sp>
    </p:spTree>
    <p:extLst>
      <p:ext uri="{BB962C8B-B14F-4D97-AF65-F5344CB8AC3E}">
        <p14:creationId xmlns:p14="http://schemas.microsoft.com/office/powerpoint/2010/main" val="27830986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269" y="228600"/>
            <a:ext cx="6199991"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7616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63641986"/>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01727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008924893"/>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21548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1304" y="311822"/>
            <a:ext cx="5207311" cy="5207311"/>
          </a:xfrm>
          <a:prstGeom prst="rect">
            <a:avLst/>
          </a:prstGeom>
        </p:spPr>
      </p:pic>
      <p:pic>
        <p:nvPicPr>
          <p:cNvPr id="4" name="Picture 3"/>
          <p:cNvPicPr>
            <a:picLocks noChangeAspect="1"/>
          </p:cNvPicPr>
          <p:nvPr/>
        </p:nvPicPr>
        <p:blipFill>
          <a:blip r:embed="rId3"/>
          <a:stretch>
            <a:fillRect/>
          </a:stretch>
        </p:blipFill>
        <p:spPr>
          <a:xfrm>
            <a:off x="6819138" y="451046"/>
            <a:ext cx="3708493" cy="4888468"/>
          </a:xfrm>
          <a:prstGeom prst="rect">
            <a:avLst/>
          </a:prstGeom>
        </p:spPr>
      </p:pic>
    </p:spTree>
    <p:extLst>
      <p:ext uri="{BB962C8B-B14F-4D97-AF65-F5344CB8AC3E}">
        <p14:creationId xmlns:p14="http://schemas.microsoft.com/office/powerpoint/2010/main" val="20992034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21409" y="498779"/>
            <a:ext cx="4572812" cy="3412021"/>
          </a:xfrm>
          <a:prstGeom prst="rect">
            <a:avLst/>
          </a:prstGeom>
        </p:spPr>
      </p:pic>
      <p:pic>
        <p:nvPicPr>
          <p:cNvPr id="3" name="Picture 2"/>
          <p:cNvPicPr>
            <a:picLocks noChangeAspect="1"/>
          </p:cNvPicPr>
          <p:nvPr/>
        </p:nvPicPr>
        <p:blipFill>
          <a:blip r:embed="rId3"/>
          <a:stretch>
            <a:fillRect/>
          </a:stretch>
        </p:blipFill>
        <p:spPr>
          <a:xfrm>
            <a:off x="701040" y="2597219"/>
            <a:ext cx="5715000" cy="3810000"/>
          </a:xfrm>
          <a:prstGeom prst="rect">
            <a:avLst/>
          </a:prstGeom>
        </p:spPr>
      </p:pic>
    </p:spTree>
    <p:extLst>
      <p:ext uri="{BB962C8B-B14F-4D97-AF65-F5344CB8AC3E}">
        <p14:creationId xmlns:p14="http://schemas.microsoft.com/office/powerpoint/2010/main" val="40485873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GB" altLang="en-US" smtClean="0"/>
              <a:t>Questions?</a:t>
            </a:r>
            <a:endParaRPr lang="en-US" altLang="en-US" smtClean="0"/>
          </a:p>
        </p:txBody>
      </p:sp>
      <p:pic>
        <p:nvPicPr>
          <p:cNvPr id="44035" name="Picture 4" descr="465px-Auguste_Rodin_-_Grubleren_2005-0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75884" y="1052514"/>
            <a:ext cx="8737600" cy="580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2579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2504</Words>
  <Application>Microsoft Office PowerPoint</Application>
  <PresentationFormat>Widescreen</PresentationFormat>
  <Paragraphs>577</Paragraphs>
  <Slides>98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98</vt:i4>
      </vt:variant>
    </vt:vector>
  </HeadingPairs>
  <TitlesOfParts>
    <vt:vector size="103" baseType="lpstr">
      <vt:lpstr>Arial</vt:lpstr>
      <vt:lpstr>Calibri</vt:lpstr>
      <vt:lpstr>Calibri Light</vt:lpstr>
      <vt:lpstr>Times New Roman</vt:lpstr>
      <vt:lpstr>Office Theme</vt:lpstr>
      <vt:lpstr>Mechanical Ventilation in MND</vt:lpstr>
      <vt:lpstr>Contents</vt:lpstr>
      <vt:lpstr>Abbreviations</vt:lpstr>
      <vt:lpstr>American Academy of Neurology Practice 1999</vt:lpstr>
      <vt:lpstr>American Academy of Neurology Practice 2009</vt:lpstr>
      <vt:lpstr>American Academy of Neurology Practice 1999/2009</vt:lpstr>
      <vt:lpstr>American Academy of Neurology Practice 1999/2009</vt:lpstr>
      <vt:lpstr>Early Indicators</vt:lpstr>
      <vt:lpstr>Early Indicators</vt:lpstr>
      <vt:lpstr>Early Indicators</vt:lpstr>
      <vt:lpstr>Early Indicators</vt:lpstr>
      <vt:lpstr>What we do</vt:lpstr>
      <vt:lpstr>PowerPoint Presentation</vt:lpstr>
      <vt:lpstr>PowerPoint Presentation</vt:lpstr>
      <vt:lpstr>PowerPoint Presentation</vt:lpstr>
      <vt:lpstr>PowerPoint Presentation</vt:lpstr>
      <vt:lpstr>American Academy of Neurology Practice 1999/2009</vt:lpstr>
      <vt:lpstr>PowerPoint Presentation</vt:lpstr>
      <vt:lpstr>NIV &amp; survival/Pulmonary function tests</vt:lpstr>
      <vt:lpstr>NIV &amp; survival</vt:lpstr>
      <vt:lpstr>American Academy of Neurology Practice 1999/2009</vt:lpstr>
      <vt:lpstr>NIV &amp; QoL</vt:lpstr>
      <vt:lpstr>PowerPoint Presentation</vt:lpstr>
      <vt:lpstr>NIV &amp; QoL</vt:lpstr>
      <vt:lpstr>MV &amp; QoL</vt:lpstr>
      <vt:lpstr>MV &amp; QoL</vt:lpstr>
      <vt:lpstr>MV &amp; QoL</vt:lpstr>
      <vt:lpstr>MV &amp; QoL</vt:lpstr>
      <vt:lpstr>What we do</vt:lpstr>
      <vt:lpstr>American Academy of Neurology Practice 1999/2009</vt:lpstr>
      <vt:lpstr>Factors influencing acceptance of NIV</vt:lpstr>
      <vt:lpstr>Factors influencing acceptance of NIV</vt:lpstr>
      <vt:lpstr>American Academy of Neurology Practice 1999/2009</vt:lpstr>
      <vt:lpstr>Targeted respiratory interventions</vt:lpstr>
      <vt:lpstr>What we do</vt:lpstr>
      <vt:lpstr>American Academy of Neurology Practice 1999/2009</vt:lpstr>
      <vt:lpstr>PowerPoint Presentation</vt:lpstr>
      <vt:lpstr>Withdrawal of MV</vt:lpstr>
      <vt:lpstr>Withdrawal of MV</vt:lpstr>
      <vt:lpstr>Withdrawal of MV</vt:lpstr>
      <vt:lpstr>Withdrawal of MV</vt:lpstr>
      <vt:lpstr>Lessons from ICU</vt:lpstr>
      <vt:lpstr>PowerPoint Presentation</vt:lpstr>
      <vt:lpstr>PowerPoint Presentation</vt:lpstr>
      <vt:lpstr>PowerPoint Presentation</vt:lpstr>
      <vt:lpstr>Lessons from ICU</vt:lpstr>
      <vt:lpstr>Lessons from ICU</vt:lpstr>
      <vt:lpstr>Lessons from ICU</vt:lpstr>
      <vt:lpstr>PowerPoint Presentation</vt:lpstr>
      <vt:lpstr>PowerPoint Presentation</vt:lpstr>
      <vt:lpstr>APM guideline</vt:lpstr>
      <vt:lpstr>APM guideline</vt:lpstr>
      <vt:lpstr>APM guideline</vt:lpstr>
      <vt:lpstr>APM guideline</vt:lpstr>
      <vt:lpstr>APM guideline</vt:lpstr>
      <vt:lpstr>APM guideline</vt:lpstr>
      <vt:lpstr>APM guideline</vt:lpstr>
      <vt:lpstr>APM guideline</vt:lpstr>
      <vt:lpstr>APM guideline</vt:lpstr>
      <vt:lpstr>Case Series</vt:lpstr>
      <vt:lpstr>EHCP</vt:lpstr>
      <vt:lpstr>EHCP</vt:lpstr>
      <vt:lpstr>EHCP</vt:lpstr>
      <vt:lpstr>EHCP</vt:lpstr>
      <vt:lpstr>Case Series</vt:lpstr>
      <vt:lpstr>Case Series</vt:lpstr>
      <vt:lpstr>Case series</vt:lpstr>
      <vt:lpstr>Case Series</vt:lpstr>
      <vt:lpstr>Case Series</vt:lpstr>
      <vt:lpstr>Case Series</vt:lpstr>
      <vt:lpstr>Case Series</vt:lpstr>
      <vt:lpstr>Case Series</vt:lpstr>
      <vt:lpstr>Case Series</vt:lpstr>
      <vt:lpstr>PowerPoint Presentation</vt:lpstr>
      <vt:lpstr>PowerPoint Presentation</vt:lpstr>
      <vt:lpstr>PowerPoint Presentation</vt:lpstr>
      <vt:lpstr>PowerPoint Presentation</vt:lpstr>
      <vt:lpstr>Lessons</vt:lpstr>
      <vt:lpstr>Lessons</vt:lpstr>
      <vt:lpstr>Lessons</vt:lpstr>
      <vt:lpstr>Lessons</vt:lpstr>
      <vt:lpstr>Lessons</vt:lpstr>
      <vt:lpstr>Lessons</vt:lpstr>
      <vt:lpstr>Lessons</vt:lpstr>
      <vt:lpstr>Lessons</vt:lpstr>
      <vt:lpstr>Lessons</vt:lpstr>
      <vt:lpstr>Lessons</vt:lpstr>
      <vt:lpstr>Lessons</vt:lpstr>
      <vt:lpstr>Lessons</vt:lpstr>
      <vt:lpstr>Lessons</vt:lpstr>
      <vt:lpstr>Lessons</vt:lpstr>
      <vt:lpstr>Lessons</vt:lpstr>
      <vt:lpstr>PowerPoint Presentation</vt:lpstr>
      <vt:lpstr>PowerPoint Presentation</vt:lpstr>
      <vt:lpstr>PowerPoint Presentation</vt:lpstr>
      <vt:lpstr>PowerPoint Presentation</vt:lpstr>
      <vt:lpstr>PowerPoint Presentation</vt:lpstr>
      <vt:lpstr>Questions?</vt:lpstr>
    </vt:vector>
  </TitlesOfParts>
  <Company>Newcastle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Withdrawal of Mechanical Ventilation in MND</dc:title>
  <dc:creator>Peter Messer</dc:creator>
  <cp:lastModifiedBy>Peter Messer</cp:lastModifiedBy>
  <cp:revision>39</cp:revision>
  <dcterms:created xsi:type="dcterms:W3CDTF">2017-03-12T22:03:31Z</dcterms:created>
  <dcterms:modified xsi:type="dcterms:W3CDTF">2017-05-17T09:56:40Z</dcterms:modified>
</cp:coreProperties>
</file>