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D4DAE2"/>
          </a:solidFill>
        </a:fill>
      </a:tcStyle>
    </a:wholeTbl>
    <a:band2H>
      <a:tcTxStyle/>
      <a:tcStyle>
        <a:tcBdr/>
        <a:fill>
          <a:solidFill>
            <a:srgbClr val="EBEDF1"/>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Row>
  </a:tblStyle>
  <a:tblStyle styleId="{C7B018BB-80A7-4F77-B60F-C8B233D01FF8}"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EFE5CE"/>
          </a:solidFill>
        </a:fill>
      </a:tcStyle>
    </a:wholeTbl>
    <a:band2H>
      <a:tcTxStyle/>
      <a:tcStyle>
        <a:tcBdr/>
        <a:fill>
          <a:solidFill>
            <a:srgbClr val="F7F2E8"/>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firstRow>
  </a:tblStyle>
  <a:tblStyle styleId="{EEE7283C-3CF3-47DC-8721-378D4A62B228}"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DBD8DF"/>
          </a:solidFill>
        </a:fill>
      </a:tcStyle>
    </a:wholeTbl>
    <a:band2H>
      <a:tcTxStyle/>
      <a:tcStyle>
        <a:tcBdr/>
        <a:fill>
          <a:solidFill>
            <a:srgbClr val="EEECF0"/>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firstRow>
  </a:tblStyle>
  <a:tblStyle styleId="{CF821DB8-F4EB-4A41-A1BA-3FCAFE7338EE}" styleName="">
    <a:tblBg/>
    <a:wholeTbl>
      <a:tcTxStyle b="off" i="off">
        <a:font>
          <a:latin typeface="Papyrus"/>
          <a:ea typeface="Papyrus"/>
          <a:cs typeface="Papyrus"/>
        </a:font>
        <a:srgbClr val="3E231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7E7"/>
          </a:solidFill>
        </a:fill>
      </a:tcStyle>
    </a:wholeTbl>
    <a:band2H>
      <a:tcTxStyle/>
      <a:tcStyle>
        <a:tcBdr/>
        <a:fill>
          <a:solidFill>
            <a:srgbClr val="24383E"/>
          </a:solidFill>
        </a:fill>
      </a:tcStyle>
    </a:band2H>
    <a:firstCol>
      <a:tcTxStyle b="on" i="off">
        <a:font>
          <a:latin typeface="Papyrus"/>
          <a:ea typeface="Papyrus"/>
          <a:cs typeface="Papyrus"/>
        </a:font>
        <a:srgbClr val="24383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apyrus"/>
          <a:ea typeface="Papyrus"/>
          <a:cs typeface="Papyrus"/>
        </a:font>
        <a:srgbClr val="3E231A"/>
      </a:tcTxStyle>
      <a:tcStyle>
        <a:tcBdr>
          <a:left>
            <a:ln w="12700" cap="flat">
              <a:noFill/>
              <a:miter lim="400000"/>
            </a:ln>
          </a:left>
          <a:right>
            <a:ln w="12700" cap="flat">
              <a:noFill/>
              <a:miter lim="400000"/>
            </a:ln>
          </a:right>
          <a:top>
            <a:ln w="50800" cap="flat">
              <a:solidFill>
                <a:srgbClr val="3E231A"/>
              </a:solidFill>
              <a:prstDash val="solid"/>
              <a:round/>
            </a:ln>
          </a:top>
          <a:bottom>
            <a:ln w="25400" cap="flat">
              <a:solidFill>
                <a:srgbClr val="3E231A"/>
              </a:solidFill>
              <a:prstDash val="solid"/>
              <a:round/>
            </a:ln>
          </a:bottom>
          <a:insideH>
            <a:ln w="12700" cap="flat">
              <a:noFill/>
              <a:miter lim="400000"/>
            </a:ln>
          </a:insideH>
          <a:insideV>
            <a:ln w="12700" cap="flat">
              <a:noFill/>
              <a:miter lim="400000"/>
            </a:ln>
          </a:insideV>
        </a:tcBdr>
        <a:fill>
          <a:solidFill>
            <a:srgbClr val="24383E"/>
          </a:solidFill>
        </a:fill>
      </a:tcStyle>
    </a:lastRow>
    <a:firstRow>
      <a:tcTxStyle b="on" i="off">
        <a:font>
          <a:latin typeface="Papyrus"/>
          <a:ea typeface="Papyrus"/>
          <a:cs typeface="Papyrus"/>
        </a:font>
        <a:srgbClr val="24383E"/>
      </a:tcTxStyle>
      <a:tcStyle>
        <a:tcBdr>
          <a:left>
            <a:ln w="12700" cap="flat">
              <a:noFill/>
              <a:miter lim="400000"/>
            </a:ln>
          </a:left>
          <a:right>
            <a:ln w="12700" cap="flat">
              <a:noFill/>
              <a:miter lim="400000"/>
            </a:ln>
          </a:right>
          <a:top>
            <a:ln w="25400" cap="flat">
              <a:solidFill>
                <a:srgbClr val="3E231A"/>
              </a:solidFill>
              <a:prstDash val="solid"/>
              <a:round/>
            </a:ln>
          </a:top>
          <a:bottom>
            <a:ln w="25400" cap="flat">
              <a:solidFill>
                <a:srgbClr val="3E231A"/>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CDCBCB"/>
          </a:solidFill>
        </a:fill>
      </a:tcStyle>
    </a:wholeTbl>
    <a:band2H>
      <a:tcTxStyle/>
      <a:tcStyle>
        <a:tcBdr/>
        <a:fill>
          <a:solidFill>
            <a:srgbClr val="E8E7E7"/>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firstRow>
  </a:tblStyle>
  <a:tblStyle styleId="{2708684C-4D16-4618-839F-0558EEFCDFE6}" styleName="">
    <a:tblBg/>
    <a:wholeTbl>
      <a:tcTxStyle b="off"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solidFill>
            <a:srgbClr val="3E231A">
              <a:alpha val="20000"/>
            </a:srgbClr>
          </a:solidFill>
        </a:fill>
      </a:tcStyle>
    </a:wholeTbl>
    <a:band2H>
      <a:tcTxStyle/>
      <a:tcStyle>
        <a:tcBdr/>
        <a:fill>
          <a:solidFill>
            <a:srgbClr val="FFFFFF"/>
          </a:solidFill>
        </a:fill>
      </a:tcStyle>
    </a:band2H>
    <a:firstCol>
      <a:tcTxStyle b="on"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solidFill>
            <a:srgbClr val="3E231A">
              <a:alpha val="20000"/>
            </a:srgbClr>
          </a:solidFill>
        </a:fill>
      </a:tcStyle>
    </a:firstCol>
    <a:lastRow>
      <a:tcTxStyle b="on"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508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noFill/>
        </a:fill>
      </a:tcStyle>
    </a:lastRow>
    <a:firstRow>
      <a:tcTxStyle b="on"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254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3103757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89100"/>
            <a:ext cx="10464800" cy="3467100"/>
          </a:xfrm>
          <a:prstGeom prst="rect">
            <a:avLst/>
          </a:prstGeom>
        </p:spPr>
        <p:txBody>
          <a:bodyPr anchor="b"/>
          <a:lstStyle>
            <a:lvl1pPr algn="ctr"/>
          </a:lstStyle>
          <a:p>
            <a:r>
              <a:t>Title Text</a:t>
            </a:r>
          </a:p>
        </p:txBody>
      </p:sp>
      <p:sp>
        <p:nvSpPr>
          <p:cNvPr id="12" name="Shape 12"/>
          <p:cNvSpPr>
            <a:spLocks noGrp="1"/>
          </p:cNvSpPr>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1270000" y="4267200"/>
            <a:ext cx="10464800" cy="850900"/>
          </a:xfrm>
          <a:prstGeom prst="rect">
            <a:avLst/>
          </a:prstGeom>
        </p:spPr>
        <p:txBody>
          <a:bodyPr/>
          <a:lstStyle>
            <a:lvl1pPr marL="0" indent="0" algn="ctr">
              <a:spcBef>
                <a:spcPts val="0"/>
              </a:spcBef>
              <a:buSzTx/>
              <a:buNone/>
            </a:lvl1pPr>
            <a:lvl2pPr algn="ctr">
              <a:spcBef>
                <a:spcPts val="0"/>
              </a:spcBef>
              <a:buBlip>
                <a:blip r:embed="rId2"/>
              </a:buBlip>
            </a:lvl2pPr>
            <a:lvl3pPr algn="ctr">
              <a:spcBef>
                <a:spcPts val="0"/>
              </a:spcBef>
              <a:buBlip>
                <a:blip r:embed="rId2"/>
              </a:buBlip>
            </a:lvl3pPr>
            <a:lvl4pPr algn="ctr">
              <a:spcBef>
                <a:spcPts val="0"/>
              </a:spcBef>
              <a:buBlip>
                <a:blip r:embed="rId2"/>
              </a:buBlip>
            </a:lvl4pPr>
            <a:lvl5pPr algn="ctr">
              <a:spcBef>
                <a:spcPts val="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body" sz="quarter" idx="13"/>
          </p:nvPr>
        </p:nvSpPr>
        <p:spPr>
          <a:xfrm>
            <a:off x="1270000" y="6362700"/>
            <a:ext cx="10464800" cy="647700"/>
          </a:xfrm>
          <a:prstGeom prst="rect">
            <a:avLst/>
          </a:prstGeom>
        </p:spPr>
        <p:txBody>
          <a:bodyPr anchor="t"/>
          <a:lstStyle/>
          <a:p>
            <a:pPr marL="0" indent="0" algn="ctr">
              <a:spcBef>
                <a:spcPts val="0"/>
              </a:spcBef>
              <a:buSzTx/>
              <a:buNone/>
              <a:defRPr sz="2800"/>
            </a:pPr>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1573807" y="1421424"/>
            <a:ext cx="9855201" cy="5143503"/>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680200"/>
            <a:ext cx="10464800" cy="1270000"/>
          </a:xfrm>
          <a:prstGeom prst="rect">
            <a:avLst/>
          </a:prstGeom>
        </p:spPr>
        <p:txBody>
          <a:bodyPr anchor="b"/>
          <a:lstStyle>
            <a:lvl1pPr algn="ctr"/>
          </a:lstStyle>
          <a:p>
            <a:r>
              <a:t>Title Text</a:t>
            </a:r>
          </a:p>
        </p:txBody>
      </p:sp>
      <p:sp>
        <p:nvSpPr>
          <p:cNvPr id="22" name="Shape 22"/>
          <p:cNvSpPr>
            <a:spLocks noGrp="1"/>
          </p:cNvSpPr>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89300"/>
            <a:ext cx="10464800" cy="3175000"/>
          </a:xfrm>
          <a:prstGeom prst="rect">
            <a:avLst/>
          </a:prstGeom>
        </p:spPr>
        <p:txBody>
          <a:bodyPr/>
          <a:lstStyle>
            <a:lvl1pPr algn="ct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75450" y="1408083"/>
            <a:ext cx="4673600" cy="6972301"/>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65200" y="1397000"/>
            <a:ext cx="5600700" cy="4038600"/>
          </a:xfrm>
          <a:prstGeom prst="rect">
            <a:avLst/>
          </a:prstGeom>
        </p:spPr>
        <p:txBody>
          <a:bodyPr anchor="b"/>
          <a:lstStyle>
            <a:lvl1pPr algn="ctr">
              <a:defRPr sz="6800"/>
            </a:lvl1pPr>
          </a:lstStyle>
          <a:p>
            <a:r>
              <a:t>Title Text</a:t>
            </a:r>
          </a:p>
        </p:txBody>
      </p:sp>
      <p:sp>
        <p:nvSpPr>
          <p:cNvPr id="40" name="Shape 40"/>
          <p:cNvSpPr>
            <a:spLocks noGrp="1"/>
          </p:cNvSpPr>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xfrm>
            <a:off x="1270000" y="635000"/>
            <a:ext cx="10464800" cy="2108200"/>
          </a:xfrm>
          <a:prstGeom prst="rect">
            <a:avLst/>
          </a:prstGeom>
        </p:spPr>
        <p:txBody>
          <a:bodyPr/>
          <a:lstStyle>
            <a:lvl1pPr algn="ct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xfrm>
            <a:off x="1270000" y="635000"/>
            <a:ext cx="10464800" cy="2108200"/>
          </a:xfrm>
          <a:prstGeom prst="rect">
            <a:avLst/>
          </a:prstGeom>
        </p:spPr>
        <p:txBody>
          <a:bodyPr/>
          <a:lstStyle>
            <a:lvl1pPr algn="ctr"/>
          </a:lstStyle>
          <a:p>
            <a:r>
              <a:t>Title Text</a:t>
            </a:r>
          </a:p>
        </p:txBody>
      </p:sp>
      <p:sp>
        <p:nvSpPr>
          <p:cNvPr id="57" name="Shape 57"/>
          <p:cNvSpPr>
            <a:spLocks noGrp="1"/>
          </p:cNvSpPr>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31000" y="2857500"/>
            <a:ext cx="5003800" cy="55880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xfrm>
            <a:off x="1270000" y="635000"/>
            <a:ext cx="10464800" cy="2108200"/>
          </a:xfrm>
          <a:prstGeom prst="rect">
            <a:avLst/>
          </a:prstGeom>
        </p:spPr>
        <p:txBody>
          <a:bodyPr/>
          <a:lstStyle>
            <a:lvl1pPr algn="ctr"/>
          </a:lstStyle>
          <a:p>
            <a:r>
              <a:t>Title Text</a:t>
            </a:r>
          </a:p>
        </p:txBody>
      </p:sp>
      <p:sp>
        <p:nvSpPr>
          <p:cNvPr id="67" name="Shape 67"/>
          <p:cNvSpPr>
            <a:spLocks noGrp="1"/>
          </p:cNvSpPr>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7396539" y="812918"/>
            <a:ext cx="4660903" cy="2984501"/>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7396539" y="4038717"/>
            <a:ext cx="4660903" cy="4864102"/>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25500"/>
            <a:ext cx="6197600" cy="80899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1168400"/>
            <a:ext cx="10464800" cy="7416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6337299" y="9296400"/>
            <a:ext cx="323479" cy="4572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1pPr>
      <a:lvl2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2pPr>
      <a:lvl3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3pPr>
      <a:lvl4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4pPr>
      <a:lvl5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5pPr>
      <a:lvl6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6pPr>
      <a:lvl7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7pPr>
      <a:lvl8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8pPr>
      <a:lvl9pPr marL="0" marR="0" indent="0" algn="l" defTabSz="584200" rtl="0" latinLnBrk="0">
        <a:lnSpc>
          <a:spcPct val="100000"/>
        </a:lnSpc>
        <a:spcBef>
          <a:spcPts val="0"/>
        </a:spcBef>
        <a:spcAft>
          <a:spcPts val="0"/>
        </a:spcAft>
        <a:buClrTx/>
        <a:buSzTx/>
        <a:buFontTx/>
        <a:buNone/>
        <a:tabLst/>
        <a:defRPr sz="7200" b="0" i="0" u="none" strike="noStrike" cap="none" spc="0" baseline="0">
          <a:ln>
            <a:noFill/>
          </a:ln>
          <a:solidFill>
            <a:srgbClr val="3E231A"/>
          </a:solidFill>
          <a:uFillTx/>
          <a:latin typeface="Papyrus"/>
          <a:ea typeface="Papyrus"/>
          <a:cs typeface="Papyru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Papyrus"/>
          <a:ea typeface="Papyrus"/>
          <a:cs typeface="Papyrus"/>
          <a:sym typeface="Papyrus"/>
        </a:defRPr>
      </a:lvl1pPr>
      <a:lvl2pPr marL="9398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Papyrus"/>
          <a:ea typeface="Papyrus"/>
          <a:cs typeface="Papyrus"/>
          <a:sym typeface="Papyrus"/>
        </a:defRPr>
      </a:lvl2pPr>
      <a:lvl3pPr marL="14097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Papyrus"/>
          <a:ea typeface="Papyrus"/>
          <a:cs typeface="Papyrus"/>
          <a:sym typeface="Papyrus"/>
        </a:defRPr>
      </a:lvl3pPr>
      <a:lvl4pPr marL="18796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Papyrus"/>
          <a:ea typeface="Papyrus"/>
          <a:cs typeface="Papyrus"/>
          <a:sym typeface="Papyrus"/>
        </a:defRPr>
      </a:lvl4pPr>
      <a:lvl5pPr marL="23495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Papyrus"/>
          <a:ea typeface="Papyrus"/>
          <a:cs typeface="Papyrus"/>
          <a:sym typeface="Papyrus"/>
        </a:defRPr>
      </a:lvl5pPr>
      <a:lvl6pPr marL="28194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Papyrus"/>
          <a:ea typeface="Papyrus"/>
          <a:cs typeface="Papyrus"/>
          <a:sym typeface="Papyrus"/>
        </a:defRPr>
      </a:lvl6pPr>
      <a:lvl7pPr marL="32893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Papyrus"/>
          <a:ea typeface="Papyrus"/>
          <a:cs typeface="Papyrus"/>
          <a:sym typeface="Papyrus"/>
        </a:defRPr>
      </a:lvl7pPr>
      <a:lvl8pPr marL="37592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Papyrus"/>
          <a:ea typeface="Papyrus"/>
          <a:cs typeface="Papyrus"/>
          <a:sym typeface="Papyrus"/>
        </a:defRPr>
      </a:lvl8pPr>
      <a:lvl9pPr marL="4229100" marR="0" indent="-469900" algn="l" defTabSz="584200" rtl="0" latinLnBrk="0">
        <a:lnSpc>
          <a:spcPct val="100000"/>
        </a:lnSpc>
        <a:spcBef>
          <a:spcPts val="3000"/>
        </a:spcBef>
        <a:spcAft>
          <a:spcPts val="0"/>
        </a:spcAft>
        <a:buClrTx/>
        <a:buSzPct val="25000"/>
        <a:buFontTx/>
        <a:buBlip>
          <a:blip r:embed="rId15"/>
        </a:buBlip>
        <a:tabLst/>
        <a:defRPr sz="3800" b="0" i="0" u="none" strike="noStrike" cap="none" spc="0" baseline="0">
          <a:ln>
            <a:noFill/>
          </a:ln>
          <a:solidFill>
            <a:srgbClr val="3E231A"/>
          </a:solidFill>
          <a:uFillTx/>
          <a:latin typeface="Papyrus"/>
          <a:ea typeface="Papyrus"/>
          <a:cs typeface="Papyrus"/>
          <a:sym typeface="Papyrus"/>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pyru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prstGeom prst="rect">
            <a:avLst/>
          </a:prstGeom>
        </p:spPr>
        <p:txBody>
          <a:bodyPr/>
          <a:lstStyle>
            <a:lvl1pPr defTabSz="479044">
              <a:defRPr sz="5900"/>
            </a:lvl1pPr>
          </a:lstStyle>
          <a:p>
            <a:r>
              <a:t>Provision of Specialist Palliative Care in North Cumbria</a:t>
            </a:r>
          </a:p>
        </p:txBody>
      </p:sp>
      <p:sp>
        <p:nvSpPr>
          <p:cNvPr id="120" name="Shape 120"/>
          <p:cNvSpPr>
            <a:spLocks noGrp="1"/>
          </p:cNvSpPr>
          <p:nvPr>
            <p:ph type="subTitle" sz="quarter" idx="1"/>
          </p:nvPr>
        </p:nvSpPr>
        <p:spPr>
          <a:prstGeom prst="rect">
            <a:avLst/>
          </a:prstGeom>
        </p:spPr>
        <p:txBody>
          <a:bodyPr/>
          <a:lstStyle/>
          <a:p>
            <a:pPr defTabSz="112166">
              <a:defRPr sz="2240"/>
            </a:pPr>
            <a:r>
              <a:t>Dr.Sundar Balasubramanian</a:t>
            </a:r>
          </a:p>
          <a:p>
            <a:pPr defTabSz="112166">
              <a:defRPr sz="2240"/>
            </a:pPr>
            <a:r>
              <a:t>L.Consultant in Palliative Care.</a:t>
            </a:r>
          </a:p>
          <a:p>
            <a:pPr defTabSz="112166">
              <a:defRPr sz="2240"/>
            </a:pPr>
            <a:r>
              <a:t>Cumbria Partnership Trust.</a:t>
            </a:r>
          </a:p>
          <a:p>
            <a:pPr defTabSz="112166">
              <a:defRPr sz="2240"/>
            </a:pPr>
            <a:r>
              <a:t>Carlisle.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lstStyle>
            <a:lvl1pPr>
              <a:buBlip>
                <a:blip r:embed="rId2"/>
              </a:buBlip>
              <a:defRPr sz="2900"/>
            </a:lvl1pPr>
          </a:lstStyle>
          <a:p>
            <a:r>
              <a:t>The opportunity to talk openly with loved ones,having received a terminal diagnosis, is often welcomed by patients who are keen to put their affairs in order and minimise the distress for their families and loved ones. These patients often benefit from having a DNACPR form</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prstGeom prst="rect">
            <a:avLst/>
          </a:prstGeom>
        </p:spPr>
        <p:txBody>
          <a:bodyPr/>
          <a:lstStyle/>
          <a:p>
            <a:r>
              <a:t>Journal </a:t>
            </a:r>
          </a:p>
        </p:txBody>
      </p:sp>
      <p:sp>
        <p:nvSpPr>
          <p:cNvPr id="149" name="Shape 149"/>
          <p:cNvSpPr>
            <a:spLocks noGrp="1"/>
          </p:cNvSpPr>
          <p:nvPr>
            <p:ph type="body" idx="1"/>
          </p:nvPr>
        </p:nvSpPr>
        <p:spPr>
          <a:prstGeom prst="rect">
            <a:avLst/>
          </a:prstGeom>
        </p:spPr>
        <p:txBody>
          <a:bodyPr/>
          <a:lstStyle>
            <a:lvl1pPr>
              <a:buBlip>
                <a:blip r:embed="rId2"/>
              </a:buBlip>
            </a:lvl1pPr>
          </a:lstStyle>
          <a:p>
            <a:r>
              <a:t>Assisting patients with MND to make decisions about their care. (International Journal of Palliative Nursing,2015)</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body" idx="1"/>
          </p:nvPr>
        </p:nvSpPr>
        <p:spPr>
          <a:prstGeom prst="rect">
            <a:avLst/>
          </a:prstGeom>
        </p:spPr>
        <p:txBody>
          <a:bodyPr/>
          <a:lstStyle>
            <a:lvl1pPr>
              <a:buBlip>
                <a:blip r:embed="rId2"/>
              </a:buBlip>
            </a:lvl1pPr>
          </a:lstStyle>
          <a:p>
            <a:r>
              <a:t>A more flexible approach focusing on the agenda set by the patient,underpinned by the therapeutic and trusting relationship, can avoid distress for the patient,while ensuring good care and the best outcome for the patient.</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prstGeom prst="rect">
            <a:avLst/>
          </a:prstGeom>
        </p:spPr>
        <p:txBody>
          <a:bodyPr/>
          <a:lstStyle>
            <a:lvl1pPr defTabSz="549148">
              <a:defRPr sz="6768"/>
            </a:lvl1pPr>
          </a:lstStyle>
          <a:p>
            <a:r>
              <a:t>Day care/Sunflower group</a:t>
            </a:r>
          </a:p>
        </p:txBody>
      </p:sp>
      <p:sp>
        <p:nvSpPr>
          <p:cNvPr id="154" name="Shape 154"/>
          <p:cNvSpPr>
            <a:spLocks noGrp="1"/>
          </p:cNvSpPr>
          <p:nvPr>
            <p:ph type="body" idx="1"/>
          </p:nvPr>
        </p:nvSpPr>
        <p:spPr>
          <a:prstGeom prst="rect">
            <a:avLst/>
          </a:prstGeom>
        </p:spPr>
        <p:txBody>
          <a:bodyPr/>
          <a:lstStyle>
            <a:lvl1pPr>
              <a:buBlip>
                <a:blip r:embed="rId2"/>
              </a:buBlip>
            </a:lvl1pPr>
          </a:lstStyle>
          <a:p>
            <a:r>
              <a:t>6 week programme is designed to help carers cope with some of the difficulties that result from supporting and caring, and provides an opportunity to meet other carers in a similar position</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lstStyle>
            <a:lvl1pPr defTabSz="560831">
              <a:defRPr sz="6911"/>
            </a:lvl1pPr>
          </a:lstStyle>
          <a:p>
            <a:r>
              <a:t>Management of Symptoms</a:t>
            </a:r>
          </a:p>
        </p:txBody>
      </p:sp>
      <p:sp>
        <p:nvSpPr>
          <p:cNvPr id="157" name="Shape 157"/>
          <p:cNvSpPr>
            <a:spLocks noGrp="1"/>
          </p:cNvSpPr>
          <p:nvPr>
            <p:ph type="body" idx="1"/>
          </p:nvPr>
        </p:nvSpPr>
        <p:spPr>
          <a:prstGeom prst="rect">
            <a:avLst/>
          </a:prstGeom>
        </p:spPr>
        <p:txBody>
          <a:bodyPr/>
          <a:lstStyle/>
          <a:p>
            <a:pPr>
              <a:buBlip>
                <a:blip r:embed="rId2"/>
              </a:buBlip>
            </a:pPr>
            <a:r>
              <a:t>How people respond to the disease will depend most significantly upon previous lifestyle and aspirations ( the loss of which can cause feelings of ‘bereavement’)</a:t>
            </a:r>
          </a:p>
          <a:p>
            <a:pPr>
              <a:buBlip>
                <a:blip r:embed="rId2"/>
              </a:buBlip>
            </a:pPr>
            <a:r>
              <a:t>Effective symptom control: Main goal.</a:t>
            </a:r>
          </a:p>
          <a:p>
            <a:pPr>
              <a:buBlip>
                <a:blip r:embed="rId2"/>
              </a:buBlip>
            </a:pPr>
            <a:r>
              <a:t>Support from multitude of services/MDT</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prstGeom prst="rect">
            <a:avLst/>
          </a:prstGeom>
        </p:spPr>
        <p:txBody>
          <a:bodyPr/>
          <a:lstStyle/>
          <a:p>
            <a:r>
              <a:t>Respiratory impairment</a:t>
            </a:r>
          </a:p>
        </p:txBody>
      </p:sp>
      <p:sp>
        <p:nvSpPr>
          <p:cNvPr id="160" name="Shape 160"/>
          <p:cNvSpPr>
            <a:spLocks noGrp="1"/>
          </p:cNvSpPr>
          <p:nvPr>
            <p:ph type="body" idx="1"/>
          </p:nvPr>
        </p:nvSpPr>
        <p:spPr>
          <a:prstGeom prst="rect">
            <a:avLst/>
          </a:prstGeom>
        </p:spPr>
        <p:txBody>
          <a:bodyPr/>
          <a:lstStyle/>
          <a:p>
            <a:pPr marL="446404" indent="-446404" defTabSz="554990">
              <a:spcBef>
                <a:spcPts val="2800"/>
              </a:spcBef>
              <a:buBlip>
                <a:blip r:embed="rId2"/>
              </a:buBlip>
              <a:defRPr sz="3609"/>
            </a:pPr>
            <a:r>
              <a:t>Episodes of dyspnoea and anxiety may respond to the use of Benzodiazepines and Opioids.</a:t>
            </a:r>
          </a:p>
          <a:p>
            <a:pPr marL="446404" indent="-446404" defTabSz="554990">
              <a:spcBef>
                <a:spcPts val="2800"/>
              </a:spcBef>
              <a:buBlip>
                <a:blip r:embed="rId2"/>
              </a:buBlip>
              <a:defRPr sz="3609"/>
            </a:pPr>
            <a:r>
              <a:t>Just in case kit to alleviate fear associated with dyspnoea,choking and panic.</a:t>
            </a:r>
          </a:p>
          <a:p>
            <a:pPr marL="446404" indent="-446404" defTabSz="554990">
              <a:spcBef>
                <a:spcPts val="2800"/>
              </a:spcBef>
              <a:buBlip>
                <a:blip r:embed="rId2"/>
              </a:buBlip>
              <a:defRPr sz="3609"/>
            </a:pPr>
            <a:r>
              <a:t>Positioning of the patient is crucial to reduce pressure on the diaphragm from abdominal organs.( 10% head up tilt/sitting up)</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p>
            <a:r>
              <a:t>chocking</a:t>
            </a:r>
          </a:p>
        </p:txBody>
      </p:sp>
      <p:sp>
        <p:nvSpPr>
          <p:cNvPr id="163" name="Shape 163"/>
          <p:cNvSpPr>
            <a:spLocks noGrp="1"/>
          </p:cNvSpPr>
          <p:nvPr>
            <p:ph type="body" idx="1"/>
          </p:nvPr>
        </p:nvSpPr>
        <p:spPr>
          <a:prstGeom prst="rect">
            <a:avLst/>
          </a:prstGeom>
        </p:spPr>
        <p:txBody>
          <a:bodyPr/>
          <a:lstStyle/>
          <a:p>
            <a:pPr>
              <a:buBlip>
                <a:blip r:embed="rId2"/>
              </a:buBlip>
            </a:pPr>
            <a:r>
              <a:t>Death through chocking in MND is extremely rare.</a:t>
            </a:r>
          </a:p>
          <a:p>
            <a:pPr>
              <a:buBlip>
                <a:blip r:embed="rId2"/>
              </a:buBlip>
            </a:pPr>
            <a:r>
              <a:t>The word ‘Chocking’ misused in the context of MND, invoking feelings of feared anxiety in patients and carers</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prstGeom prst="rect">
            <a:avLst/>
          </a:prstGeom>
        </p:spPr>
        <p:txBody>
          <a:bodyPr/>
          <a:lstStyle/>
          <a:p>
            <a:r>
              <a:t>Sialorrhoea</a:t>
            </a:r>
          </a:p>
        </p:txBody>
      </p:sp>
      <p:sp>
        <p:nvSpPr>
          <p:cNvPr id="166" name="Shape 166"/>
          <p:cNvSpPr>
            <a:spLocks noGrp="1"/>
          </p:cNvSpPr>
          <p:nvPr>
            <p:ph type="body" idx="1"/>
          </p:nvPr>
        </p:nvSpPr>
        <p:spPr>
          <a:prstGeom prst="rect">
            <a:avLst/>
          </a:prstGeom>
        </p:spPr>
        <p:txBody>
          <a:bodyPr/>
          <a:lstStyle/>
          <a:p>
            <a:pPr>
              <a:buBlip>
                <a:blip r:embed="rId2"/>
              </a:buBlip>
            </a:pPr>
            <a:r>
              <a:t>Result of impaired swallowing or poor lip seal.</a:t>
            </a:r>
          </a:p>
          <a:p>
            <a:pPr>
              <a:buBlip>
                <a:blip r:embed="rId2"/>
              </a:buBlip>
            </a:pPr>
            <a:r>
              <a:t>Distressing/Embarrassing- With draw from the society.</a:t>
            </a:r>
          </a:p>
          <a:p>
            <a:pPr>
              <a:buBlip>
                <a:blip r:embed="rId2"/>
              </a:buBlip>
            </a:pPr>
            <a:r>
              <a:t>Can also lead to aspiration-Chest infection.</a:t>
            </a:r>
          </a:p>
          <a:p>
            <a:pPr>
              <a:buBlip>
                <a:blip r:embed="rId2"/>
              </a:buBlip>
            </a:pPr>
            <a:r>
              <a:t>Anticholinergics+ Non pharmacological interventions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prstGeom prst="rect">
            <a:avLst/>
          </a:prstGeom>
        </p:spPr>
        <p:txBody>
          <a:bodyPr/>
          <a:lstStyle/>
          <a:p>
            <a:r>
              <a:t>Nutrition</a:t>
            </a:r>
          </a:p>
        </p:txBody>
      </p:sp>
      <p:sp>
        <p:nvSpPr>
          <p:cNvPr id="169" name="Shape 169"/>
          <p:cNvSpPr>
            <a:spLocks noGrp="1"/>
          </p:cNvSpPr>
          <p:nvPr>
            <p:ph type="body" idx="1"/>
          </p:nvPr>
        </p:nvSpPr>
        <p:spPr>
          <a:prstGeom prst="rect">
            <a:avLst/>
          </a:prstGeom>
        </p:spPr>
        <p:txBody>
          <a:bodyPr/>
          <a:lstStyle/>
          <a:p>
            <a:pPr marL="460502" indent="-460502" defTabSz="572516">
              <a:spcBef>
                <a:spcPts val="2900"/>
              </a:spcBef>
              <a:buBlip>
                <a:blip r:embed="rId2"/>
              </a:buBlip>
              <a:defRPr sz="3724"/>
            </a:pPr>
            <a:r>
              <a:t>Reduced upper body strength and dexterity can lead to difficulties with eating and drinking.</a:t>
            </a:r>
          </a:p>
          <a:p>
            <a:pPr marL="460502" indent="-460502" defTabSz="572516">
              <a:spcBef>
                <a:spcPts val="2900"/>
              </a:spcBef>
              <a:buBlip>
                <a:blip r:embed="rId2"/>
              </a:buBlip>
              <a:defRPr sz="3724"/>
            </a:pPr>
            <a:r>
              <a:t>Support from SALT for assessment and intervention.</a:t>
            </a:r>
          </a:p>
          <a:p>
            <a:pPr marL="460502" indent="-460502" defTabSz="572516">
              <a:spcBef>
                <a:spcPts val="2900"/>
              </a:spcBef>
              <a:buBlip>
                <a:blip r:embed="rId2"/>
              </a:buBlip>
              <a:defRPr sz="3724"/>
            </a:pPr>
            <a:r>
              <a:t>If PEG tube needs to be considered ,patients FVC should be greater than 50%.</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prstGeom prst="rect">
            <a:avLst/>
          </a:prstGeom>
        </p:spPr>
        <p:txBody>
          <a:bodyPr/>
          <a:lstStyle/>
          <a:p>
            <a:r>
              <a:t>Mobility</a:t>
            </a:r>
          </a:p>
        </p:txBody>
      </p:sp>
      <p:sp>
        <p:nvSpPr>
          <p:cNvPr id="172" name="Shape 172"/>
          <p:cNvSpPr>
            <a:spLocks noGrp="1"/>
          </p:cNvSpPr>
          <p:nvPr>
            <p:ph type="body" idx="1"/>
          </p:nvPr>
        </p:nvSpPr>
        <p:spPr>
          <a:prstGeom prst="rect">
            <a:avLst/>
          </a:prstGeom>
        </p:spPr>
        <p:txBody>
          <a:bodyPr/>
          <a:lstStyle/>
          <a:p>
            <a:pPr>
              <a:buBlip>
                <a:blip r:embed="rId2"/>
              </a:buBlip>
            </a:pPr>
            <a:r>
              <a:t>Muscle wasting &amp;weakness-leads to impaired mobility, repeated falls and risk of injury-wheel chair/specialised seating systems.</a:t>
            </a:r>
          </a:p>
          <a:p>
            <a:pPr>
              <a:buBlip>
                <a:blip r:embed="rId2"/>
              </a:buBlip>
            </a:pPr>
            <a:r>
              <a:t>Anti spasmodics and physiotherapy may reduce stiffness and spasticity.</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3.png"/>
          <p:cNvPicPr>
            <a:picLocks noGrp="1" noChangeAspect="1"/>
          </p:cNvPicPr>
          <p:nvPr>
            <p:ph type="pic" idx="13"/>
          </p:nvPr>
        </p:nvPicPr>
        <p:blipFill>
          <a:blip r:embed="rId2">
            <a:extLst/>
          </a:blip>
          <a:stretch>
            <a:fillRect/>
          </a:stretch>
        </p:blipFill>
        <p:spPr>
          <a:xfrm>
            <a:off x="1523007" y="1370624"/>
            <a:ext cx="9969501" cy="5257803"/>
          </a:xfrm>
          <a:prstGeom prst="rect">
            <a:avLst/>
          </a:prstGeom>
        </p:spPr>
      </p:pic>
      <p:sp>
        <p:nvSpPr>
          <p:cNvPr id="123" name="Shape 123"/>
          <p:cNvSpPr>
            <a:spLocks noGrp="1"/>
          </p:cNvSpPr>
          <p:nvPr>
            <p:ph type="title"/>
          </p:nvPr>
        </p:nvSpPr>
        <p:spPr>
          <a:prstGeom prst="rect">
            <a:avLst/>
          </a:prstGeom>
        </p:spPr>
        <p:txBody>
          <a:bodyPr/>
          <a:lstStyle>
            <a:lvl1pPr defTabSz="484886">
              <a:defRPr sz="5900"/>
            </a:lvl1pPr>
          </a:lstStyle>
          <a:p>
            <a:r>
              <a:t>Myth No.1</a:t>
            </a:r>
          </a:p>
        </p:txBody>
      </p:sp>
      <p:sp>
        <p:nvSpPr>
          <p:cNvPr id="124" name="Shape 124"/>
          <p:cNvSpPr>
            <a:spLocks noGrp="1"/>
          </p:cNvSpPr>
          <p:nvPr>
            <p:ph type="body" sz="quarter" idx="1"/>
          </p:nvPr>
        </p:nvSpPr>
        <p:spPr>
          <a:prstGeom prst="rect">
            <a:avLst/>
          </a:prstGeom>
        </p:spPr>
        <p:txBody>
          <a:bodyPr/>
          <a:lstStyle/>
          <a:p>
            <a:r>
              <a:t>Palliative care equates to End of Life Care</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body" idx="1"/>
          </p:nvPr>
        </p:nvSpPr>
        <p:spPr>
          <a:prstGeom prst="rect">
            <a:avLst/>
          </a:prstGeom>
        </p:spPr>
        <p:txBody>
          <a:bodyPr/>
          <a:lstStyle>
            <a:lvl1pPr>
              <a:buBlip>
                <a:blip r:embed="rId2"/>
              </a:buBlip>
            </a:lvl1pPr>
          </a:lstStyle>
          <a:p>
            <a:r>
              <a:t>42 year old lady diagnosed with MND, complains of severe abdominal pain, which started around the umbilicus and travelled towards the right lilac fossa. She has associated vomiting. What is the possible diagnosis?</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prstGeom prst="rect">
            <a:avLst/>
          </a:prstGeom>
        </p:spPr>
        <p:txBody>
          <a:bodyPr/>
          <a:lstStyle/>
          <a:p>
            <a:r>
              <a:t>Pain</a:t>
            </a:r>
          </a:p>
        </p:txBody>
      </p:sp>
      <p:sp>
        <p:nvSpPr>
          <p:cNvPr id="177" name="Shape 177"/>
          <p:cNvSpPr>
            <a:spLocks noGrp="1"/>
          </p:cNvSpPr>
          <p:nvPr>
            <p:ph type="body" idx="1"/>
          </p:nvPr>
        </p:nvSpPr>
        <p:spPr>
          <a:prstGeom prst="rect">
            <a:avLst/>
          </a:prstGeom>
        </p:spPr>
        <p:txBody>
          <a:bodyPr/>
          <a:lstStyle/>
          <a:p>
            <a:pPr>
              <a:buBlip>
                <a:blip r:embed="rId2"/>
              </a:buBlip>
            </a:pPr>
            <a:r>
              <a:t>Range of factors</a:t>
            </a:r>
          </a:p>
          <a:p>
            <a:pPr>
              <a:buBlip>
                <a:blip r:embed="rId2"/>
              </a:buBlip>
            </a:pPr>
            <a:r>
              <a:t>Immobility, Pressure on the skin &amp;joint stiffness.</a:t>
            </a:r>
          </a:p>
          <a:p>
            <a:pPr>
              <a:buBlip>
                <a:blip r:embed="rId2"/>
              </a:buBlip>
            </a:pPr>
            <a:r>
              <a:t>According to WHO analgesic ladder. </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prstGeom prst="rect">
            <a:avLst/>
          </a:prstGeom>
        </p:spPr>
        <p:txBody>
          <a:bodyPr/>
          <a:lstStyle/>
          <a:p>
            <a:r>
              <a:t>cognition</a:t>
            </a:r>
          </a:p>
        </p:txBody>
      </p:sp>
      <p:sp>
        <p:nvSpPr>
          <p:cNvPr id="180" name="Shape 180"/>
          <p:cNvSpPr>
            <a:spLocks noGrp="1"/>
          </p:cNvSpPr>
          <p:nvPr>
            <p:ph type="body" idx="1"/>
          </p:nvPr>
        </p:nvSpPr>
        <p:spPr>
          <a:prstGeom prst="rect">
            <a:avLst/>
          </a:prstGeom>
        </p:spPr>
        <p:txBody>
          <a:bodyPr/>
          <a:lstStyle/>
          <a:p>
            <a:pPr marL="375920" indent="-375920" defTabSz="467359">
              <a:spcBef>
                <a:spcPts val="2400"/>
              </a:spcBef>
              <a:buBlip>
                <a:blip r:embed="rId2"/>
              </a:buBlip>
              <a:defRPr sz="3040"/>
            </a:pPr>
            <a:r>
              <a:t>Around 35% experience mild cognitive change-affect executive functions like planning, decision making.</a:t>
            </a:r>
          </a:p>
          <a:p>
            <a:pPr marL="375920" indent="-375920" defTabSz="467359">
              <a:spcBef>
                <a:spcPts val="2400"/>
              </a:spcBef>
              <a:buBlip>
                <a:blip r:embed="rId2"/>
              </a:buBlip>
              <a:defRPr sz="3040"/>
            </a:pPr>
            <a:r>
              <a:t>A further 15% show signs of front temporal dementia, which results in behavioural changes.</a:t>
            </a:r>
          </a:p>
          <a:p>
            <a:pPr marL="375920" indent="-375920" defTabSz="467359">
              <a:spcBef>
                <a:spcPts val="2400"/>
              </a:spcBef>
              <a:buBlip>
                <a:blip r:embed="rId2"/>
              </a:buBlip>
              <a:defRPr sz="3040"/>
            </a:pPr>
            <a:r>
              <a:t>Thought generation, word finding, planning, learning new activities and concentration are affected.</a:t>
            </a:r>
          </a:p>
          <a:p>
            <a:pPr marL="375920" indent="-375920" defTabSz="467359">
              <a:spcBef>
                <a:spcPts val="2400"/>
              </a:spcBef>
              <a:buBlip>
                <a:blip r:embed="rId2"/>
              </a:buBlip>
              <a:defRPr sz="3040"/>
            </a:pPr>
            <a:r>
              <a:t>Areas of deficit identified and suitable strategies to be developed.</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p>
            <a:r>
              <a:t>continence</a:t>
            </a:r>
          </a:p>
        </p:txBody>
      </p:sp>
      <p:sp>
        <p:nvSpPr>
          <p:cNvPr id="183" name="Shape 183"/>
          <p:cNvSpPr>
            <a:spLocks noGrp="1"/>
          </p:cNvSpPr>
          <p:nvPr>
            <p:ph type="body" idx="1"/>
          </p:nvPr>
        </p:nvSpPr>
        <p:spPr>
          <a:prstGeom prst="rect">
            <a:avLst/>
          </a:prstGeom>
        </p:spPr>
        <p:txBody>
          <a:bodyPr/>
          <a:lstStyle/>
          <a:p>
            <a:pPr>
              <a:buBlip>
                <a:blip r:embed="rId2"/>
              </a:buBlip>
            </a:pPr>
            <a:r>
              <a:t>constipation due to various factors.</a:t>
            </a:r>
          </a:p>
          <a:p>
            <a:pPr>
              <a:buBlip>
                <a:blip r:embed="rId2"/>
              </a:buBlip>
            </a:pPr>
            <a:r>
              <a:t>risk of UTI- can be detrimental.</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prstGeom prst="rect">
            <a:avLst/>
          </a:prstGeom>
        </p:spPr>
        <p:txBody>
          <a:bodyPr/>
          <a:lstStyle>
            <a:lvl1pPr defTabSz="572516">
              <a:defRPr sz="7056"/>
            </a:lvl1pPr>
          </a:lstStyle>
          <a:p>
            <a:r>
              <a:t>communication difficulties</a:t>
            </a:r>
          </a:p>
        </p:txBody>
      </p:sp>
      <p:sp>
        <p:nvSpPr>
          <p:cNvPr id="186" name="Shape 186"/>
          <p:cNvSpPr>
            <a:spLocks noGrp="1"/>
          </p:cNvSpPr>
          <p:nvPr>
            <p:ph type="body" idx="1"/>
          </p:nvPr>
        </p:nvSpPr>
        <p:spPr>
          <a:prstGeom prst="rect">
            <a:avLst/>
          </a:prstGeom>
        </p:spPr>
        <p:txBody>
          <a:bodyPr/>
          <a:lstStyle/>
          <a:p>
            <a:pPr>
              <a:buBlip>
                <a:blip r:embed="rId2"/>
              </a:buBlip>
            </a:pPr>
            <a:r>
              <a:t>distressing to loose voice</a:t>
            </a:r>
          </a:p>
          <a:p>
            <a:pPr>
              <a:buBlip>
                <a:blip r:embed="rId2"/>
              </a:buBlip>
            </a:pPr>
            <a:r>
              <a:t>as a result of increased bulbar muscle involvement and reduced respiratory function.</a:t>
            </a:r>
          </a:p>
          <a:p>
            <a:pPr>
              <a:buBlip>
                <a:blip r:embed="rId2"/>
              </a:buBlip>
            </a:pPr>
            <a:r>
              <a:t>voice banking- synthetic version.</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prstGeom prst="rect">
            <a:avLst/>
          </a:prstGeom>
        </p:spPr>
        <p:txBody>
          <a:bodyPr/>
          <a:lstStyle/>
          <a:p>
            <a:r>
              <a:t>Emotional Lability</a:t>
            </a:r>
          </a:p>
        </p:txBody>
      </p:sp>
      <p:sp>
        <p:nvSpPr>
          <p:cNvPr id="189" name="Shape 189"/>
          <p:cNvSpPr>
            <a:spLocks noGrp="1"/>
          </p:cNvSpPr>
          <p:nvPr>
            <p:ph type="body" idx="1"/>
          </p:nvPr>
        </p:nvSpPr>
        <p:spPr>
          <a:prstGeom prst="rect">
            <a:avLst/>
          </a:prstGeom>
        </p:spPr>
        <p:txBody>
          <a:bodyPr/>
          <a:lstStyle>
            <a:lvl1pPr>
              <a:buBlip>
                <a:blip r:embed="rId2"/>
              </a:buBlip>
            </a:lvl1pPr>
          </a:lstStyle>
          <a:p>
            <a:r>
              <a:t>65 year old man diagnosed with MND attends the day hospice. Many a times he laughs uncontrollably. It could sometimes sound inappropriate and he is left embarrassed. How would you treat it?</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prstGeom prst="rect">
            <a:avLst/>
          </a:prstGeom>
        </p:spPr>
        <p:txBody>
          <a:bodyPr/>
          <a:lstStyle/>
          <a:p>
            <a:r>
              <a:t>Emotional Lability</a:t>
            </a:r>
          </a:p>
        </p:txBody>
      </p:sp>
      <p:sp>
        <p:nvSpPr>
          <p:cNvPr id="192" name="Shape 192"/>
          <p:cNvSpPr>
            <a:spLocks noGrp="1"/>
          </p:cNvSpPr>
          <p:nvPr>
            <p:ph type="body" idx="1"/>
          </p:nvPr>
        </p:nvSpPr>
        <p:spPr>
          <a:prstGeom prst="rect">
            <a:avLst/>
          </a:prstGeom>
        </p:spPr>
        <p:txBody>
          <a:bodyPr/>
          <a:lstStyle/>
          <a:p>
            <a:pPr>
              <a:buBlip>
                <a:blip r:embed="rId2"/>
              </a:buBlip>
            </a:pPr>
            <a:r>
              <a:t>Pseudo bulbar effect- laughs or cries easily.</a:t>
            </a:r>
          </a:p>
          <a:p>
            <a:pPr>
              <a:buBlip>
                <a:blip r:embed="rId2"/>
              </a:buBlip>
            </a:pPr>
            <a:r>
              <a:t>Need to be reassured that it is a symptom of the disease and not a sign of cognitive involvement.</a:t>
            </a:r>
          </a:p>
          <a:p>
            <a:pPr>
              <a:buBlip>
                <a:blip r:embed="rId2"/>
              </a:buBlip>
            </a:pPr>
            <a:r>
              <a:t>Fluoxetine .</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prstGeom prst="rect">
            <a:avLst/>
          </a:prstGeom>
        </p:spPr>
        <p:txBody>
          <a:bodyPr/>
          <a:lstStyle/>
          <a:p>
            <a:r>
              <a:t>work &amp;finance</a:t>
            </a:r>
          </a:p>
        </p:txBody>
      </p:sp>
      <p:sp>
        <p:nvSpPr>
          <p:cNvPr id="195" name="Shape 195"/>
          <p:cNvSpPr>
            <a:spLocks noGrp="1"/>
          </p:cNvSpPr>
          <p:nvPr>
            <p:ph type="body" idx="1"/>
          </p:nvPr>
        </p:nvSpPr>
        <p:spPr>
          <a:prstGeom prst="rect">
            <a:avLst/>
          </a:prstGeom>
        </p:spPr>
        <p:txBody>
          <a:bodyPr/>
          <a:lstStyle/>
          <a:p>
            <a:pPr>
              <a:buBlip>
                <a:blip r:embed="rId2"/>
              </a:buBlip>
            </a:pPr>
            <a:r>
              <a:t>Increasing disability can lead to loss of self esteem, increased frustration and fears about finances</a:t>
            </a:r>
          </a:p>
          <a:p>
            <a:pPr>
              <a:buBlip>
                <a:blip r:embed="rId2"/>
              </a:buBlip>
            </a:pPr>
            <a:r>
              <a:t>PIP/ Attendance allowance- Non means tested.</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prstGeom prst="rect">
            <a:avLst/>
          </a:prstGeom>
        </p:spPr>
        <p:txBody>
          <a:bodyPr/>
          <a:lstStyle/>
          <a:p>
            <a:r>
              <a:t>End of Life care</a:t>
            </a:r>
          </a:p>
        </p:txBody>
      </p:sp>
      <p:sp>
        <p:nvSpPr>
          <p:cNvPr id="198" name="Shape 198"/>
          <p:cNvSpPr>
            <a:spLocks noGrp="1"/>
          </p:cNvSpPr>
          <p:nvPr>
            <p:ph type="body" idx="1"/>
          </p:nvPr>
        </p:nvSpPr>
        <p:spPr>
          <a:prstGeom prst="rect">
            <a:avLst/>
          </a:prstGeom>
        </p:spPr>
        <p:txBody>
          <a:bodyPr/>
          <a:lstStyle/>
          <a:p>
            <a:pPr>
              <a:buBlip>
                <a:blip r:embed="rId2"/>
              </a:buBlip>
            </a:pPr>
            <a:r>
              <a:t>Important to recognise the terminal stages.</a:t>
            </a:r>
          </a:p>
          <a:p>
            <a:pPr>
              <a:buBlip>
                <a:blip r:embed="rId2"/>
              </a:buBlip>
            </a:pPr>
            <a:r>
              <a:t>May need medications via syringe driver/ Just in case medications.</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lvl1pPr defTabSz="414781">
              <a:defRPr sz="5112"/>
            </a:lvl1pPr>
          </a:lstStyle>
          <a:p>
            <a:r>
              <a:t>social services homeware for people with MND</a:t>
            </a:r>
          </a:p>
        </p:txBody>
      </p:sp>
      <p:sp>
        <p:nvSpPr>
          <p:cNvPr id="201" name="Shape 201"/>
          <p:cNvSpPr>
            <a:spLocks noGrp="1"/>
          </p:cNvSpPr>
          <p:nvPr>
            <p:ph type="body" idx="1"/>
          </p:nvPr>
        </p:nvSpPr>
        <p:spPr>
          <a:prstGeom prst="rect">
            <a:avLst/>
          </a:prstGeom>
        </p:spPr>
        <p:txBody>
          <a:bodyPr/>
          <a:lstStyle/>
          <a:p>
            <a:pPr marL="408812" indent="-408812" defTabSz="508254">
              <a:spcBef>
                <a:spcPts val="2600"/>
              </a:spcBef>
              <a:buBlip>
                <a:blip r:embed="rId2"/>
              </a:buBlip>
              <a:defRPr sz="3306"/>
            </a:pPr>
            <a:r>
              <a:t>SW at the hospice.</a:t>
            </a:r>
          </a:p>
          <a:p>
            <a:pPr marL="408812" indent="-408812" defTabSz="508254">
              <a:spcBef>
                <a:spcPts val="2600"/>
              </a:spcBef>
              <a:buBlip>
                <a:blip r:embed="rId2"/>
              </a:buBlip>
              <a:defRPr sz="3306"/>
            </a:pPr>
            <a:r>
              <a:t>Many patients do not access this service.</a:t>
            </a:r>
          </a:p>
          <a:p>
            <a:pPr marL="408812" indent="-408812" defTabSz="508254">
              <a:spcBef>
                <a:spcPts val="2600"/>
              </a:spcBef>
              <a:buBlip>
                <a:blip r:embed="rId2"/>
              </a:buBlip>
              <a:defRPr sz="3306"/>
            </a:pPr>
            <a:r>
              <a:t>Internal issues: Retaining control &amp; normality within the home.</a:t>
            </a:r>
          </a:p>
          <a:p>
            <a:pPr marL="408812" indent="-408812" defTabSz="508254">
              <a:spcBef>
                <a:spcPts val="2600"/>
              </a:spcBef>
              <a:buBlip>
                <a:blip r:embed="rId2"/>
              </a:buBlip>
              <a:defRPr sz="3306"/>
            </a:pPr>
            <a:r>
              <a:t>External issues: Limited understanding of the disease amongst service providers and the lack of awareness of service entitlement amongst patients and carers.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4.png"/>
          <p:cNvPicPr>
            <a:picLocks noGrp="1" noChangeAspect="1"/>
          </p:cNvPicPr>
          <p:nvPr>
            <p:ph type="pic" idx="13"/>
          </p:nvPr>
        </p:nvPicPr>
        <p:blipFill>
          <a:blip r:embed="rId2">
            <a:extLst/>
          </a:blip>
          <a:stretch>
            <a:fillRect/>
          </a:stretch>
        </p:blipFill>
        <p:spPr>
          <a:xfrm>
            <a:off x="1523007" y="1370624"/>
            <a:ext cx="9969501" cy="5257803"/>
          </a:xfrm>
          <a:prstGeom prst="rect">
            <a:avLst/>
          </a:prstGeom>
        </p:spPr>
      </p:pic>
      <p:sp>
        <p:nvSpPr>
          <p:cNvPr id="127" name="Shape 127"/>
          <p:cNvSpPr>
            <a:spLocks noGrp="1"/>
          </p:cNvSpPr>
          <p:nvPr>
            <p:ph type="title"/>
          </p:nvPr>
        </p:nvSpPr>
        <p:spPr>
          <a:prstGeom prst="rect">
            <a:avLst/>
          </a:prstGeom>
        </p:spPr>
        <p:txBody>
          <a:bodyPr/>
          <a:lstStyle>
            <a:lvl1pPr defTabSz="484886">
              <a:defRPr sz="5900"/>
            </a:lvl1pPr>
          </a:lstStyle>
          <a:p>
            <a:r>
              <a:t>Myth No:2</a:t>
            </a:r>
          </a:p>
        </p:txBody>
      </p:sp>
      <p:sp>
        <p:nvSpPr>
          <p:cNvPr id="128" name="Shape 128"/>
          <p:cNvSpPr>
            <a:spLocks noGrp="1"/>
          </p:cNvSpPr>
          <p:nvPr>
            <p:ph type="body" sz="quarter" idx="1"/>
          </p:nvPr>
        </p:nvSpPr>
        <p:spPr>
          <a:prstGeom prst="rect">
            <a:avLst/>
          </a:prstGeom>
        </p:spPr>
        <p:txBody>
          <a:bodyPr/>
          <a:lstStyle/>
          <a:p>
            <a:r>
              <a:t>Hospice is a one way ticket.</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prstGeom prst="rect">
            <a:avLst/>
          </a:prstGeom>
        </p:spPr>
        <p:txBody>
          <a:bodyPr/>
          <a:lstStyle/>
          <a:p>
            <a:r>
              <a:t>Staff support</a:t>
            </a:r>
          </a:p>
        </p:txBody>
      </p:sp>
      <p:sp>
        <p:nvSpPr>
          <p:cNvPr id="204" name="Shape 204"/>
          <p:cNvSpPr>
            <a:spLocks noGrp="1"/>
          </p:cNvSpPr>
          <p:nvPr>
            <p:ph type="body" idx="1"/>
          </p:nvPr>
        </p:nvSpPr>
        <p:spPr>
          <a:prstGeom prst="rect">
            <a:avLst/>
          </a:prstGeom>
        </p:spPr>
        <p:txBody>
          <a:bodyPr/>
          <a:lstStyle/>
          <a:p>
            <a:pPr marL="399415" indent="-399415" defTabSz="496570">
              <a:spcBef>
                <a:spcPts val="2500"/>
              </a:spcBef>
              <a:buBlip>
                <a:blip r:embed="rId2"/>
              </a:buBlip>
              <a:defRPr sz="3230"/>
            </a:pPr>
            <a:r>
              <a:t>Frustrations and difficulties inherent in working with people with such a distressing illness. Staff need support for several reasons</a:t>
            </a:r>
          </a:p>
          <a:p>
            <a:pPr marL="399415" indent="-399415" defTabSz="496570">
              <a:spcBef>
                <a:spcPts val="2500"/>
              </a:spcBef>
              <a:buBlip>
                <a:blip r:embed="rId2"/>
              </a:buBlip>
              <a:defRPr sz="3230"/>
            </a:pPr>
            <a:r>
              <a:t>heavy and time consuming burden of physical care.</a:t>
            </a:r>
          </a:p>
          <a:p>
            <a:pPr marL="399415" indent="-399415" defTabSz="496570">
              <a:spcBef>
                <a:spcPts val="2500"/>
              </a:spcBef>
              <a:buBlip>
                <a:blip r:embed="rId2"/>
              </a:buBlip>
              <a:defRPr sz="3230"/>
            </a:pPr>
            <a:r>
              <a:t>Being the butt of patient’s frustrations at not being able to help themselves can be personally demoralising if not interpreted within the correct context.</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title"/>
          </p:nvPr>
        </p:nvSpPr>
        <p:spPr>
          <a:prstGeom prst="rect">
            <a:avLst/>
          </a:prstGeom>
        </p:spPr>
        <p:txBody>
          <a:bodyPr/>
          <a:lstStyle/>
          <a:p>
            <a:r>
              <a:t>Remember the Myth</a:t>
            </a:r>
          </a:p>
        </p:txBody>
      </p:sp>
      <p:sp>
        <p:nvSpPr>
          <p:cNvPr id="207" name="Shape 207"/>
          <p:cNvSpPr>
            <a:spLocks noGrp="1"/>
          </p:cNvSpPr>
          <p:nvPr>
            <p:ph type="body" idx="1"/>
          </p:nvPr>
        </p:nvSpPr>
        <p:spPr>
          <a:prstGeom prst="rect">
            <a:avLst/>
          </a:prstGeom>
        </p:spPr>
        <p:txBody>
          <a:bodyPr/>
          <a:lstStyle>
            <a:lvl1pPr>
              <a:buBlip>
                <a:blip r:embed="rId2"/>
              </a:buBlip>
            </a:lvl1pPr>
          </a:lstStyle>
          <a:p>
            <a:r>
              <a:t>Consider referral to Specialist Palliative care team for people with current or anticipated significant or complex needs, e.g., psychological or social distress, troublesome or rapidly progressing symptoms ,complex future care planning needs and for End of Life care.</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p:cNvSpPr>
          <p:nvPr>
            <p:ph type="title"/>
          </p:nvPr>
        </p:nvSpPr>
        <p:spPr>
          <a:prstGeom prst="rect">
            <a:avLst/>
          </a:prstGeom>
        </p:spPr>
        <p:txBody>
          <a:bodyPr/>
          <a:lstStyle/>
          <a:p>
            <a:r>
              <a:t>useful contact numbers</a:t>
            </a:r>
          </a:p>
        </p:txBody>
      </p:sp>
      <p:sp>
        <p:nvSpPr>
          <p:cNvPr id="210" name="Shape 210"/>
          <p:cNvSpPr>
            <a:spLocks noGrp="1"/>
          </p:cNvSpPr>
          <p:nvPr>
            <p:ph type="body" idx="1"/>
          </p:nvPr>
        </p:nvSpPr>
        <p:spPr>
          <a:prstGeom prst="rect">
            <a:avLst/>
          </a:prstGeom>
        </p:spPr>
        <p:txBody>
          <a:bodyPr/>
          <a:lstStyle/>
          <a:p>
            <a:pPr>
              <a:buBlip>
                <a:blip r:embed="rId2"/>
              </a:buBlip>
            </a:pPr>
            <a:r>
              <a:t>Eden Valley Hospice(EVH): 01228 810801</a:t>
            </a:r>
          </a:p>
          <a:p>
            <a:pPr>
              <a:buBlip>
                <a:blip r:embed="rId2"/>
              </a:buBlip>
            </a:pPr>
            <a:r>
              <a:t>Medical Secretary:01228 608248</a:t>
            </a:r>
          </a:p>
          <a:p>
            <a:pPr>
              <a:buBlip>
                <a:blip r:embed="rId2"/>
              </a:buBlip>
            </a:pPr>
            <a:r>
              <a:t>Community Nurse Specialists: 01228 602098</a:t>
            </a:r>
          </a:p>
          <a:p>
            <a:pPr>
              <a:buBlip>
                <a:blip r:embed="rId2"/>
              </a:buBlip>
            </a:pPr>
            <a:r>
              <a:t>Day Hospice/ Sunflower group: 01228 817623</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prstGeom prst="rect">
            <a:avLst/>
          </a:prstGeom>
        </p:spPr>
        <p:txBody>
          <a:bodyPr/>
          <a:lstStyle/>
          <a:p>
            <a:r>
              <a:t>Reference</a:t>
            </a:r>
          </a:p>
        </p:txBody>
      </p:sp>
      <p:sp>
        <p:nvSpPr>
          <p:cNvPr id="213" name="Shape 213"/>
          <p:cNvSpPr>
            <a:spLocks noGrp="1"/>
          </p:cNvSpPr>
          <p:nvPr>
            <p:ph type="body" idx="1"/>
          </p:nvPr>
        </p:nvSpPr>
        <p:spPr>
          <a:prstGeom prst="rect">
            <a:avLst/>
          </a:prstGeom>
        </p:spPr>
        <p:txBody>
          <a:bodyPr/>
          <a:lstStyle/>
          <a:p>
            <a:pPr marL="286638" indent="-286638" defTabSz="356362">
              <a:spcBef>
                <a:spcPts val="1800"/>
              </a:spcBef>
              <a:buBlip>
                <a:blip r:embed="rId2"/>
              </a:buBlip>
              <a:defRPr sz="2318"/>
            </a:pPr>
            <a:r>
              <a:t>Palliative care in MS and MND, British Journal of Hospital Medicine, Jan 2010, Vol71</a:t>
            </a:r>
          </a:p>
          <a:p>
            <a:pPr marL="286638" indent="-286638" defTabSz="356362">
              <a:spcBef>
                <a:spcPts val="1800"/>
              </a:spcBef>
              <a:buBlip>
                <a:blip r:embed="rId2"/>
              </a:buBlip>
              <a:defRPr sz="2318"/>
            </a:pPr>
            <a:r>
              <a:t>Hospice care in MND, Nursing standard, Vol9,1994</a:t>
            </a:r>
          </a:p>
          <a:p>
            <a:pPr marL="286638" indent="-286638" defTabSz="356362">
              <a:spcBef>
                <a:spcPts val="1800"/>
              </a:spcBef>
              <a:buBlip>
                <a:blip r:embed="rId2"/>
              </a:buBlip>
              <a:defRPr sz="2318"/>
            </a:pPr>
            <a:r>
              <a:t>Assisting patients with MND to make decisions about their care, International journal of Palliative Nursing, 2015, vol 21.</a:t>
            </a:r>
          </a:p>
          <a:p>
            <a:pPr marL="286638" indent="-286638" defTabSz="356362">
              <a:spcBef>
                <a:spcPts val="1800"/>
              </a:spcBef>
              <a:buBlip>
                <a:blip r:embed="rId2"/>
              </a:buBlip>
              <a:defRPr sz="2318"/>
            </a:pPr>
            <a:r>
              <a:t>Social services home care for people with MND:why such services are refused?</a:t>
            </a:r>
          </a:p>
          <a:p>
            <a:pPr marL="286638" indent="-286638" defTabSz="356362">
              <a:spcBef>
                <a:spcPts val="1800"/>
              </a:spcBef>
              <a:buBlip>
                <a:blip r:embed="rId2"/>
              </a:buBlip>
              <a:defRPr sz="2318"/>
            </a:pPr>
            <a:r>
              <a:t>Ethical issues in Palliative Care-an overview; Palliative Medicine 1993;7 (suppl 2);15-20</a:t>
            </a:r>
          </a:p>
          <a:p>
            <a:pPr marL="286638" indent="-286638" defTabSz="356362">
              <a:spcBef>
                <a:spcPts val="1800"/>
              </a:spcBef>
              <a:buBlip>
                <a:blip r:embed="rId2"/>
              </a:buBlip>
              <a:defRPr sz="2318"/>
            </a:pPr>
            <a:r>
              <a:t>MND:an overview; Learning Zone CPD vol26 no 46;2012</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body" idx="1"/>
          </p:nvPr>
        </p:nvSpPr>
        <p:spPr>
          <a:prstGeom prst="rect">
            <a:avLst/>
          </a:prstGeom>
        </p:spPr>
        <p:txBody>
          <a:bodyPr/>
          <a:lstStyle/>
          <a:p>
            <a:pPr marL="399415" indent="-399415" defTabSz="496569">
              <a:spcBef>
                <a:spcPts val="2500"/>
              </a:spcBef>
              <a:buBlip>
                <a:blip r:embed="rId2"/>
              </a:buBlip>
              <a:defRPr sz="3200"/>
            </a:pPr>
            <a:r>
              <a:t>Integration of Services &amp; Provision of Palliative care for MND patients in North Cumbria( Eden Valley Hospice &amp; Community).</a:t>
            </a:r>
          </a:p>
          <a:p>
            <a:pPr marL="399415" indent="-399415" defTabSz="496569">
              <a:spcBef>
                <a:spcPts val="2500"/>
              </a:spcBef>
              <a:buBlip>
                <a:blip r:embed="rId2"/>
              </a:buBlip>
              <a:defRPr sz="3200"/>
            </a:pPr>
            <a:r>
              <a:t>Support provided by the day hospice for patients and their carers. </a:t>
            </a:r>
          </a:p>
          <a:p>
            <a:pPr marL="399415" indent="-399415" defTabSz="496569">
              <a:spcBef>
                <a:spcPts val="2500"/>
              </a:spcBef>
              <a:buBlip>
                <a:blip r:embed="rId2"/>
              </a:buBlip>
              <a:defRPr sz="3200"/>
            </a:pPr>
            <a:r>
              <a:t>Advance Care Planning. </a:t>
            </a:r>
          </a:p>
          <a:p>
            <a:pPr marL="399415" indent="-399415" defTabSz="496569">
              <a:spcBef>
                <a:spcPts val="2500"/>
              </a:spcBef>
              <a:buBlip>
                <a:blip r:embed="rId2"/>
              </a:buBlip>
              <a:defRPr sz="3200"/>
            </a:pPr>
            <a:r>
              <a:t>Palliation and management of symptoms in MND patients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prstGeom prst="rect">
            <a:avLst/>
          </a:prstGeom>
        </p:spPr>
        <p:txBody>
          <a:bodyPr/>
          <a:lstStyle/>
          <a:p>
            <a:r>
              <a:t>Integration of Services</a:t>
            </a:r>
          </a:p>
        </p:txBody>
      </p:sp>
      <p:sp>
        <p:nvSpPr>
          <p:cNvPr id="133" name="Shape 133"/>
          <p:cNvSpPr>
            <a:spLocks noGrp="1"/>
          </p:cNvSpPr>
          <p:nvPr>
            <p:ph type="body" idx="1"/>
          </p:nvPr>
        </p:nvSpPr>
        <p:spPr>
          <a:prstGeom prst="rect">
            <a:avLst/>
          </a:prstGeom>
        </p:spPr>
        <p:txBody>
          <a:bodyPr/>
          <a:lstStyle/>
          <a:p>
            <a:pPr>
              <a:buBlip>
                <a:blip r:embed="rId2"/>
              </a:buBlip>
            </a:pPr>
            <a:r>
              <a:t>6 MND Professional forums /year in carlisle</a:t>
            </a:r>
          </a:p>
          <a:p>
            <a:pPr>
              <a:buBlip>
                <a:blip r:embed="rId2"/>
              </a:buBlip>
            </a:pPr>
            <a:r>
              <a:t>Representation from Palliative Care, MND team, Clinical Neuropsychology, Physio, OT’s, Social Worker, Complimentary Therapists,orthotics,SALT  &amp;Dieticians.</a:t>
            </a:r>
          </a:p>
          <a:p>
            <a:pPr>
              <a:buBlip>
                <a:blip r:embed="rId2"/>
              </a:buBlip>
            </a:pPr>
            <a:r>
              <a:t>newly appointed MND coordinator.</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prstGeom prst="rect">
            <a:avLst/>
          </a:prstGeom>
        </p:spPr>
        <p:txBody>
          <a:bodyPr/>
          <a:lstStyle/>
          <a:p>
            <a:r>
              <a:t>MDT-Professional forum</a:t>
            </a:r>
          </a:p>
        </p:txBody>
      </p:sp>
      <p:sp>
        <p:nvSpPr>
          <p:cNvPr id="136" name="Shape 136"/>
          <p:cNvSpPr>
            <a:spLocks noGrp="1"/>
          </p:cNvSpPr>
          <p:nvPr>
            <p:ph type="body" idx="1"/>
          </p:nvPr>
        </p:nvSpPr>
        <p:spPr>
          <a:prstGeom prst="rect">
            <a:avLst/>
          </a:prstGeom>
        </p:spPr>
        <p:txBody>
          <a:bodyPr/>
          <a:lstStyle/>
          <a:p>
            <a:pPr marL="365394" indent="-365394" defTabSz="454273">
              <a:spcBef>
                <a:spcPts val="2200"/>
              </a:spcBef>
              <a:buBlip>
                <a:blip r:embed="rId2"/>
              </a:buBlip>
              <a:defRPr sz="2916"/>
            </a:pPr>
            <a:r>
              <a:t>discuss the psychological and emotional impact of MND on the person whether they have any psychological or support care needs.</a:t>
            </a:r>
          </a:p>
          <a:p>
            <a:pPr marL="365394" indent="-365394" defTabSz="454273">
              <a:spcBef>
                <a:spcPts val="2200"/>
              </a:spcBef>
              <a:buBlip>
                <a:blip r:embed="rId2"/>
              </a:buBlip>
              <a:defRPr sz="2916"/>
            </a:pPr>
            <a:r>
              <a:t>discuss about how they are coping with the diagnosis and prognosis, including any concerns regarding physical symptoms that they might have expressed to the health care professionals.</a:t>
            </a:r>
          </a:p>
          <a:p>
            <a:pPr marL="365394" indent="-365394" defTabSz="454273">
              <a:spcBef>
                <a:spcPts val="2200"/>
              </a:spcBef>
              <a:buBlip>
                <a:blip r:embed="rId2"/>
              </a:buBlip>
              <a:defRPr sz="2916"/>
            </a:pPr>
            <a:r>
              <a:t>Following the meeting, we are a part of the joint clinic with Dr.Williams and his team</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body" idx="1"/>
          </p:nvPr>
        </p:nvSpPr>
        <p:spPr>
          <a:prstGeom prst="rect">
            <a:avLst/>
          </a:prstGeom>
        </p:spPr>
        <p:txBody>
          <a:bodyPr/>
          <a:lstStyle>
            <a:lvl1pPr>
              <a:buBlip>
                <a:blip r:embed="rId2"/>
              </a:buBlip>
            </a:lvl1pPr>
          </a:lstStyle>
          <a:p>
            <a:r>
              <a:t>At what stage in the illness ( MND), do you think patients need to be referred to Palliative care services?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prstGeom prst="rect">
            <a:avLst/>
          </a:prstGeom>
        </p:spPr>
        <p:txBody>
          <a:bodyPr/>
          <a:lstStyle>
            <a:lvl1pPr defTabSz="414781">
              <a:defRPr sz="5112"/>
            </a:lvl1pPr>
          </a:lstStyle>
          <a:p>
            <a:r>
              <a:t>Involvement of Specialist Palliative care in the care of people with MND</a:t>
            </a:r>
          </a:p>
        </p:txBody>
      </p:sp>
      <p:sp>
        <p:nvSpPr>
          <p:cNvPr id="141" name="Shape 141"/>
          <p:cNvSpPr>
            <a:spLocks noGrp="1"/>
          </p:cNvSpPr>
          <p:nvPr>
            <p:ph type="body" idx="1"/>
          </p:nvPr>
        </p:nvSpPr>
        <p:spPr>
          <a:prstGeom prst="rect">
            <a:avLst/>
          </a:prstGeom>
        </p:spPr>
        <p:txBody>
          <a:bodyPr/>
          <a:lstStyle/>
          <a:p>
            <a:pPr marL="296036" indent="-296036" defTabSz="368045">
              <a:spcBef>
                <a:spcPts val="1800"/>
              </a:spcBef>
              <a:buBlip>
                <a:blip r:embed="rId2"/>
              </a:buBlip>
              <a:defRPr sz="2394"/>
            </a:pPr>
            <a:r>
              <a:t>Relatively rare but has devastating effects with quick progression and a poor prognosis.</a:t>
            </a:r>
          </a:p>
          <a:p>
            <a:pPr marL="296036" indent="-296036" defTabSz="368045">
              <a:spcBef>
                <a:spcPts val="1800"/>
              </a:spcBef>
              <a:buBlip>
                <a:blip r:embed="rId2"/>
              </a:buBlip>
              <a:defRPr sz="2394"/>
            </a:pPr>
            <a:r>
              <a:t>O’Brien et al showed that many symptoms of patients with MND are similar to those experienced by patients with advanced cancer. </a:t>
            </a:r>
          </a:p>
          <a:p>
            <a:pPr marL="296036" indent="-296036" defTabSz="368045">
              <a:spcBef>
                <a:spcPts val="1800"/>
              </a:spcBef>
              <a:buBlip>
                <a:blip r:embed="rId2"/>
              </a:buBlip>
              <a:defRPr sz="2394"/>
            </a:pPr>
            <a:r>
              <a:t>The hospice approach puts an emphasis on living rather than dying (REMEMBER THE MYTH)</a:t>
            </a:r>
          </a:p>
          <a:p>
            <a:pPr marL="296036" indent="-296036" defTabSz="368045">
              <a:spcBef>
                <a:spcPts val="1800"/>
              </a:spcBef>
              <a:buBlip>
                <a:blip r:embed="rId2"/>
              </a:buBlip>
              <a:defRPr sz="2394"/>
            </a:pPr>
            <a:r>
              <a:t>The approach is based on CARE as opposed to CURE.</a:t>
            </a:r>
          </a:p>
          <a:p>
            <a:pPr marL="296036" indent="-296036" defTabSz="368045">
              <a:spcBef>
                <a:spcPts val="1800"/>
              </a:spcBef>
              <a:buBlip>
                <a:blip r:embed="rId2"/>
              </a:buBlip>
              <a:defRPr sz="2394"/>
            </a:pPr>
            <a:r>
              <a:t>MND is ‘NOT’ automatically linked in people’s mind with palliative care and the hospice movement, but an increasing number of people with the condition are benefiting from the services offered by the hospices.</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prstGeom prst="rect">
            <a:avLst/>
          </a:prstGeom>
        </p:spPr>
        <p:txBody>
          <a:bodyPr/>
          <a:lstStyle>
            <a:lvl1pPr defTabSz="496570">
              <a:defRPr sz="6120"/>
            </a:lvl1pPr>
          </a:lstStyle>
          <a:p>
            <a:r>
              <a:t>Advance Care Planning(ACP)</a:t>
            </a:r>
          </a:p>
        </p:txBody>
      </p:sp>
      <p:sp>
        <p:nvSpPr>
          <p:cNvPr id="144" name="Shape 144"/>
          <p:cNvSpPr>
            <a:spLocks noGrp="1"/>
          </p:cNvSpPr>
          <p:nvPr>
            <p:ph type="body" idx="1"/>
          </p:nvPr>
        </p:nvSpPr>
        <p:spPr>
          <a:prstGeom prst="rect">
            <a:avLst/>
          </a:prstGeom>
        </p:spPr>
        <p:txBody>
          <a:bodyPr/>
          <a:lstStyle/>
          <a:p>
            <a:pPr marL="422909" indent="-422909" defTabSz="525779">
              <a:spcBef>
                <a:spcPts val="2700"/>
              </a:spcBef>
              <a:buBlip>
                <a:blip r:embed="rId2"/>
              </a:buBlip>
              <a:defRPr sz="3420"/>
            </a:pPr>
            <a:r>
              <a:t>The EOL strategy (DoH)suggests that ACP can be helpful in finding out patient preferences regarding their care and setting, and can take the form of a statement of wishes/preferences or may be an advance decision to refuse a specific treatment.</a:t>
            </a:r>
          </a:p>
          <a:p>
            <a:pPr marL="422909" indent="-422909" defTabSz="525779">
              <a:spcBef>
                <a:spcPts val="2700"/>
              </a:spcBef>
              <a:buBlip>
                <a:blip r:embed="rId2"/>
              </a:buBlip>
              <a:defRPr sz="3420"/>
            </a:pPr>
            <a:r>
              <a:t>(It also states that people do not need to plan in this way if they do not want to.)</a:t>
            </a:r>
          </a:p>
        </p:txBody>
      </p:sp>
    </p:spTree>
  </p:cSld>
  <p:clrMapOvr>
    <a:masterClrMapping/>
  </p:clrMapOvr>
  <p:transition spd="slow"/>
</p:sld>
</file>

<file path=ppt/theme/theme1.xml><?xml version="1.0" encoding="utf-8"?>
<a:theme xmlns:a="http://schemas.openxmlformats.org/drawingml/2006/main" name="Parchment">
  <a:themeElements>
    <a:clrScheme name="Parchment">
      <a:dk1>
        <a:srgbClr val="3E231A"/>
      </a:dk1>
      <a:lt1>
        <a:srgbClr val="24383E"/>
      </a:lt1>
      <a:dk2>
        <a:srgbClr val="A7A7A7"/>
      </a:dk2>
      <a:lt2>
        <a:srgbClr val="535353"/>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Helvetica"/>
        <a:ea typeface="Helvetica"/>
        <a:cs typeface="Helvetica"/>
      </a:majorFont>
      <a:minorFont>
        <a:latin typeface="Helvetica Neue"/>
        <a:ea typeface="Helvetica Neue"/>
        <a:cs typeface="Helvetica Neue"/>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383E"/>
        </a:solidFill>
        <a:ln w="25400" cap="flat">
          <a:solidFill>
            <a:schemeClr val="accent1"/>
          </a:solidFill>
          <a:prstDash val="solid"/>
          <a:round/>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2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archment">
  <a:themeElements>
    <a:clrScheme name="Parchment">
      <a:dk1>
        <a:srgbClr val="000000"/>
      </a:dk1>
      <a:lt1>
        <a:srgbClr val="FFFFFF"/>
      </a:lt1>
      <a:dk2>
        <a:srgbClr val="A7A7A7"/>
      </a:dk2>
      <a:lt2>
        <a:srgbClr val="535353"/>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Helvetica"/>
        <a:ea typeface="Helvetica"/>
        <a:cs typeface="Helvetica"/>
      </a:majorFont>
      <a:minorFont>
        <a:latin typeface="Helvetica Neue"/>
        <a:ea typeface="Helvetica Neue"/>
        <a:cs typeface="Helvetica Neue"/>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
          <a:effectLst>
            <a:outerShdw blurRad="50800" dist="25400" dir="5400000" rotWithShape="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383E"/>
        </a:solidFill>
        <a:ln w="25400" cap="flat">
          <a:solidFill>
            <a:schemeClr val="accent1"/>
          </a:solidFill>
          <a:prstDash val="solid"/>
          <a:round/>
        </a:ln>
        <a:effectLst>
          <a:outerShdw blurRad="50800" dist="25400" dir="5400000" rotWithShape="0">
            <a:srgbClr val="000000">
              <a:alpha val="25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2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1302</Words>
  <Application>Microsoft Office PowerPoint</Application>
  <PresentationFormat>Custom</PresentationFormat>
  <Paragraphs>112</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Helvetica Neue</vt:lpstr>
      <vt:lpstr>Papyrus</vt:lpstr>
      <vt:lpstr>Parchment</vt:lpstr>
      <vt:lpstr>Provision of Specialist Palliative Care in North Cumbria</vt:lpstr>
      <vt:lpstr>Myth No.1</vt:lpstr>
      <vt:lpstr>Myth No:2</vt:lpstr>
      <vt:lpstr>PowerPoint Presentation</vt:lpstr>
      <vt:lpstr>Integration of Services</vt:lpstr>
      <vt:lpstr>MDT-Professional forum</vt:lpstr>
      <vt:lpstr>PowerPoint Presentation</vt:lpstr>
      <vt:lpstr>Involvement of Specialist Palliative care in the care of people with MND</vt:lpstr>
      <vt:lpstr>Advance Care Planning(ACP)</vt:lpstr>
      <vt:lpstr>PowerPoint Presentation</vt:lpstr>
      <vt:lpstr>Journal </vt:lpstr>
      <vt:lpstr>PowerPoint Presentation</vt:lpstr>
      <vt:lpstr>Day care/Sunflower group</vt:lpstr>
      <vt:lpstr>Management of Symptoms</vt:lpstr>
      <vt:lpstr>Respiratory impairment</vt:lpstr>
      <vt:lpstr>chocking</vt:lpstr>
      <vt:lpstr>Sialorrhoea</vt:lpstr>
      <vt:lpstr>Nutrition</vt:lpstr>
      <vt:lpstr>Mobility</vt:lpstr>
      <vt:lpstr>PowerPoint Presentation</vt:lpstr>
      <vt:lpstr>Pain</vt:lpstr>
      <vt:lpstr>cognition</vt:lpstr>
      <vt:lpstr>continence</vt:lpstr>
      <vt:lpstr>communication difficulties</vt:lpstr>
      <vt:lpstr>Emotional Lability</vt:lpstr>
      <vt:lpstr>Emotional Lability</vt:lpstr>
      <vt:lpstr>work &amp;finance</vt:lpstr>
      <vt:lpstr>End of Life care</vt:lpstr>
      <vt:lpstr>social services homeware for people with MND</vt:lpstr>
      <vt:lpstr>Staff support</vt:lpstr>
      <vt:lpstr>Remember the Myth</vt:lpstr>
      <vt:lpstr>useful contact numbers</vt:lpstr>
      <vt:lpstr>Reference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Provision of Specialist Palliative Care in North Cumbria</dc:title>
  <dc:creator>Marian Dent</dc:creator>
  <cp:lastModifiedBy>Marian Dent</cp:lastModifiedBy>
  <cp:revision>1</cp:revision>
  <dcterms:modified xsi:type="dcterms:W3CDTF">2017-05-18T09:40:53Z</dcterms:modified>
</cp:coreProperties>
</file>