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69" r:id="rId2"/>
    <p:sldId id="353" r:id="rId3"/>
    <p:sldId id="354" r:id="rId4"/>
    <p:sldId id="355" r:id="rId5"/>
    <p:sldId id="356" r:id="rId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76435" autoAdjust="0"/>
  </p:normalViewPr>
  <p:slideViewPr>
    <p:cSldViewPr>
      <p:cViewPr varScale="1">
        <p:scale>
          <a:sx n="83" d="100"/>
          <a:sy n="83" d="100"/>
        </p:scale>
        <p:origin x="-7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32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56CDB-D979-4991-B420-F01B297617F2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DC9C8-91A4-4C8E-96D6-CCCFEFF9BD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145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DC9C8-91A4-4C8E-96D6-CCCFEFF9BD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763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57BA0-2C97-4DDB-B45F-5797F18954AD}" type="datetime1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594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658A-0B59-42D2-A46D-B4E3B7A1CE3C}" type="datetime1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69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42A6-6486-42C9-9637-8442F5221366}" type="datetime1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3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D9DF2-EE9E-4BD1-98B4-2B7B5338BDEE}" type="datetime1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503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F3016-D328-440D-B7F0-D526B2A01518}" type="datetime1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7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899-8EA4-420F-9A82-72CFD9BCEEE7}" type="datetime1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731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F600-8E41-458A-90B6-0589819BAC38}" type="datetime1">
              <a:rPr lang="en-GB" smtClean="0"/>
              <a:t>14/09/2015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651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E590-FEC6-449B-8C69-7A1359F9A375}" type="datetime1">
              <a:rPr lang="en-GB" smtClean="0"/>
              <a:t>14/09/2015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41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DE11-77ED-46B4-8E1B-EC6CEB4C686F}" type="datetime1">
              <a:rPr lang="en-GB" smtClean="0"/>
              <a:t>14/09/2015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68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3C7D-E5D4-4047-8692-1B444DA5B0B0}" type="datetime1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3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B8-9240-45F2-913F-15F9600BDD40}" type="datetime1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90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8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02577-043B-468A-96C1-DAA8779F7965}" type="datetime1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C799A-AAFF-4697-AC87-4E9E61819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70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oe.kyawthu@numed.edu.m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3.xml"/><Relationship Id="rId7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7.xml"/><Relationship Id="rId7" Type="http://schemas.openxmlformats.org/officeDocument/2006/relationships/oleObject" Target="../embeddings/oleObject2.bin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1.xml"/><Relationship Id="rId7" Type="http://schemas.openxmlformats.org/officeDocument/2006/relationships/oleObject" Target="../embeddings/oleObject3.bin"/><Relationship Id="rId2" Type="http://schemas.openxmlformats.org/officeDocument/2006/relationships/tags" Target="../tags/tag10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5.xml"/><Relationship Id="rId7" Type="http://schemas.openxmlformats.org/officeDocument/2006/relationships/oleObject" Target="../embeddings/oleObject4.bin"/><Relationship Id="rId2" Type="http://schemas.openxmlformats.org/officeDocument/2006/relationships/tags" Target="../tags/tag14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451629"/>
            <a:ext cx="7772400" cy="1470025"/>
          </a:xfrm>
        </p:spPr>
        <p:txBody>
          <a:bodyPr/>
          <a:lstStyle/>
          <a:p>
            <a:r>
              <a:rPr lang="en-US" b="1" dirty="0" smtClean="0"/>
              <a:t>CSIM2.4. Diagnosis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7360" y="3256716"/>
            <a:ext cx="6400800" cy="276457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Moe Kyaw Thu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Associate Professor (Non-Clinical)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Biomedical Sciences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NUMed</a:t>
            </a:r>
          </a:p>
          <a:p>
            <a:r>
              <a:rPr lang="en-US" dirty="0" smtClean="0">
                <a:hlinkClick r:id="rId3"/>
              </a:rPr>
              <a:t>moe.kyawthu@numed.edu.my</a:t>
            </a:r>
            <a:endParaRPr lang="en-US" dirty="0" smtClean="0"/>
          </a:p>
          <a:p>
            <a:endParaRPr lang="en-US" sz="2600" dirty="0" smtClean="0"/>
          </a:p>
          <a:p>
            <a:r>
              <a:rPr lang="en-US" sz="2600" dirty="0" smtClean="0">
                <a:solidFill>
                  <a:schemeClr val="bg1"/>
                </a:solidFill>
              </a:rPr>
              <a:t>https</a:t>
            </a:r>
            <a:r>
              <a:rPr lang="en-US" sz="2600" dirty="0">
                <a:solidFill>
                  <a:schemeClr val="bg1"/>
                </a:solidFill>
              </a:rPr>
              <a:t>://blogs.ncl.ac.uk/moekyawthu/</a:t>
            </a:r>
            <a:endParaRPr lang="en-US" sz="2600" dirty="0" smtClean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799A-AAFF-4697-AC87-4E9E61819EE5}" type="slidenum">
              <a:rPr lang="en-GB" smtClean="0">
                <a:solidFill>
                  <a:schemeClr val="bg1"/>
                </a:solidFill>
              </a:rPr>
              <a:t>1</a:t>
            </a:fld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98239"/>
            <a:ext cx="1616075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6269210"/>
            <a:ext cx="2026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10 </a:t>
            </a:r>
            <a:r>
              <a:rPr lang="en-US" dirty="0" smtClean="0"/>
              <a:t>September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565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SG" sz="2800" dirty="0" smtClean="0"/>
              <a:t>1. Thirty-five </a:t>
            </a:r>
            <a:r>
              <a:rPr lang="en-SG" sz="2800" dirty="0"/>
              <a:t>years old pregnant woman with history of miscarriages came to the clinic. What type of molecular genetic testing is needed for screening?</a:t>
            </a:r>
            <a:endParaRPr lang="en-GB" sz="28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276872"/>
            <a:ext cx="4402832" cy="3849291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Chromosome </a:t>
            </a:r>
            <a:r>
              <a:rPr lang="en-SG" sz="2800" dirty="0" smtClean="0"/>
              <a:t>analysis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Genome </a:t>
            </a:r>
            <a:r>
              <a:rPr lang="en-SG" sz="2800" dirty="0" smtClean="0"/>
              <a:t>analysis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Gene </a:t>
            </a:r>
            <a:r>
              <a:rPr lang="en-SG" sz="2800" dirty="0" smtClean="0"/>
              <a:t>analysis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Proteomic analysis</a:t>
            </a:r>
            <a:endParaRPr lang="en-GB" sz="2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164650616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1"/>
          <p:cNvSpPr/>
          <p:nvPr>
            <p:custDataLst>
              <p:tags r:id="rId5"/>
            </p:custDataLst>
          </p:nvPr>
        </p:nvSpPr>
        <p:spPr>
          <a:xfrm>
            <a:off x="254000" y="2407259"/>
            <a:ext cx="254000" cy="2540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62809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SG" sz="3200" dirty="0" smtClean="0"/>
              <a:t>2. Karyotyping </a:t>
            </a:r>
            <a:r>
              <a:rPr lang="en-SG" sz="3200" dirty="0"/>
              <a:t>is used for detection of following except _______.</a:t>
            </a:r>
            <a:endParaRPr lang="en-GB" sz="32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132856"/>
            <a:ext cx="5194920" cy="3993307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number of </a:t>
            </a:r>
            <a:r>
              <a:rPr lang="en-SG" sz="2800" dirty="0" smtClean="0"/>
              <a:t>chromosomes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structure of </a:t>
            </a:r>
            <a:r>
              <a:rPr lang="en-SG" sz="2800" dirty="0" smtClean="0"/>
              <a:t>chromosomes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mosaicism of </a:t>
            </a:r>
            <a:r>
              <a:rPr lang="en-SG" sz="2800" dirty="0" smtClean="0"/>
              <a:t>chromosomes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rearrangement of chromosomes</a:t>
            </a:r>
            <a:endParaRPr lang="en-GB" sz="2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595369679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1"/>
          <p:cNvSpPr/>
          <p:nvPr>
            <p:custDataLst>
              <p:tags r:id="rId5"/>
            </p:custDataLst>
          </p:nvPr>
        </p:nvSpPr>
        <p:spPr>
          <a:xfrm>
            <a:off x="213360" y="3218960"/>
            <a:ext cx="304800" cy="3048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3676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SG" sz="3200" dirty="0" smtClean="0"/>
              <a:t>3. Gene </a:t>
            </a:r>
            <a:r>
              <a:rPr lang="en-SG" sz="3200" dirty="0"/>
              <a:t>expression microarray technology detects ___________.</a:t>
            </a:r>
            <a:endParaRPr lang="en-GB" sz="32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204864"/>
            <a:ext cx="4546848" cy="3921299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Gene mutation </a:t>
            </a:r>
            <a:r>
              <a:rPr lang="en-SG" sz="2800" dirty="0" smtClean="0"/>
              <a:t>changes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Protein level </a:t>
            </a:r>
            <a:r>
              <a:rPr lang="en-SG" sz="2800" dirty="0" smtClean="0"/>
              <a:t>changes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mRNA level </a:t>
            </a:r>
            <a:r>
              <a:rPr lang="en-SG" sz="2800" dirty="0" smtClean="0"/>
              <a:t>changes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Genome changes</a:t>
            </a:r>
            <a:endParaRPr lang="en-GB" sz="2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598292521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1"/>
          <p:cNvSpPr/>
          <p:nvPr>
            <p:custDataLst>
              <p:tags r:id="rId5"/>
            </p:custDataLst>
          </p:nvPr>
        </p:nvSpPr>
        <p:spPr>
          <a:xfrm>
            <a:off x="213360" y="3290968"/>
            <a:ext cx="304800" cy="3048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4484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SG" sz="3200" dirty="0" smtClean="0"/>
              <a:t>4. Immunoassay </a:t>
            </a:r>
            <a:r>
              <a:rPr lang="en-SG" sz="3200" dirty="0"/>
              <a:t>is designed to detect changes of the following except ________.</a:t>
            </a:r>
            <a:endParaRPr lang="en-GB" sz="32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348880"/>
            <a:ext cx="4114800" cy="3777283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Protein </a:t>
            </a:r>
            <a:r>
              <a:rPr lang="en-SG" sz="2800" dirty="0" smtClean="0"/>
              <a:t>level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Antibodies </a:t>
            </a:r>
            <a:r>
              <a:rPr lang="en-SG" sz="2800" dirty="0" smtClean="0"/>
              <a:t>level</a:t>
            </a:r>
          </a:p>
          <a:p>
            <a:pPr marL="514350" lvl="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mRNA </a:t>
            </a:r>
            <a:r>
              <a:rPr lang="en-SG" sz="2800" dirty="0" smtClean="0"/>
              <a:t>level</a:t>
            </a:r>
            <a:endParaRPr lang="en-US" sz="2800" dirty="0"/>
          </a:p>
          <a:p>
            <a:pPr marL="514350" lvl="0" indent="-514350">
              <a:buFont typeface="Arial" panose="020B0604020202020204" pitchFamily="34" charset="0"/>
              <a:buAutoNum type="alphaUcPeriod"/>
            </a:pPr>
            <a:r>
              <a:rPr lang="en-SG" sz="2800" dirty="0"/>
              <a:t>biomarker level</a:t>
            </a:r>
            <a:endParaRPr lang="en-GB" sz="2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054003327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1"/>
          <p:cNvSpPr/>
          <p:nvPr>
            <p:custDataLst>
              <p:tags r:id="rId5"/>
            </p:custDataLst>
          </p:nvPr>
        </p:nvSpPr>
        <p:spPr>
          <a:xfrm>
            <a:off x="213360" y="3434984"/>
            <a:ext cx="304800" cy="3048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07871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4499055BFD8D439F94FA3201D26699F7"/>
  <p:tag name="TPVERSION" val="5"/>
  <p:tag name="TPFULLVERSION" val="5.0.0.2212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290AC00D486E4DDAAD01181695AF1C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3B35FF02317F4F93A720EB7486FA4DBA&lt;/guid&gt;&#10;            &lt;repollguid&gt;955E32D3FA9A41AA9BBDDE1C1E23A6E7&lt;/repollguid&gt;&#10;            &lt;sourceid&gt;58DD8E92D9B24B9EB70EDBFE6B8DDC36&lt;/sourceid&gt;&#10;            &lt;questiontext&gt;3. Gene expression microarray technology detects ___________.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C95D7B66D864FBB9B90B1119C7B454C&lt;/guid&gt;&#10;                    &lt;answertext&gt;Gene mutation changes&lt;/answertext&gt;&#10;                    &lt;valuetype&gt;-1&lt;/valuetype&gt;&#10;                &lt;/answer&gt;&#10;                &lt;answer&gt;&#10;                    &lt;guid&gt;A21E7A140E374CC8B99839CF4F2C0FB0&lt;/guid&gt;&#10;                    &lt;answertext&gt;Protein level changes&lt;/answertext&gt;&#10;                    &lt;valuetype&gt;-1&lt;/valuetype&gt;&#10;                &lt;/answer&gt;&#10;                &lt;answer&gt;&#10;                    &lt;guid&gt;54F1B2F7443C44838A5557BC322A861D&lt;/guid&gt;&#10;                    &lt;answertext&gt;mRNA level changes&lt;/answertext&gt;&#10;                    &lt;valuetype&gt;1&lt;/valuetype&gt;&#10;                &lt;/answer&gt;&#10;                &lt;answer&gt;&#10;                    &lt;guid&gt;11CB15870AA740C1ACAA0B6721525C8B&lt;/guid&gt;&#10;                    &lt;answertext&gt;Genome changes&lt;/answertext&gt;&#10;                    &lt;valuetype&gt;-1&lt;/valuetype&gt;&#10;                &lt;/answer&gt;&#10;            &lt;/answers&gt;&#10;        &lt;/multichoice&gt;&#10;    &lt;/questions&gt;&#10;&lt;/questionlist&gt;"/>
  <p:tag name="RESULTS" val="3. Gene expression microarray technology detects ___________.&#10;55[;]66[;]55[;]False[;]12[;]&#10;2.30909090909091[;]2[;]1.24860252461014[;]1.55900826446281&#10;23[;]-1[;]Gene mutation changes1[;]Gene mutation changes[;]&#10;6[;]-1[;]Protein level changes2[;]Protein level changes[;]&#10;12[;]1[;]mRNA level changes3[;]mRNA level changes[;]&#10;14[;]-1[;]Genome changes4[;]Genome changes[;]&#10;"/>
  <p:tag name="HASRESULTS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290AC00D486E4DDAAD01181695AF1C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26FC10D63A34882BDD0FE81AC9C935C&lt;/guid&gt;&#10;            &lt;repollguid&gt;955E32D3FA9A41AA9BBDDE1C1E23A6E7&lt;/repollguid&gt;&#10;            &lt;sourceid&gt;58DD8E92D9B24B9EB70EDBFE6B8DDC36&lt;/sourceid&gt;&#10;            &lt;questiontext&gt;4. Immunoassay is designed to detect changes of the following except ________.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C95D7B66D864FBB9B90B1119C7B454C&lt;/guid&gt;&#10;                    &lt;answertext&gt;Protein level&lt;/answertext&gt;&#10;                    &lt;valuetype&gt;0&lt;/valuetype&gt;&#10;                &lt;/answer&gt;&#10;                &lt;answer&gt;&#10;                    &lt;guid&gt;7FAD714B37BF456E9D48E3B103BC49DA&lt;/guid&gt;&#10;                    &lt;answertext&gt;Antibodies level&lt;/answertext&gt;&#10;                    &lt;valuetype&gt;0&lt;/valuetype&gt;&#10;                &lt;/answer&gt;&#10;                &lt;answer&gt;&#10;                    &lt;guid&gt;0EDD977B6B8F4413BC11B5BA4AB8A50C&lt;/guid&gt;&#10;                    &lt;answertext&gt;mRNA level&lt;/answertext&gt;&#10;                    &lt;valuetype&gt;0&lt;/valuetype&gt;&#10;                &lt;/answer&gt;&#10;                &lt;answer&gt;&#10;                    &lt;guid&gt;38E2E1E7E91F46A0AE371377438FA370&lt;/guid&gt;&#10;                    &lt;answertext&gt;biomarker level&lt;/answertext&gt;&#10;                    &lt;valuetype&gt;0&lt;/valuetype&gt;&#10;                &lt;/answer&gt;&#10;            &lt;/answers&gt;&#10;        &lt;/multichoice&gt;&#10;    &lt;/questions&gt;&#10;&lt;/questionlist&gt;"/>
  <p:tag name="RESULTS" val="4. Immunoassay is designed to detect changes of the following except ________.&#10;54[;]68[;]54[;]False[;]0[;]&#10;2.72222222222222[;]3[;]0.911178859269818[;]0.830246913580247&#10;8[;]0[;]Protein level1[;]Protein level[;]&#10;8[;]0[;]Antibodies level2[;]Antibodies level[;]&#10;29[;]0[;]mRNA level3[;]mRNA level[;]&#10;9[;]0[;]biomarker level4[;]biomarker level[;]&#10;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290AC00D486E4DDAAD01181695AF1C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F905CCFA0F44A16AC746E94DF545640&lt;/guid&gt;&#10;            &lt;repollguid&gt;955E32D3FA9A41AA9BBDDE1C1E23A6E7&lt;/repollguid&gt;&#10;            &lt;sourceid&gt;58DD8E92D9B24B9EB70EDBFE6B8DDC36&lt;/sourceid&gt;&#10;            &lt;questiontext&gt;1. Thirty-five years old pregnant woman with history of miscarriages came to the clinic. What type of molecular genetic testing is needed for screening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C95D7B66D864FBB9B90B1119C7B454C&lt;/guid&gt;&#10;                    &lt;answertext&gt;Chromosome analysis&lt;/answertext&gt;&#10;                    &lt;valuetype&gt;1&lt;/valuetype&gt;&#10;                &lt;/answer&gt;&#10;                &lt;answer&gt;&#10;                    &lt;guid&gt;3C778D80B9CF41DFBF77338CA0B58733&lt;/guid&gt;&#10;                    &lt;answertext&gt;Genome analysis&lt;/answertext&gt;&#10;                    &lt;valuetype&gt;-1&lt;/valuetype&gt;&#10;                &lt;/answer&gt;&#10;                &lt;answer&gt;&#10;                    &lt;guid&gt;22FC75CC58CF40828F7E953CB6C9831A&lt;/guid&gt;&#10;                    &lt;answertext&gt;Gene analysis&lt;/answertext&gt;&#10;                    &lt;valuetype&gt;-1&lt;/valuetype&gt;&#10;                &lt;/answer&gt;&#10;                &lt;answer&gt;&#10;                    &lt;guid&gt;98A5D8413DAE4D04959A66381B0E11C5&lt;/guid&gt;&#10;                    &lt;answertext&gt;Proteomic analysis&lt;/answertext&gt;&#10;                    &lt;valuetype&gt;-1&lt;/valuetype&gt;&#10;                &lt;/answer&gt;&#10;            &lt;/answers&gt;&#10;        &lt;/multichoice&gt;&#10;    &lt;/questions&gt;&#10;&lt;/questionlist&gt;"/>
  <p:tag name="RESULTS" val="1. Thirty-five years old pregnant woman with history of miscarriages came to the clinic. What type of molecular genetic testing is needed for screening?&#10;56[;]56[;]56[;]False[;]26[;]&#10;2.17857142857143[;]2[;]1.22630605095639[;]1.50382653061225&#10;26[;]1[;]Chromosome analysis1[;]Chromosome analysis[;]&#10;6[;]-1[;]Genome analysis2[;]Genome analysis[;]&#10;12[;]-1[;]Gene analysis3[;]Gene analysis[;]&#10;12[;]-1[;]Proteomic analysis4[;]Proteomic analysis[;]&#10;"/>
  <p:tag name="HASRESULTS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COLORTYPE" val="SCHEME"/>
  <p:tag name="LABELFORMAT" val="0"/>
  <p:tag name="NUMBERFORMA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290AC00D486E4DDAAD01181695AF1C46&lt;/guid&gt;&#10;        &lt;description /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E38F734A70D4094BC50D0C3A5A22105&lt;/guid&gt;&#10;            &lt;repollguid&gt;955E32D3FA9A41AA9BBDDE1C1E23A6E7&lt;/repollguid&gt;&#10;            &lt;sourceid&gt;58DD8E92D9B24B9EB70EDBFE6B8DDC36&lt;/sourceid&gt;&#10;            &lt;questiontext&gt;2. Karyotyping is used for detection of following except _______.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C95D7B66D864FBB9B90B1119C7B454C&lt;/guid&gt;&#10;                    &lt;answertext&gt;number of chromosomes&lt;/answertext&gt;&#10;                    &lt;valuetype&gt;-1&lt;/valuetype&gt;&#10;                &lt;/answer&gt;&#10;                &lt;answer&gt;&#10;                    &lt;guid&gt;2892FFA204964A6F9A49C03C9FF5AD0E&lt;/guid&gt;&#10;                    &lt;answertext&gt;structure of chromosomes&lt;/answertext&gt;&#10;                    &lt;valuetype&gt;-1&lt;/valuetype&gt;&#10;                &lt;/answer&gt;&#10;                &lt;answer&gt;&#10;                    &lt;guid&gt;C5F355C1D6CB41629DCF033B091C2ACE&lt;/guid&gt;&#10;                    &lt;answertext&gt;mosaicism of chromosomes&lt;/answertext&gt;&#10;                    &lt;valuetype&gt;1&lt;/valuetype&gt;&#10;                &lt;/answer&gt;&#10;                &lt;answer&gt;&#10;                    &lt;guid&gt;B444761B48AC4EBABDB09CAD40B98FA1&lt;/guid&gt;&#10;                    &lt;answertext&gt;rearrangement of chromosomes&lt;/answertext&gt;&#10;                    &lt;valuetype&gt;-1&lt;/valuetype&gt;&#10;                &lt;/answer&gt;&#10;            &lt;/answers&gt;&#10;        &lt;/multichoice&gt;&#10;    &lt;/questions&gt;&#10;&lt;/questionlist&gt;"/>
  <p:tag name="RESULTS" val="2. Karyotyping is used for detection of following except _______.&#10;54[;]62[;]54[;]False[;]18[;]&#10;3.05555555555556[;]3[;]0.970236066476277[;]0.941358024691358&#10;5[;]-1[;]number of chromosomes1[;]number of chromosomes[;]&#10;9[;]-1[;]structure of chromosomes2[;]structure of chromosomes[;]&#10;18[;]1[;]mosaicism of chromosomes3[;]mosaicism of chromosomes[;]&#10;22[;]-1[;]rearrangement of chromosomes4[;]rearrangement of chromosomes[;]&#10;"/>
  <p:tag name="HASRESULTS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6413</TotalTime>
  <Words>125</Words>
  <Application>Microsoft Office PowerPoint</Application>
  <PresentationFormat>On-screen Show (4:3)</PresentationFormat>
  <Paragraphs>31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Chart</vt:lpstr>
      <vt:lpstr>CSIM2.4. Diagnosis 2</vt:lpstr>
      <vt:lpstr>1. Thirty-five years old pregnant woman with history of miscarriages came to the clinic. What type of molecular genetic testing is needed for screening?</vt:lpstr>
      <vt:lpstr>2. Karyotyping is used for detection of following except _______.</vt:lpstr>
      <vt:lpstr>3. Gene expression microarray technology detects ___________.</vt:lpstr>
      <vt:lpstr>4. Immunoassay is designed to detect changes of the following except ________.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 KyawThu</dc:creator>
  <cp:lastModifiedBy>Moe KyawThu</cp:lastModifiedBy>
  <cp:revision>126</cp:revision>
  <dcterms:created xsi:type="dcterms:W3CDTF">2014-08-25T06:58:25Z</dcterms:created>
  <dcterms:modified xsi:type="dcterms:W3CDTF">2015-09-14T07:30:59Z</dcterms:modified>
</cp:coreProperties>
</file>